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93"/>
  </p:notesMasterIdLst>
  <p:sldIdLst>
    <p:sldId id="256" r:id="rId6"/>
    <p:sldId id="1133" r:id="rId7"/>
    <p:sldId id="258" r:id="rId8"/>
    <p:sldId id="1082" r:id="rId9"/>
    <p:sldId id="296" r:id="rId10"/>
    <p:sldId id="1141" r:id="rId11"/>
    <p:sldId id="1142" r:id="rId12"/>
    <p:sldId id="1100" r:id="rId13"/>
    <p:sldId id="306" r:id="rId14"/>
    <p:sldId id="1084" r:id="rId15"/>
    <p:sldId id="260" r:id="rId16"/>
    <p:sldId id="1085" r:id="rId17"/>
    <p:sldId id="1154" r:id="rId18"/>
    <p:sldId id="292" r:id="rId19"/>
    <p:sldId id="305" r:id="rId20"/>
    <p:sldId id="1127" r:id="rId21"/>
    <p:sldId id="261" r:id="rId22"/>
    <p:sldId id="263" r:id="rId23"/>
    <p:sldId id="264" r:id="rId24"/>
    <p:sldId id="1125" r:id="rId25"/>
    <p:sldId id="419" r:id="rId26"/>
    <p:sldId id="1155" r:id="rId27"/>
    <p:sldId id="1126" r:id="rId28"/>
    <p:sldId id="1151" r:id="rId29"/>
    <p:sldId id="409" r:id="rId30"/>
    <p:sldId id="277" r:id="rId31"/>
    <p:sldId id="1122" r:id="rId32"/>
    <p:sldId id="259" r:id="rId33"/>
    <p:sldId id="1123" r:id="rId34"/>
    <p:sldId id="1156" r:id="rId35"/>
    <p:sldId id="274" r:id="rId36"/>
    <p:sldId id="1130" r:id="rId37"/>
    <p:sldId id="1131" r:id="rId38"/>
    <p:sldId id="268" r:id="rId39"/>
    <p:sldId id="308" r:id="rId40"/>
    <p:sldId id="1134" r:id="rId41"/>
    <p:sldId id="1107" r:id="rId42"/>
    <p:sldId id="1108" r:id="rId43"/>
    <p:sldId id="272" r:id="rId44"/>
    <p:sldId id="269" r:id="rId45"/>
    <p:sldId id="1138" r:id="rId46"/>
    <p:sldId id="1139" r:id="rId47"/>
    <p:sldId id="270" r:id="rId48"/>
    <p:sldId id="311" r:id="rId49"/>
    <p:sldId id="313" r:id="rId50"/>
    <p:sldId id="316" r:id="rId51"/>
    <p:sldId id="287" r:id="rId52"/>
    <p:sldId id="322" r:id="rId53"/>
    <p:sldId id="317" r:id="rId54"/>
    <p:sldId id="323" r:id="rId55"/>
    <p:sldId id="326" r:id="rId56"/>
    <p:sldId id="851" r:id="rId57"/>
    <p:sldId id="852" r:id="rId58"/>
    <p:sldId id="1152" r:id="rId59"/>
    <p:sldId id="1081" r:id="rId60"/>
    <p:sldId id="1077" r:id="rId61"/>
    <p:sldId id="1078" r:id="rId62"/>
    <p:sldId id="275" r:id="rId63"/>
    <p:sldId id="850" r:id="rId64"/>
    <p:sldId id="1079" r:id="rId65"/>
    <p:sldId id="1080" r:id="rId66"/>
    <p:sldId id="1088" r:id="rId67"/>
    <p:sldId id="328" r:id="rId68"/>
    <p:sldId id="276" r:id="rId69"/>
    <p:sldId id="1132" r:id="rId70"/>
    <p:sldId id="1144" r:id="rId71"/>
    <p:sldId id="1103" r:id="rId72"/>
    <p:sldId id="333" r:id="rId73"/>
    <p:sldId id="334" r:id="rId74"/>
    <p:sldId id="278" r:id="rId75"/>
    <p:sldId id="330" r:id="rId76"/>
    <p:sldId id="335" r:id="rId77"/>
    <p:sldId id="280" r:id="rId78"/>
    <p:sldId id="281" r:id="rId79"/>
    <p:sldId id="332" r:id="rId80"/>
    <p:sldId id="331" r:id="rId81"/>
    <p:sldId id="1093" r:id="rId82"/>
    <p:sldId id="1096" r:id="rId83"/>
    <p:sldId id="284" r:id="rId84"/>
    <p:sldId id="1092" r:id="rId85"/>
    <p:sldId id="1089" r:id="rId86"/>
    <p:sldId id="1145" r:id="rId87"/>
    <p:sldId id="1091" r:id="rId88"/>
    <p:sldId id="1095" r:id="rId89"/>
    <p:sldId id="1090" r:id="rId90"/>
    <p:sldId id="336" r:id="rId91"/>
    <p:sldId id="1094" r:id="rId9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13567-9F99-4133-95C1-29B14547F61A}" v="1" dt="2024-11-18T12:24:07.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85" autoAdjust="0"/>
    <p:restoredTop sz="94660"/>
  </p:normalViewPr>
  <p:slideViewPr>
    <p:cSldViewPr snapToGrid="0">
      <p:cViewPr varScale="1">
        <p:scale>
          <a:sx n="91" d="100"/>
          <a:sy n="91" d="100"/>
        </p:scale>
        <p:origin x="16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dre Granly Meldalen" userId="e55a89ba-ffa2-4275-aa12-2358f2261749" providerId="ADAL" clId="{5CA13567-9F99-4133-95C1-29B14547F61A}"/>
    <pc:docChg chg="undo custSel delSld modSld">
      <pc:chgData name="Sindre Granly Meldalen" userId="e55a89ba-ffa2-4275-aa12-2358f2261749" providerId="ADAL" clId="{5CA13567-9F99-4133-95C1-29B14547F61A}" dt="2024-11-18T12:28:03.816" v="52" actId="478"/>
      <pc:docMkLst>
        <pc:docMk/>
      </pc:docMkLst>
      <pc:sldChg chg="delSp mod">
        <pc:chgData name="Sindre Granly Meldalen" userId="e55a89ba-ffa2-4275-aa12-2358f2261749" providerId="ADAL" clId="{5CA13567-9F99-4133-95C1-29B14547F61A}" dt="2024-11-18T12:28:03.816" v="52" actId="478"/>
        <pc:sldMkLst>
          <pc:docMk/>
          <pc:sldMk cId="1042659313" sldId="256"/>
        </pc:sldMkLst>
        <pc:spChg chg="del">
          <ac:chgData name="Sindre Granly Meldalen" userId="e55a89ba-ffa2-4275-aa12-2358f2261749" providerId="ADAL" clId="{5CA13567-9F99-4133-95C1-29B14547F61A}" dt="2024-11-18T12:28:03.816" v="52" actId="478"/>
          <ac:spMkLst>
            <pc:docMk/>
            <pc:sldMk cId="1042659313" sldId="256"/>
            <ac:spMk id="7" creationId="{AC2AE87B-1CDF-693E-765E-29B71A53F80B}"/>
          </ac:spMkLst>
        </pc:spChg>
        <pc:picChg chg="del">
          <ac:chgData name="Sindre Granly Meldalen" userId="e55a89ba-ffa2-4275-aa12-2358f2261749" providerId="ADAL" clId="{5CA13567-9F99-4133-95C1-29B14547F61A}" dt="2024-11-18T12:28:01.167" v="51" actId="478"/>
          <ac:picMkLst>
            <pc:docMk/>
            <pc:sldMk cId="1042659313" sldId="256"/>
            <ac:picMk id="5" creationId="{0EAD3F71-A750-CD77-E718-6DD9641B036E}"/>
          </ac:picMkLst>
        </pc:picChg>
      </pc:sldChg>
      <pc:sldChg chg="del">
        <pc:chgData name="Sindre Granly Meldalen" userId="e55a89ba-ffa2-4275-aa12-2358f2261749" providerId="ADAL" clId="{5CA13567-9F99-4133-95C1-29B14547F61A}" dt="2024-11-18T12:23:49.991" v="1" actId="47"/>
        <pc:sldMkLst>
          <pc:docMk/>
          <pc:sldMk cId="198840937" sldId="266"/>
        </pc:sldMkLst>
      </pc:sldChg>
      <pc:sldChg chg="del">
        <pc:chgData name="Sindre Granly Meldalen" userId="e55a89ba-ffa2-4275-aa12-2358f2261749" providerId="ADAL" clId="{5CA13567-9F99-4133-95C1-29B14547F61A}" dt="2024-11-18T12:24:39.634" v="8" actId="47"/>
        <pc:sldMkLst>
          <pc:docMk/>
          <pc:sldMk cId="2611476691" sldId="267"/>
        </pc:sldMkLst>
      </pc:sldChg>
      <pc:sldChg chg="del">
        <pc:chgData name="Sindre Granly Meldalen" userId="e55a89ba-ffa2-4275-aa12-2358f2261749" providerId="ADAL" clId="{5CA13567-9F99-4133-95C1-29B14547F61A}" dt="2024-11-18T12:23:51.710" v="2" actId="47"/>
        <pc:sldMkLst>
          <pc:docMk/>
          <pc:sldMk cId="1035044564" sldId="271"/>
        </pc:sldMkLst>
      </pc:sldChg>
      <pc:sldChg chg="delSp mod">
        <pc:chgData name="Sindre Granly Meldalen" userId="e55a89ba-ffa2-4275-aa12-2358f2261749" providerId="ADAL" clId="{5CA13567-9F99-4133-95C1-29B14547F61A}" dt="2024-11-18T12:26:47.904" v="35" actId="478"/>
        <pc:sldMkLst>
          <pc:docMk/>
          <pc:sldMk cId="3456198895" sldId="275"/>
        </pc:sldMkLst>
        <pc:picChg chg="del">
          <ac:chgData name="Sindre Granly Meldalen" userId="e55a89ba-ffa2-4275-aa12-2358f2261749" providerId="ADAL" clId="{5CA13567-9F99-4133-95C1-29B14547F61A}" dt="2024-11-18T12:26:47.904" v="35" actId="478"/>
          <ac:picMkLst>
            <pc:docMk/>
            <pc:sldMk cId="3456198895" sldId="275"/>
            <ac:picMk id="5" creationId="{4815B2E0-E09C-BE78-B411-08727586B043}"/>
          </ac:picMkLst>
        </pc:picChg>
      </pc:sldChg>
      <pc:sldChg chg="delSp mod">
        <pc:chgData name="Sindre Granly Meldalen" userId="e55a89ba-ffa2-4275-aa12-2358f2261749" providerId="ADAL" clId="{5CA13567-9F99-4133-95C1-29B14547F61A}" dt="2024-11-18T12:26:22.944" v="25" actId="478"/>
        <pc:sldMkLst>
          <pc:docMk/>
          <pc:sldMk cId="1457304310" sldId="278"/>
        </pc:sldMkLst>
        <pc:picChg chg="del">
          <ac:chgData name="Sindre Granly Meldalen" userId="e55a89ba-ffa2-4275-aa12-2358f2261749" providerId="ADAL" clId="{5CA13567-9F99-4133-95C1-29B14547F61A}" dt="2024-11-18T12:26:22.944" v="25" actId="478"/>
          <ac:picMkLst>
            <pc:docMk/>
            <pc:sldMk cId="1457304310" sldId="278"/>
            <ac:picMk id="5" creationId="{8C039E9F-37B9-3C89-BD21-3D74B8AC4A4F}"/>
          </ac:picMkLst>
        </pc:picChg>
      </pc:sldChg>
      <pc:sldChg chg="delSp mod">
        <pc:chgData name="Sindre Granly Meldalen" userId="e55a89ba-ffa2-4275-aa12-2358f2261749" providerId="ADAL" clId="{5CA13567-9F99-4133-95C1-29B14547F61A}" dt="2024-11-18T12:26:18.671" v="24" actId="478"/>
        <pc:sldMkLst>
          <pc:docMk/>
          <pc:sldMk cId="1232198296" sldId="280"/>
        </pc:sldMkLst>
        <pc:picChg chg="del">
          <ac:chgData name="Sindre Granly Meldalen" userId="e55a89ba-ffa2-4275-aa12-2358f2261749" providerId="ADAL" clId="{5CA13567-9F99-4133-95C1-29B14547F61A}" dt="2024-11-18T12:26:18.671" v="24" actId="478"/>
          <ac:picMkLst>
            <pc:docMk/>
            <pc:sldMk cId="1232198296" sldId="280"/>
            <ac:picMk id="5" creationId="{6B464BE4-A726-8866-E73D-D37C79CD9506}"/>
          </ac:picMkLst>
        </pc:picChg>
      </pc:sldChg>
      <pc:sldChg chg="delSp mod">
        <pc:chgData name="Sindre Granly Meldalen" userId="e55a89ba-ffa2-4275-aa12-2358f2261749" providerId="ADAL" clId="{5CA13567-9F99-4133-95C1-29B14547F61A}" dt="2024-11-18T12:26:16.656" v="23" actId="478"/>
        <pc:sldMkLst>
          <pc:docMk/>
          <pc:sldMk cId="288874573" sldId="281"/>
        </pc:sldMkLst>
        <pc:picChg chg="del">
          <ac:chgData name="Sindre Granly Meldalen" userId="e55a89ba-ffa2-4275-aa12-2358f2261749" providerId="ADAL" clId="{5CA13567-9F99-4133-95C1-29B14547F61A}" dt="2024-11-18T12:26:16.656" v="23" actId="478"/>
          <ac:picMkLst>
            <pc:docMk/>
            <pc:sldMk cId="288874573" sldId="281"/>
            <ac:picMk id="7" creationId="{F004DEA3-243F-2ADF-0A4C-6CF740B33FF4}"/>
          </ac:picMkLst>
        </pc:picChg>
      </pc:sldChg>
      <pc:sldChg chg="del">
        <pc:chgData name="Sindre Granly Meldalen" userId="e55a89ba-ffa2-4275-aa12-2358f2261749" providerId="ADAL" clId="{5CA13567-9F99-4133-95C1-29B14547F61A}" dt="2024-11-18T12:25:37.270" v="17" actId="47"/>
        <pc:sldMkLst>
          <pc:docMk/>
          <pc:sldMk cId="196268616" sldId="285"/>
        </pc:sldMkLst>
      </pc:sldChg>
      <pc:sldChg chg="delSp mod">
        <pc:chgData name="Sindre Granly Meldalen" userId="e55a89ba-ffa2-4275-aa12-2358f2261749" providerId="ADAL" clId="{5CA13567-9F99-4133-95C1-29B14547F61A}" dt="2024-11-18T12:24:07.351" v="5" actId="478"/>
        <pc:sldMkLst>
          <pc:docMk/>
          <pc:sldMk cId="2620848979" sldId="292"/>
        </pc:sldMkLst>
        <pc:spChg chg="del">
          <ac:chgData name="Sindre Granly Meldalen" userId="e55a89ba-ffa2-4275-aa12-2358f2261749" providerId="ADAL" clId="{5CA13567-9F99-4133-95C1-29B14547F61A}" dt="2024-11-18T12:24:07.351" v="5" actId="478"/>
          <ac:spMkLst>
            <pc:docMk/>
            <pc:sldMk cId="2620848979" sldId="292"/>
            <ac:spMk id="6" creationId="{69E91EC3-40E8-0F11-3CC4-4B034929012E}"/>
          </ac:spMkLst>
        </pc:spChg>
        <pc:picChg chg="del">
          <ac:chgData name="Sindre Granly Meldalen" userId="e55a89ba-ffa2-4275-aa12-2358f2261749" providerId="ADAL" clId="{5CA13567-9F99-4133-95C1-29B14547F61A}" dt="2024-11-18T12:24:04.944" v="4" actId="478"/>
          <ac:picMkLst>
            <pc:docMk/>
            <pc:sldMk cId="2620848979" sldId="292"/>
            <ac:picMk id="5" creationId="{A9A9D132-8732-6DA8-C5DB-A38664A1B91E}"/>
          </ac:picMkLst>
        </pc:picChg>
      </pc:sldChg>
      <pc:sldChg chg="delSp mod">
        <pc:chgData name="Sindre Granly Meldalen" userId="e55a89ba-ffa2-4275-aa12-2358f2261749" providerId="ADAL" clId="{5CA13567-9F99-4133-95C1-29B14547F61A}" dt="2024-11-18T12:27:54.712" v="49" actId="478"/>
        <pc:sldMkLst>
          <pc:docMk/>
          <pc:sldMk cId="1191530499" sldId="296"/>
        </pc:sldMkLst>
        <pc:picChg chg="del">
          <ac:chgData name="Sindre Granly Meldalen" userId="e55a89ba-ffa2-4275-aa12-2358f2261749" providerId="ADAL" clId="{5CA13567-9F99-4133-95C1-29B14547F61A}" dt="2024-11-18T12:27:54.712" v="49" actId="478"/>
          <ac:picMkLst>
            <pc:docMk/>
            <pc:sldMk cId="1191530499" sldId="296"/>
            <ac:picMk id="8" creationId="{5E56DF1E-ABFD-C4B8-1A26-B465F0F1A19D}"/>
          </ac:picMkLst>
        </pc:picChg>
      </pc:sldChg>
      <pc:sldChg chg="del">
        <pc:chgData name="Sindre Granly Meldalen" userId="e55a89ba-ffa2-4275-aa12-2358f2261749" providerId="ADAL" clId="{5CA13567-9F99-4133-95C1-29B14547F61A}" dt="2024-11-18T12:27:42.498" v="47" actId="47"/>
        <pc:sldMkLst>
          <pc:docMk/>
          <pc:sldMk cId="3500402462" sldId="297"/>
        </pc:sldMkLst>
      </pc:sldChg>
      <pc:sldChg chg="del">
        <pc:chgData name="Sindre Granly Meldalen" userId="e55a89ba-ffa2-4275-aa12-2358f2261749" providerId="ADAL" clId="{5CA13567-9F99-4133-95C1-29B14547F61A}" dt="2024-11-18T12:24:53.560" v="10" actId="47"/>
        <pc:sldMkLst>
          <pc:docMk/>
          <pc:sldMk cId="2492255305" sldId="314"/>
        </pc:sldMkLst>
      </pc:sldChg>
      <pc:sldChg chg="delSp mod">
        <pc:chgData name="Sindre Granly Meldalen" userId="e55a89ba-ffa2-4275-aa12-2358f2261749" providerId="ADAL" clId="{5CA13567-9F99-4133-95C1-29B14547F61A}" dt="2024-11-18T12:27:00.687" v="42" actId="478"/>
        <pc:sldMkLst>
          <pc:docMk/>
          <pc:sldMk cId="2964403267" sldId="317"/>
        </pc:sldMkLst>
        <pc:picChg chg="del">
          <ac:chgData name="Sindre Granly Meldalen" userId="e55a89ba-ffa2-4275-aa12-2358f2261749" providerId="ADAL" clId="{5CA13567-9F99-4133-95C1-29B14547F61A}" dt="2024-11-18T12:27:00.687" v="42" actId="478"/>
          <ac:picMkLst>
            <pc:docMk/>
            <pc:sldMk cId="2964403267" sldId="317"/>
            <ac:picMk id="5" creationId="{67B4E8FA-CB1D-15AC-B78F-3F27170A0A20}"/>
          </ac:picMkLst>
        </pc:picChg>
      </pc:sldChg>
      <pc:sldChg chg="delSp mod">
        <pc:chgData name="Sindre Granly Meldalen" userId="e55a89ba-ffa2-4275-aa12-2358f2261749" providerId="ADAL" clId="{5CA13567-9F99-4133-95C1-29B14547F61A}" dt="2024-11-18T12:26:59.215" v="41" actId="478"/>
        <pc:sldMkLst>
          <pc:docMk/>
          <pc:sldMk cId="3184908124" sldId="323"/>
        </pc:sldMkLst>
        <pc:picChg chg="del">
          <ac:chgData name="Sindre Granly Meldalen" userId="e55a89ba-ffa2-4275-aa12-2358f2261749" providerId="ADAL" clId="{5CA13567-9F99-4133-95C1-29B14547F61A}" dt="2024-11-18T12:26:59.215" v="41" actId="478"/>
          <ac:picMkLst>
            <pc:docMk/>
            <pc:sldMk cId="3184908124" sldId="323"/>
            <ac:picMk id="5" creationId="{071E8799-5C9E-4995-A988-B0D5A21916BC}"/>
          </ac:picMkLst>
        </pc:picChg>
      </pc:sldChg>
      <pc:sldChg chg="delSp mod">
        <pc:chgData name="Sindre Granly Meldalen" userId="e55a89ba-ffa2-4275-aa12-2358f2261749" providerId="ADAL" clId="{5CA13567-9F99-4133-95C1-29B14547F61A}" dt="2024-11-18T12:26:56.583" v="40" actId="478"/>
        <pc:sldMkLst>
          <pc:docMk/>
          <pc:sldMk cId="2975701712" sldId="326"/>
        </pc:sldMkLst>
        <pc:picChg chg="del">
          <ac:chgData name="Sindre Granly Meldalen" userId="e55a89ba-ffa2-4275-aa12-2358f2261749" providerId="ADAL" clId="{5CA13567-9F99-4133-95C1-29B14547F61A}" dt="2024-11-18T12:26:56.583" v="40" actId="478"/>
          <ac:picMkLst>
            <pc:docMk/>
            <pc:sldMk cId="2975701712" sldId="326"/>
            <ac:picMk id="4" creationId="{3C1F56FF-21D7-2EF7-531B-9488BFEEF9F7}"/>
          </ac:picMkLst>
        </pc:picChg>
      </pc:sldChg>
      <pc:sldChg chg="delSp mod">
        <pc:chgData name="Sindre Granly Meldalen" userId="e55a89ba-ffa2-4275-aa12-2358f2261749" providerId="ADAL" clId="{5CA13567-9F99-4133-95C1-29B14547F61A}" dt="2024-11-18T12:26:25.545" v="27" actId="478"/>
        <pc:sldMkLst>
          <pc:docMk/>
          <pc:sldMk cId="4114236300" sldId="333"/>
        </pc:sldMkLst>
        <pc:picChg chg="del">
          <ac:chgData name="Sindre Granly Meldalen" userId="e55a89ba-ffa2-4275-aa12-2358f2261749" providerId="ADAL" clId="{5CA13567-9F99-4133-95C1-29B14547F61A}" dt="2024-11-18T12:26:25.545" v="27" actId="478"/>
          <ac:picMkLst>
            <pc:docMk/>
            <pc:sldMk cId="4114236300" sldId="333"/>
            <ac:picMk id="5" creationId="{B4543B74-BAB9-3C84-447E-169E259BE4E1}"/>
          </ac:picMkLst>
        </pc:picChg>
      </pc:sldChg>
      <pc:sldChg chg="delSp mod">
        <pc:chgData name="Sindre Granly Meldalen" userId="e55a89ba-ffa2-4275-aa12-2358f2261749" providerId="ADAL" clId="{5CA13567-9F99-4133-95C1-29B14547F61A}" dt="2024-11-18T12:26:24.297" v="26" actId="478"/>
        <pc:sldMkLst>
          <pc:docMk/>
          <pc:sldMk cId="472212856" sldId="334"/>
        </pc:sldMkLst>
        <pc:picChg chg="del">
          <ac:chgData name="Sindre Granly Meldalen" userId="e55a89ba-ffa2-4275-aa12-2358f2261749" providerId="ADAL" clId="{5CA13567-9F99-4133-95C1-29B14547F61A}" dt="2024-11-18T12:26:24.297" v="26" actId="478"/>
          <ac:picMkLst>
            <pc:docMk/>
            <pc:sldMk cId="472212856" sldId="334"/>
            <ac:picMk id="5" creationId="{773EDEF4-0673-EBF7-2756-E1CA267A9AF7}"/>
          </ac:picMkLst>
        </pc:picChg>
      </pc:sldChg>
      <pc:sldChg chg="delSp mod">
        <pc:chgData name="Sindre Granly Meldalen" userId="e55a89ba-ffa2-4275-aa12-2358f2261749" providerId="ADAL" clId="{5CA13567-9F99-4133-95C1-29B14547F61A}" dt="2024-11-18T12:26:00.729" v="19" actId="478"/>
        <pc:sldMkLst>
          <pc:docMk/>
          <pc:sldMk cId="1701760385" sldId="336"/>
        </pc:sldMkLst>
        <pc:picChg chg="del">
          <ac:chgData name="Sindre Granly Meldalen" userId="e55a89ba-ffa2-4275-aa12-2358f2261749" providerId="ADAL" clId="{5CA13567-9F99-4133-95C1-29B14547F61A}" dt="2024-11-18T12:26:00.729" v="19" actId="478"/>
          <ac:picMkLst>
            <pc:docMk/>
            <pc:sldMk cId="1701760385" sldId="336"/>
            <ac:picMk id="6" creationId="{B57CBD58-911C-7525-732A-28FBAA469BE0}"/>
          </ac:picMkLst>
        </pc:picChg>
      </pc:sldChg>
      <pc:sldChg chg="del">
        <pc:chgData name="Sindre Granly Meldalen" userId="e55a89ba-ffa2-4275-aa12-2358f2261749" providerId="ADAL" clId="{5CA13567-9F99-4133-95C1-29B14547F61A}" dt="2024-11-18T12:25:21.286" v="14" actId="47"/>
        <pc:sldMkLst>
          <pc:docMk/>
          <pc:sldMk cId="3631066995" sldId="353"/>
        </pc:sldMkLst>
      </pc:sldChg>
      <pc:sldChg chg="del">
        <pc:chgData name="Sindre Granly Meldalen" userId="e55a89ba-ffa2-4275-aa12-2358f2261749" providerId="ADAL" clId="{5CA13567-9F99-4133-95C1-29B14547F61A}" dt="2024-11-18T12:25:15.749" v="12" actId="47"/>
        <pc:sldMkLst>
          <pc:docMk/>
          <pc:sldMk cId="1936552865" sldId="420"/>
        </pc:sldMkLst>
      </pc:sldChg>
      <pc:sldChg chg="del">
        <pc:chgData name="Sindre Granly Meldalen" userId="e55a89ba-ffa2-4275-aa12-2358f2261749" providerId="ADAL" clId="{5CA13567-9F99-4133-95C1-29B14547F61A}" dt="2024-11-18T12:25:22.327" v="15" actId="47"/>
        <pc:sldMkLst>
          <pc:docMk/>
          <pc:sldMk cId="66375867" sldId="421"/>
        </pc:sldMkLst>
      </pc:sldChg>
      <pc:sldChg chg="del">
        <pc:chgData name="Sindre Granly Meldalen" userId="e55a89ba-ffa2-4275-aa12-2358f2261749" providerId="ADAL" clId="{5CA13567-9F99-4133-95C1-29B14547F61A}" dt="2024-11-18T12:25:23.642" v="16" actId="47"/>
        <pc:sldMkLst>
          <pc:docMk/>
          <pc:sldMk cId="2465430220" sldId="422"/>
        </pc:sldMkLst>
      </pc:sldChg>
      <pc:sldChg chg="del">
        <pc:chgData name="Sindre Granly Meldalen" userId="e55a89ba-ffa2-4275-aa12-2358f2261749" providerId="ADAL" clId="{5CA13567-9F99-4133-95C1-29B14547F61A}" dt="2024-11-18T12:24:44.135" v="9" actId="47"/>
        <pc:sldMkLst>
          <pc:docMk/>
          <pc:sldMk cId="3552520487" sldId="849"/>
        </pc:sldMkLst>
      </pc:sldChg>
      <pc:sldChg chg="delSp mod">
        <pc:chgData name="Sindre Granly Meldalen" userId="e55a89ba-ffa2-4275-aa12-2358f2261749" providerId="ADAL" clId="{5CA13567-9F99-4133-95C1-29B14547F61A}" dt="2024-11-18T12:26:46.455" v="34" actId="478"/>
        <pc:sldMkLst>
          <pc:docMk/>
          <pc:sldMk cId="2628599099" sldId="850"/>
        </pc:sldMkLst>
        <pc:picChg chg="del">
          <ac:chgData name="Sindre Granly Meldalen" userId="e55a89ba-ffa2-4275-aa12-2358f2261749" providerId="ADAL" clId="{5CA13567-9F99-4133-95C1-29B14547F61A}" dt="2024-11-18T12:26:46.455" v="34" actId="478"/>
          <ac:picMkLst>
            <pc:docMk/>
            <pc:sldMk cId="2628599099" sldId="850"/>
            <ac:picMk id="5" creationId="{66290E98-185D-4F19-76FC-2E11AB4A5498}"/>
          </ac:picMkLst>
        </pc:picChg>
      </pc:sldChg>
      <pc:sldChg chg="delSp mod">
        <pc:chgData name="Sindre Granly Meldalen" userId="e55a89ba-ffa2-4275-aa12-2358f2261749" providerId="ADAL" clId="{5CA13567-9F99-4133-95C1-29B14547F61A}" dt="2024-11-18T12:26:55.041" v="39" actId="478"/>
        <pc:sldMkLst>
          <pc:docMk/>
          <pc:sldMk cId="4252607536" sldId="851"/>
        </pc:sldMkLst>
        <pc:picChg chg="del">
          <ac:chgData name="Sindre Granly Meldalen" userId="e55a89ba-ffa2-4275-aa12-2358f2261749" providerId="ADAL" clId="{5CA13567-9F99-4133-95C1-29B14547F61A}" dt="2024-11-18T12:26:55.041" v="39" actId="478"/>
          <ac:picMkLst>
            <pc:docMk/>
            <pc:sldMk cId="4252607536" sldId="851"/>
            <ac:picMk id="8" creationId="{053FCD88-9573-9DC8-890C-BE9897B85BE4}"/>
          </ac:picMkLst>
        </pc:picChg>
      </pc:sldChg>
      <pc:sldChg chg="delSp mod">
        <pc:chgData name="Sindre Granly Meldalen" userId="e55a89ba-ffa2-4275-aa12-2358f2261749" providerId="ADAL" clId="{5CA13567-9F99-4133-95C1-29B14547F61A}" dt="2024-11-18T12:26:53.647" v="38" actId="478"/>
        <pc:sldMkLst>
          <pc:docMk/>
          <pc:sldMk cId="3734077252" sldId="852"/>
        </pc:sldMkLst>
        <pc:picChg chg="del">
          <ac:chgData name="Sindre Granly Meldalen" userId="e55a89ba-ffa2-4275-aa12-2358f2261749" providerId="ADAL" clId="{5CA13567-9F99-4133-95C1-29B14547F61A}" dt="2024-11-18T12:26:53.647" v="38" actId="478"/>
          <ac:picMkLst>
            <pc:docMk/>
            <pc:sldMk cId="3734077252" sldId="852"/>
            <ac:picMk id="6" creationId="{AD2A4A8C-F98F-9984-DE5C-CB1F3F198634}"/>
          </ac:picMkLst>
        </pc:picChg>
      </pc:sldChg>
      <pc:sldChg chg="delSp mod">
        <pc:chgData name="Sindre Granly Meldalen" userId="e55a89ba-ffa2-4275-aa12-2358f2261749" providerId="ADAL" clId="{5CA13567-9F99-4133-95C1-29B14547F61A}" dt="2024-11-18T12:26:51.007" v="37" actId="478"/>
        <pc:sldMkLst>
          <pc:docMk/>
          <pc:sldMk cId="3812518735" sldId="1077"/>
        </pc:sldMkLst>
        <pc:picChg chg="del">
          <ac:chgData name="Sindre Granly Meldalen" userId="e55a89ba-ffa2-4275-aa12-2358f2261749" providerId="ADAL" clId="{5CA13567-9F99-4133-95C1-29B14547F61A}" dt="2024-11-18T12:26:51.007" v="37" actId="478"/>
          <ac:picMkLst>
            <pc:docMk/>
            <pc:sldMk cId="3812518735" sldId="1077"/>
            <ac:picMk id="5" creationId="{03FAE899-C39D-C796-E679-FAAE72CD22C3}"/>
          </ac:picMkLst>
        </pc:picChg>
      </pc:sldChg>
      <pc:sldChg chg="delSp mod">
        <pc:chgData name="Sindre Granly Meldalen" userId="e55a89ba-ffa2-4275-aa12-2358f2261749" providerId="ADAL" clId="{5CA13567-9F99-4133-95C1-29B14547F61A}" dt="2024-11-18T12:26:49.599" v="36" actId="478"/>
        <pc:sldMkLst>
          <pc:docMk/>
          <pc:sldMk cId="2918654565" sldId="1078"/>
        </pc:sldMkLst>
        <pc:picChg chg="del">
          <ac:chgData name="Sindre Granly Meldalen" userId="e55a89ba-ffa2-4275-aa12-2358f2261749" providerId="ADAL" clId="{5CA13567-9F99-4133-95C1-29B14547F61A}" dt="2024-11-18T12:26:49.599" v="36" actId="478"/>
          <ac:picMkLst>
            <pc:docMk/>
            <pc:sldMk cId="2918654565" sldId="1078"/>
            <ac:picMk id="5" creationId="{59643C41-F1C2-FA89-D6A1-41DA05A7DA2B}"/>
          </ac:picMkLst>
        </pc:picChg>
      </pc:sldChg>
      <pc:sldChg chg="delSp mod">
        <pc:chgData name="Sindre Granly Meldalen" userId="e55a89ba-ffa2-4275-aa12-2358f2261749" providerId="ADAL" clId="{5CA13567-9F99-4133-95C1-29B14547F61A}" dt="2024-11-18T12:27:56.687" v="50" actId="478"/>
        <pc:sldMkLst>
          <pc:docMk/>
          <pc:sldMk cId="4155886612" sldId="1082"/>
        </pc:sldMkLst>
        <pc:picChg chg="del">
          <ac:chgData name="Sindre Granly Meldalen" userId="e55a89ba-ffa2-4275-aa12-2358f2261749" providerId="ADAL" clId="{5CA13567-9F99-4133-95C1-29B14547F61A}" dt="2024-11-18T12:27:56.687" v="50" actId="478"/>
          <ac:picMkLst>
            <pc:docMk/>
            <pc:sldMk cId="4155886612" sldId="1082"/>
            <ac:picMk id="5" creationId="{7CAB1C75-6C74-4BE9-DCC0-3DDD587E1215}"/>
          </ac:picMkLst>
        </pc:picChg>
      </pc:sldChg>
      <pc:sldChg chg="delSp mod">
        <pc:chgData name="Sindre Granly Meldalen" userId="e55a89ba-ffa2-4275-aa12-2358f2261749" providerId="ADAL" clId="{5CA13567-9F99-4133-95C1-29B14547F61A}" dt="2024-11-18T12:27:49.103" v="48" actId="478"/>
        <pc:sldMkLst>
          <pc:docMk/>
          <pc:sldMk cId="3253680300" sldId="1085"/>
        </pc:sldMkLst>
        <pc:picChg chg="del">
          <ac:chgData name="Sindre Granly Meldalen" userId="e55a89ba-ffa2-4275-aa12-2358f2261749" providerId="ADAL" clId="{5CA13567-9F99-4133-95C1-29B14547F61A}" dt="2024-11-18T12:27:49.103" v="48" actId="478"/>
          <ac:picMkLst>
            <pc:docMk/>
            <pc:sldMk cId="3253680300" sldId="1085"/>
            <ac:picMk id="7" creationId="{7EE125F9-76C4-3E6C-4652-8D71645C0FE3}"/>
          </ac:picMkLst>
        </pc:picChg>
      </pc:sldChg>
      <pc:sldChg chg="delSp mod">
        <pc:chgData name="Sindre Granly Meldalen" userId="e55a89ba-ffa2-4275-aa12-2358f2261749" providerId="ADAL" clId="{5CA13567-9F99-4133-95C1-29B14547F61A}" dt="2024-11-18T12:26:43.266" v="33" actId="478"/>
        <pc:sldMkLst>
          <pc:docMk/>
          <pc:sldMk cId="781925740" sldId="1088"/>
        </pc:sldMkLst>
        <pc:picChg chg="del">
          <ac:chgData name="Sindre Granly Meldalen" userId="e55a89ba-ffa2-4275-aa12-2358f2261749" providerId="ADAL" clId="{5CA13567-9F99-4133-95C1-29B14547F61A}" dt="2024-11-18T12:26:43.266" v="33" actId="478"/>
          <ac:picMkLst>
            <pc:docMk/>
            <pc:sldMk cId="781925740" sldId="1088"/>
            <ac:picMk id="5" creationId="{CFCB4456-72B4-F76E-8FF5-7769FF8594FB}"/>
          </ac:picMkLst>
        </pc:picChg>
      </pc:sldChg>
      <pc:sldChg chg="delSp mod">
        <pc:chgData name="Sindre Granly Meldalen" userId="e55a89ba-ffa2-4275-aa12-2358f2261749" providerId="ADAL" clId="{5CA13567-9F99-4133-95C1-29B14547F61A}" dt="2024-11-18T12:26:11.616" v="22" actId="478"/>
        <pc:sldMkLst>
          <pc:docMk/>
          <pc:sldMk cId="3868884028" sldId="1089"/>
        </pc:sldMkLst>
        <pc:picChg chg="del">
          <ac:chgData name="Sindre Granly Meldalen" userId="e55a89ba-ffa2-4275-aa12-2358f2261749" providerId="ADAL" clId="{5CA13567-9F99-4133-95C1-29B14547F61A}" dt="2024-11-18T12:26:11.616" v="22" actId="478"/>
          <ac:picMkLst>
            <pc:docMk/>
            <pc:sldMk cId="3868884028" sldId="1089"/>
            <ac:picMk id="7" creationId="{E72FBA20-640E-6D3A-D664-5DA08ABA098D}"/>
          </ac:picMkLst>
        </pc:picChg>
      </pc:sldChg>
      <pc:sldChg chg="delSp mod">
        <pc:chgData name="Sindre Granly Meldalen" userId="e55a89ba-ffa2-4275-aa12-2358f2261749" providerId="ADAL" clId="{5CA13567-9F99-4133-95C1-29B14547F61A}" dt="2024-11-18T12:26:04.509" v="20" actId="478"/>
        <pc:sldMkLst>
          <pc:docMk/>
          <pc:sldMk cId="3941304311" sldId="1090"/>
        </pc:sldMkLst>
        <pc:picChg chg="del">
          <ac:chgData name="Sindre Granly Meldalen" userId="e55a89ba-ffa2-4275-aa12-2358f2261749" providerId="ADAL" clId="{5CA13567-9F99-4133-95C1-29B14547F61A}" dt="2024-11-18T12:26:04.509" v="20" actId="478"/>
          <ac:picMkLst>
            <pc:docMk/>
            <pc:sldMk cId="3941304311" sldId="1090"/>
            <ac:picMk id="6" creationId="{1406AE25-9EAA-D8A3-F206-CDAF2168172E}"/>
          </ac:picMkLst>
        </pc:picChg>
      </pc:sldChg>
      <pc:sldChg chg="delSp mod">
        <pc:chgData name="Sindre Granly Meldalen" userId="e55a89ba-ffa2-4275-aa12-2358f2261749" providerId="ADAL" clId="{5CA13567-9F99-4133-95C1-29B14547F61A}" dt="2024-11-18T12:26:10.049" v="21" actId="478"/>
        <pc:sldMkLst>
          <pc:docMk/>
          <pc:sldMk cId="367371894" sldId="1091"/>
        </pc:sldMkLst>
        <pc:picChg chg="del">
          <ac:chgData name="Sindre Granly Meldalen" userId="e55a89ba-ffa2-4275-aa12-2358f2261749" providerId="ADAL" clId="{5CA13567-9F99-4133-95C1-29B14547F61A}" dt="2024-11-18T12:26:10.049" v="21" actId="478"/>
          <ac:picMkLst>
            <pc:docMk/>
            <pc:sldMk cId="367371894" sldId="1091"/>
            <ac:picMk id="11" creationId="{EEBC600F-56E0-D6C9-571B-4A273524F07B}"/>
          </ac:picMkLst>
        </pc:picChg>
      </pc:sldChg>
      <pc:sldChg chg="delSp mod">
        <pc:chgData name="Sindre Granly Meldalen" userId="e55a89ba-ffa2-4275-aa12-2358f2261749" providerId="ADAL" clId="{5CA13567-9F99-4133-95C1-29B14547F61A}" dt="2024-11-18T12:25:57.040" v="18" actId="478"/>
        <pc:sldMkLst>
          <pc:docMk/>
          <pc:sldMk cId="2957796380" sldId="1094"/>
        </pc:sldMkLst>
        <pc:picChg chg="del">
          <ac:chgData name="Sindre Granly Meldalen" userId="e55a89ba-ffa2-4275-aa12-2358f2261749" providerId="ADAL" clId="{5CA13567-9F99-4133-95C1-29B14547F61A}" dt="2024-11-18T12:25:57.040" v="18" actId="478"/>
          <ac:picMkLst>
            <pc:docMk/>
            <pc:sldMk cId="2957796380" sldId="1094"/>
            <ac:picMk id="6" creationId="{B57CBD58-911C-7525-732A-28FBAA469BE0}"/>
          </ac:picMkLst>
        </pc:picChg>
      </pc:sldChg>
      <pc:sldChg chg="del">
        <pc:chgData name="Sindre Granly Meldalen" userId="e55a89ba-ffa2-4275-aa12-2358f2261749" providerId="ADAL" clId="{5CA13567-9F99-4133-95C1-29B14547F61A}" dt="2024-11-18T12:27:41" v="46" actId="47"/>
        <pc:sldMkLst>
          <pc:docMk/>
          <pc:sldMk cId="2725995938" sldId="1102"/>
        </pc:sldMkLst>
      </pc:sldChg>
      <pc:sldChg chg="modSp mod">
        <pc:chgData name="Sindre Granly Meldalen" userId="e55a89ba-ffa2-4275-aa12-2358f2261749" providerId="ADAL" clId="{5CA13567-9F99-4133-95C1-29B14547F61A}" dt="2024-11-18T12:26:28.849" v="29" actId="6549"/>
        <pc:sldMkLst>
          <pc:docMk/>
          <pc:sldMk cId="155956742" sldId="1103"/>
        </pc:sldMkLst>
        <pc:spChg chg="mod">
          <ac:chgData name="Sindre Granly Meldalen" userId="e55a89ba-ffa2-4275-aa12-2358f2261749" providerId="ADAL" clId="{5CA13567-9F99-4133-95C1-29B14547F61A}" dt="2024-11-18T12:26:28.849" v="29" actId="6549"/>
          <ac:spMkLst>
            <pc:docMk/>
            <pc:sldMk cId="155956742" sldId="1103"/>
            <ac:spMk id="7" creationId="{D2A5FEA4-DB8C-5FB2-D059-39A72D9A3458}"/>
          </ac:spMkLst>
        </pc:spChg>
      </pc:sldChg>
      <pc:sldChg chg="del">
        <pc:chgData name="Sindre Granly Meldalen" userId="e55a89ba-ffa2-4275-aa12-2358f2261749" providerId="ADAL" clId="{5CA13567-9F99-4133-95C1-29B14547F61A}" dt="2024-11-18T12:25:03.763" v="11" actId="47"/>
        <pc:sldMkLst>
          <pc:docMk/>
          <pc:sldMk cId="2500448967" sldId="1119"/>
        </pc:sldMkLst>
      </pc:sldChg>
      <pc:sldChg chg="delSp mod">
        <pc:chgData name="Sindre Granly Meldalen" userId="e55a89ba-ffa2-4275-aa12-2358f2261749" providerId="ADAL" clId="{5CA13567-9F99-4133-95C1-29B14547F61A}" dt="2024-11-18T12:23:45.081" v="0" actId="478"/>
        <pc:sldMkLst>
          <pc:docMk/>
          <pc:sldMk cId="1726929941" sldId="1133"/>
        </pc:sldMkLst>
        <pc:picChg chg="del">
          <ac:chgData name="Sindre Granly Meldalen" userId="e55a89ba-ffa2-4275-aa12-2358f2261749" providerId="ADAL" clId="{5CA13567-9F99-4133-95C1-29B14547F61A}" dt="2024-11-18T12:23:45.081" v="0" actId="478"/>
          <ac:picMkLst>
            <pc:docMk/>
            <pc:sldMk cId="1726929941" sldId="1133"/>
            <ac:picMk id="5" creationId="{13C3BF86-2860-7971-58B3-95DE73575A0D}"/>
          </ac:picMkLst>
        </pc:picChg>
      </pc:sldChg>
      <pc:sldChg chg="del">
        <pc:chgData name="Sindre Granly Meldalen" userId="e55a89ba-ffa2-4275-aa12-2358f2261749" providerId="ADAL" clId="{5CA13567-9F99-4133-95C1-29B14547F61A}" dt="2024-11-18T12:27:35.122" v="45" actId="47"/>
        <pc:sldMkLst>
          <pc:docMk/>
          <pc:sldMk cId="1044447281" sldId="1135"/>
        </pc:sldMkLst>
      </pc:sldChg>
      <pc:sldChg chg="del">
        <pc:chgData name="Sindre Granly Meldalen" userId="e55a89ba-ffa2-4275-aa12-2358f2261749" providerId="ADAL" clId="{5CA13567-9F99-4133-95C1-29B14547F61A}" dt="2024-11-18T12:24:34.475" v="7" actId="47"/>
        <pc:sldMkLst>
          <pc:docMk/>
          <pc:sldMk cId="1511525752" sldId="1136"/>
        </pc:sldMkLst>
      </pc:sldChg>
      <pc:sldChg chg="del">
        <pc:chgData name="Sindre Granly Meldalen" userId="e55a89ba-ffa2-4275-aa12-2358f2261749" providerId="ADAL" clId="{5CA13567-9F99-4133-95C1-29B14547F61A}" dt="2024-11-18T12:27:20.743" v="43" actId="47"/>
        <pc:sldMkLst>
          <pc:docMk/>
          <pc:sldMk cId="2748655868" sldId="1137"/>
        </pc:sldMkLst>
      </pc:sldChg>
      <pc:sldChg chg="del">
        <pc:chgData name="Sindre Granly Meldalen" userId="e55a89ba-ffa2-4275-aa12-2358f2261749" providerId="ADAL" clId="{5CA13567-9F99-4133-95C1-29B14547F61A}" dt="2024-11-18T12:23:55.457" v="3" actId="47"/>
        <pc:sldMkLst>
          <pc:docMk/>
          <pc:sldMk cId="4292192110" sldId="1140"/>
        </pc:sldMkLst>
      </pc:sldChg>
      <pc:sldChg chg="addSp delSp modSp del mod delAnim">
        <pc:chgData name="Sindre Granly Meldalen" userId="e55a89ba-ffa2-4275-aa12-2358f2261749" providerId="ADAL" clId="{5CA13567-9F99-4133-95C1-29B14547F61A}" dt="2024-11-18T12:26:37.720" v="32" actId="47"/>
        <pc:sldMkLst>
          <pc:docMk/>
          <pc:sldMk cId="1041695337" sldId="1143"/>
        </pc:sldMkLst>
        <pc:spChg chg="add mod">
          <ac:chgData name="Sindre Granly Meldalen" userId="e55a89ba-ffa2-4275-aa12-2358f2261749" providerId="ADAL" clId="{5CA13567-9F99-4133-95C1-29B14547F61A}" dt="2024-11-18T12:26:34.746" v="31" actId="478"/>
          <ac:spMkLst>
            <pc:docMk/>
            <pc:sldMk cId="1041695337" sldId="1143"/>
            <ac:spMk id="3" creationId="{A07390EB-BF7F-479F-354A-5EA0C8FFF054}"/>
          </ac:spMkLst>
        </pc:spChg>
        <pc:picChg chg="del">
          <ac:chgData name="Sindre Granly Meldalen" userId="e55a89ba-ffa2-4275-aa12-2358f2261749" providerId="ADAL" clId="{5CA13567-9F99-4133-95C1-29B14547F61A}" dt="2024-11-18T12:26:34.746" v="31" actId="478"/>
          <ac:picMkLst>
            <pc:docMk/>
            <pc:sldMk cId="1041695337" sldId="1143"/>
            <ac:picMk id="5" creationId="{712AE651-1EB6-D5AD-8E81-7AEB55F7DC32}"/>
          </ac:picMkLst>
        </pc:picChg>
        <pc:picChg chg="del">
          <ac:chgData name="Sindre Granly Meldalen" userId="e55a89ba-ffa2-4275-aa12-2358f2261749" providerId="ADAL" clId="{5CA13567-9F99-4133-95C1-29B14547F61A}" dt="2024-11-18T12:26:34.203" v="30" actId="478"/>
          <ac:picMkLst>
            <pc:docMk/>
            <pc:sldMk cId="1041695337" sldId="1143"/>
            <ac:picMk id="8" creationId="{1BFD24E7-635C-A850-F0E4-58F324B0B6FE}"/>
          </ac:picMkLst>
        </pc:picChg>
      </pc:sldChg>
      <pc:sldChg chg="del">
        <pc:chgData name="Sindre Granly Meldalen" userId="e55a89ba-ffa2-4275-aa12-2358f2261749" providerId="ADAL" clId="{5CA13567-9F99-4133-95C1-29B14547F61A}" dt="2024-11-18T12:27:26.891" v="44" actId="47"/>
        <pc:sldMkLst>
          <pc:docMk/>
          <pc:sldMk cId="3306265475" sldId="1149"/>
        </pc:sldMkLst>
      </pc:sldChg>
      <pc:sldChg chg="del">
        <pc:chgData name="Sindre Granly Meldalen" userId="e55a89ba-ffa2-4275-aa12-2358f2261749" providerId="ADAL" clId="{5CA13567-9F99-4133-95C1-29B14547F61A}" dt="2024-11-18T12:24:23.504" v="6" actId="47"/>
        <pc:sldMkLst>
          <pc:docMk/>
          <pc:sldMk cId="1520043488" sldId="1157"/>
        </pc:sldMkLst>
      </pc:sldChg>
      <pc:sldChg chg="del">
        <pc:chgData name="Sindre Granly Meldalen" userId="e55a89ba-ffa2-4275-aa12-2358f2261749" providerId="ADAL" clId="{5CA13567-9F99-4133-95C1-29B14547F61A}" dt="2024-11-18T12:25:19.925" v="13" actId="47"/>
        <pc:sldMkLst>
          <pc:docMk/>
          <pc:sldMk cId="3998987490" sldId="11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99EF4-C33B-44C4-8C29-FE69459D2CFD}" type="datetimeFigureOut">
              <a:t>18.11.2024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D49B4-BEE3-41A7-8E2F-C8FABEDFE728}" type="slidenum">
              <a:t>‹#›</a:t>
            </a:fld>
            <a:endParaRPr lang="nb-NO"/>
          </a:p>
        </p:txBody>
      </p:sp>
    </p:spTree>
    <p:extLst>
      <p:ext uri="{BB962C8B-B14F-4D97-AF65-F5344CB8AC3E}">
        <p14:creationId xmlns:p14="http://schemas.microsoft.com/office/powerpoint/2010/main" val="382025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ivilombudet.no/uttalelser/innsyn-i-navnene-pa-arbeidstakere-som-har-inngatt-sluttavtaler/"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resse.no/wp-content/uploads/2021/11/Stiftelsen-Arkivet.-Statsforvalterens.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Om loven </a:t>
            </a:r>
          </a:p>
          <a:p>
            <a:r>
              <a:rPr lang="nb-NO"/>
              <a:t>Finne dokumenter og saker </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2</a:t>
            </a:fld>
            <a:endParaRPr lang="nb-NO"/>
          </a:p>
        </p:txBody>
      </p:sp>
    </p:spTree>
    <p:extLst>
      <p:ext uri="{BB962C8B-B14F-4D97-AF65-F5344CB8AC3E}">
        <p14:creationId xmlns:p14="http://schemas.microsoft.com/office/powerpoint/2010/main" val="117493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Gå i </a:t>
            </a:r>
            <a:r>
              <a:rPr lang="nb-NO" err="1"/>
              <a:t>chrome</a:t>
            </a:r>
            <a:r>
              <a:rPr lang="nb-NO"/>
              <a:t> og vise litt søk</a:t>
            </a:r>
          </a:p>
        </p:txBody>
      </p:sp>
      <p:sp>
        <p:nvSpPr>
          <p:cNvPr id="4" name="Plassholder for lysbildenummer 3"/>
          <p:cNvSpPr>
            <a:spLocks noGrp="1"/>
          </p:cNvSpPr>
          <p:nvPr>
            <p:ph type="sldNum" sz="quarter" idx="5"/>
          </p:nvPr>
        </p:nvSpPr>
        <p:spPr/>
        <p:txBody>
          <a:bodyPr/>
          <a:lstStyle/>
          <a:p>
            <a:fld id="{49BD49B4-BEE3-41A7-8E2F-C8FABEDFE728}" type="slidenum">
              <a:rPr lang="nb-NO" smtClean="0"/>
              <a:t>20</a:t>
            </a:fld>
            <a:endParaRPr lang="nb-NO"/>
          </a:p>
        </p:txBody>
      </p:sp>
    </p:spTree>
    <p:extLst>
      <p:ext uri="{BB962C8B-B14F-4D97-AF65-F5344CB8AC3E}">
        <p14:creationId xmlns:p14="http://schemas.microsoft.com/office/powerpoint/2010/main" val="189457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33310-A06B-4EF4-8EED-1A1D658CEA7D}"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459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du finner her som ikke finnes i </a:t>
            </a:r>
            <a:r>
              <a:rPr lang="nb-NO" err="1"/>
              <a:t>einnsyn</a:t>
            </a: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33310-A06B-4EF4-8EED-1A1D658CEA7D}"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6499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35</a:t>
            </a:fld>
            <a:endParaRPr lang="nb-NO"/>
          </a:p>
        </p:txBody>
      </p:sp>
    </p:spTree>
    <p:extLst>
      <p:ext uri="{BB962C8B-B14F-4D97-AF65-F5344CB8AC3E}">
        <p14:creationId xmlns:p14="http://schemas.microsoft.com/office/powerpoint/2010/main" val="216892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36</a:t>
            </a:fld>
            <a:endParaRPr lang="nb-NO"/>
          </a:p>
        </p:txBody>
      </p:sp>
    </p:spTree>
    <p:extLst>
      <p:ext uri="{BB962C8B-B14F-4D97-AF65-F5344CB8AC3E}">
        <p14:creationId xmlns:p14="http://schemas.microsoft.com/office/powerpoint/2010/main" val="380780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58</a:t>
            </a:fld>
            <a:endParaRPr lang="nb-NO"/>
          </a:p>
        </p:txBody>
      </p:sp>
    </p:spTree>
    <p:extLst>
      <p:ext uri="{BB962C8B-B14F-4D97-AF65-F5344CB8AC3E}">
        <p14:creationId xmlns:p14="http://schemas.microsoft.com/office/powerpoint/2010/main" val="590029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59</a:t>
            </a:fld>
            <a:endParaRPr lang="nb-NO"/>
          </a:p>
        </p:txBody>
      </p:sp>
    </p:spTree>
    <p:extLst>
      <p:ext uri="{BB962C8B-B14F-4D97-AF65-F5344CB8AC3E}">
        <p14:creationId xmlns:p14="http://schemas.microsoft.com/office/powerpoint/2010/main" val="224567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Relevant om opplysningene kan bidra til å skade eller utlevere en person, om opplysningene er gitt i noe som minner om et betroelsesforhold og om utlevering av opplysningene kan skade tillitsforholdet til den offentlige forvaltningen.</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60</a:t>
            </a:fld>
            <a:endParaRPr lang="nb-NO"/>
          </a:p>
        </p:txBody>
      </p:sp>
    </p:spTree>
    <p:extLst>
      <p:ext uri="{BB962C8B-B14F-4D97-AF65-F5344CB8AC3E}">
        <p14:creationId xmlns:p14="http://schemas.microsoft.com/office/powerpoint/2010/main" val="148711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Relevant om opplysningene kan bidra til å skade eller utlevere en person, om opplysningene er gitt i noe som minner om et betroelsesforhold og om utlevering av opplysningene kan skade tillitsforholdet til den offentlige forvaltningen.</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61</a:t>
            </a:fld>
            <a:endParaRPr lang="nb-NO"/>
          </a:p>
        </p:txBody>
      </p:sp>
    </p:spTree>
    <p:extLst>
      <p:ext uri="{BB962C8B-B14F-4D97-AF65-F5344CB8AC3E}">
        <p14:creationId xmlns:p14="http://schemas.microsoft.com/office/powerpoint/2010/main" val="294397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62</a:t>
            </a:fld>
            <a:endParaRPr lang="nb-NO"/>
          </a:p>
        </p:txBody>
      </p:sp>
    </p:spTree>
    <p:extLst>
      <p:ext uri="{BB962C8B-B14F-4D97-AF65-F5344CB8AC3E}">
        <p14:creationId xmlns:p14="http://schemas.microsoft.com/office/powerpoint/2010/main" val="386405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Knytte</a:t>
            </a:r>
            <a:r>
              <a:rPr lang="en-US">
                <a:cs typeface="Calibri"/>
              </a:rPr>
              <a:t> </a:t>
            </a:r>
            <a:r>
              <a:rPr lang="en-US" err="1">
                <a:cs typeface="Calibri"/>
              </a:rPr>
              <a:t>dette</a:t>
            </a:r>
            <a:r>
              <a:rPr lang="en-US">
                <a:cs typeface="Calibri"/>
              </a:rPr>
              <a:t> </a:t>
            </a:r>
            <a:r>
              <a:rPr lang="en-US" err="1">
                <a:cs typeface="Calibri"/>
              </a:rPr>
              <a:t>til</a:t>
            </a:r>
            <a:r>
              <a:rPr lang="en-US">
                <a:cs typeface="Calibri"/>
              </a:rPr>
              <a:t> den </a:t>
            </a:r>
            <a:r>
              <a:rPr lang="en-US" err="1">
                <a:cs typeface="Calibri"/>
              </a:rPr>
              <a:t>praktiske</a:t>
            </a:r>
            <a:r>
              <a:rPr lang="en-US">
                <a:cs typeface="Calibri"/>
              </a:rPr>
              <a:t> broken av </a:t>
            </a:r>
            <a:r>
              <a:rPr lang="en-US" err="1">
                <a:cs typeface="Calibri"/>
              </a:rPr>
              <a:t>innsynsrett</a:t>
            </a:r>
            <a:endParaRPr lang="en-US">
              <a:cs typeface="Calibri"/>
            </a:endParaRPr>
          </a:p>
        </p:txBody>
      </p:sp>
      <p:sp>
        <p:nvSpPr>
          <p:cNvPr id="4" name="Plassholder for lysbildenummer 3"/>
          <p:cNvSpPr>
            <a:spLocks noGrp="1"/>
          </p:cNvSpPr>
          <p:nvPr>
            <p:ph type="sldNum" sz="quarter" idx="5"/>
          </p:nvPr>
        </p:nvSpPr>
        <p:spPr/>
        <p:txBody>
          <a:bodyPr/>
          <a:lstStyle/>
          <a:p>
            <a:fld id="{49BD49B4-BEE3-41A7-8E2F-C8FABEDFE728}" type="slidenum">
              <a:t>3</a:t>
            </a:fld>
            <a:endParaRPr lang="nb-NO"/>
          </a:p>
        </p:txBody>
      </p:sp>
    </p:spTree>
    <p:extLst>
      <p:ext uri="{BB962C8B-B14F-4D97-AF65-F5344CB8AC3E}">
        <p14:creationId xmlns:p14="http://schemas.microsoft.com/office/powerpoint/2010/main" val="948812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Ta inn DN her</a:t>
            </a:r>
          </a:p>
        </p:txBody>
      </p:sp>
      <p:sp>
        <p:nvSpPr>
          <p:cNvPr id="4" name="Plassholder for lysbildenummer 3"/>
          <p:cNvSpPr>
            <a:spLocks noGrp="1"/>
          </p:cNvSpPr>
          <p:nvPr>
            <p:ph type="sldNum" sz="quarter" idx="5"/>
          </p:nvPr>
        </p:nvSpPr>
        <p:spPr/>
        <p:txBody>
          <a:bodyPr/>
          <a:lstStyle/>
          <a:p>
            <a:fld id="{49BD49B4-BEE3-41A7-8E2F-C8FABEDFE728}" type="slidenum">
              <a:rPr lang="nb-NO" smtClean="0"/>
              <a:t>65</a:t>
            </a:fld>
            <a:endParaRPr lang="nb-NO"/>
          </a:p>
        </p:txBody>
      </p:sp>
    </p:spTree>
    <p:extLst>
      <p:ext uri="{BB962C8B-B14F-4D97-AF65-F5344CB8AC3E}">
        <p14:creationId xmlns:p14="http://schemas.microsoft.com/office/powerpoint/2010/main" val="2229556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hlinkClick r:id="rId3"/>
              </a:rPr>
              <a:t>Innsyn i navnene på arbeidstakere som har inngått sluttavtaler - Sivilombudet</a:t>
            </a:r>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66</a:t>
            </a:fld>
            <a:endParaRPr lang="nb-NO"/>
          </a:p>
        </p:txBody>
      </p:sp>
    </p:spTree>
    <p:extLst>
      <p:ext uri="{BB962C8B-B14F-4D97-AF65-F5344CB8AC3E}">
        <p14:creationId xmlns:p14="http://schemas.microsoft.com/office/powerpoint/2010/main" val="2470135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69</a:t>
            </a:fld>
            <a:endParaRPr lang="nb-NO"/>
          </a:p>
        </p:txBody>
      </p:sp>
    </p:spTree>
    <p:extLst>
      <p:ext uri="{BB962C8B-B14F-4D97-AF65-F5344CB8AC3E}">
        <p14:creationId xmlns:p14="http://schemas.microsoft.com/office/powerpoint/2010/main" val="91669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Alltid klagerett, også over at loven ikke gjelder eller manglende svar.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73</a:t>
            </a:fld>
            <a:endParaRPr lang="nb-NO"/>
          </a:p>
        </p:txBody>
      </p:sp>
    </p:spTree>
    <p:extLst>
      <p:ext uri="{BB962C8B-B14F-4D97-AF65-F5344CB8AC3E}">
        <p14:creationId xmlns:p14="http://schemas.microsoft.com/office/powerpoint/2010/main" val="257835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83C47-13A1-4BE5-9D77-4260F0A5C44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8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Hvem som er omfattet følger av </a:t>
            </a:r>
            <a:r>
              <a:rPr lang="nb-NO" err="1"/>
              <a:t>offentleglova</a:t>
            </a:r>
            <a:r>
              <a:rPr lang="nb-NO"/>
              <a:t> § 2.</a:t>
            </a:r>
          </a:p>
        </p:txBody>
      </p:sp>
      <p:sp>
        <p:nvSpPr>
          <p:cNvPr id="4" name="Plassholder for lysbildenummer 3"/>
          <p:cNvSpPr>
            <a:spLocks noGrp="1"/>
          </p:cNvSpPr>
          <p:nvPr>
            <p:ph type="sldNum" sz="quarter" idx="5"/>
          </p:nvPr>
        </p:nvSpPr>
        <p:spPr/>
        <p:txBody>
          <a:bodyPr/>
          <a:lstStyle/>
          <a:p>
            <a:fld id="{49BD49B4-BEE3-41A7-8E2F-C8FABEDFE728}" type="slidenum">
              <a:rPr lang="nb-NO" smtClean="0"/>
              <a:t>5</a:t>
            </a:fld>
            <a:endParaRPr lang="nb-NO"/>
          </a:p>
        </p:txBody>
      </p:sp>
    </p:spTree>
    <p:extLst>
      <p:ext uri="{BB962C8B-B14F-4D97-AF65-F5344CB8AC3E}">
        <p14:creationId xmlns:p14="http://schemas.microsoft.com/office/powerpoint/2010/main" val="197965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hlinkClick r:id="rId3"/>
              </a:rPr>
              <a:t>*Stiftelsen-Arkivet.-Statsforvalterens.pdf</a:t>
            </a:r>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6</a:t>
            </a:fld>
            <a:endParaRPr lang="nb-NO"/>
          </a:p>
        </p:txBody>
      </p:sp>
    </p:spTree>
    <p:extLst>
      <p:ext uri="{BB962C8B-B14F-4D97-AF65-F5344CB8AC3E}">
        <p14:creationId xmlns:p14="http://schemas.microsoft.com/office/powerpoint/2010/main" val="406535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Hvem som er omfattet følger av </a:t>
            </a:r>
            <a:r>
              <a:rPr lang="nb-NO" err="1"/>
              <a:t>offentleglova</a:t>
            </a:r>
            <a:r>
              <a:rPr lang="nb-NO"/>
              <a:t> § 2. Kan nevne Arkivstiftelsen </a:t>
            </a:r>
            <a:r>
              <a:rPr lang="nb-NO" err="1"/>
              <a:t>osv</a:t>
            </a:r>
            <a:r>
              <a:rPr lang="nb-NO"/>
              <a:t> som Tarjei har åpnet opp i Kristiansand</a:t>
            </a:r>
          </a:p>
          <a:p>
            <a:endParaRPr lang="nb-NO"/>
          </a:p>
        </p:txBody>
      </p:sp>
      <p:sp>
        <p:nvSpPr>
          <p:cNvPr id="4" name="Plassholder for lysbildenummer 3"/>
          <p:cNvSpPr>
            <a:spLocks noGrp="1"/>
          </p:cNvSpPr>
          <p:nvPr>
            <p:ph type="sldNum" sz="quarter" idx="5"/>
          </p:nvPr>
        </p:nvSpPr>
        <p:spPr/>
        <p:txBody>
          <a:bodyPr/>
          <a:lstStyle/>
          <a:p>
            <a:fld id="{49BD49B4-BEE3-41A7-8E2F-C8FABEDFE728}" type="slidenum">
              <a:rPr lang="nb-NO" smtClean="0"/>
              <a:t>8</a:t>
            </a:fld>
            <a:endParaRPr lang="nb-NO"/>
          </a:p>
        </p:txBody>
      </p:sp>
    </p:spTree>
    <p:extLst>
      <p:ext uri="{BB962C8B-B14F-4D97-AF65-F5344CB8AC3E}">
        <p14:creationId xmlns:p14="http://schemas.microsoft.com/office/powerpoint/2010/main" val="338605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Hvem som er omfattet følger av </a:t>
            </a:r>
            <a:r>
              <a:rPr lang="nb-NO" err="1"/>
              <a:t>offentleglova</a:t>
            </a:r>
            <a:r>
              <a:rPr lang="nb-NO"/>
              <a:t> § 2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10</a:t>
            </a:fld>
            <a:endParaRPr lang="nb-NO"/>
          </a:p>
        </p:txBody>
      </p:sp>
    </p:spTree>
    <p:extLst>
      <p:ext uri="{BB962C8B-B14F-4D97-AF65-F5344CB8AC3E}">
        <p14:creationId xmlns:p14="http://schemas.microsoft.com/office/powerpoint/2010/main" val="89116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lgn="l">
              <a:buFont typeface="Arial" panose="020B0604020202020204" pitchFamily="34" charset="0"/>
              <a:buChar char="•"/>
            </a:pPr>
            <a:r>
              <a:rPr lang="nb-NO"/>
              <a:t>Må følge alle bestemmelser i offentlighetsloven </a:t>
            </a:r>
          </a:p>
          <a:p>
            <a:pPr marL="342900" indent="-342900" algn="l">
              <a:buFont typeface="Arial" panose="020B0604020202020204" pitchFamily="34" charset="0"/>
              <a:buChar char="•"/>
            </a:pPr>
            <a:r>
              <a:rPr lang="nb-NO"/>
              <a:t>Rett til informasjon</a:t>
            </a:r>
          </a:p>
          <a:p>
            <a:pPr marL="342900" indent="-342900" algn="l">
              <a:buFont typeface="Arial" panose="020B0604020202020204" pitchFamily="34" charset="0"/>
              <a:buChar char="•"/>
            </a:pPr>
            <a:r>
              <a:rPr lang="nb-NO"/>
              <a:t>Klagerett</a:t>
            </a:r>
          </a:p>
          <a:p>
            <a:pPr marL="342900" indent="-342900" algn="l">
              <a:buFont typeface="Arial" panose="020B0604020202020204" pitchFamily="34" charset="0"/>
              <a:buChar char="•"/>
            </a:pPr>
            <a:r>
              <a:rPr lang="nb-NO"/>
              <a:t>Postliste</a:t>
            </a:r>
          </a:p>
        </p:txBody>
      </p:sp>
      <p:sp>
        <p:nvSpPr>
          <p:cNvPr id="4" name="Plassholder for lysbildenummer 3"/>
          <p:cNvSpPr>
            <a:spLocks noGrp="1"/>
          </p:cNvSpPr>
          <p:nvPr>
            <p:ph type="sldNum" sz="quarter" idx="5"/>
          </p:nvPr>
        </p:nvSpPr>
        <p:spPr/>
        <p:txBody>
          <a:bodyPr/>
          <a:lstStyle/>
          <a:p>
            <a:fld id="{49BD49B4-BEE3-41A7-8E2F-C8FABEDFE728}" type="slidenum">
              <a:rPr lang="nb-NO" smtClean="0"/>
              <a:t>11</a:t>
            </a:fld>
            <a:endParaRPr lang="nb-NO"/>
          </a:p>
        </p:txBody>
      </p:sp>
    </p:spTree>
    <p:extLst>
      <p:ext uri="{BB962C8B-B14F-4D97-AF65-F5344CB8AC3E}">
        <p14:creationId xmlns:p14="http://schemas.microsoft.com/office/powerpoint/2010/main" val="236279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Offenttlighetsloven</a:t>
            </a:r>
            <a:r>
              <a:rPr lang="nb-NO"/>
              <a:t> sier at det skal føres journal. Forutsetning for innsynsrett. </a:t>
            </a:r>
            <a:br>
              <a:rPr lang="nb-NO"/>
            </a:br>
            <a:br>
              <a:rPr lang="nb-NO"/>
            </a:br>
            <a:r>
              <a:rPr lang="nb-NO"/>
              <a:t>Her kan vi snakke om krav til en journal – hva gjør en journal god /dårlig . Krav i forskrift </a:t>
            </a:r>
          </a:p>
          <a:p>
            <a:r>
              <a:rPr lang="nb-NO"/>
              <a:t>- beskrivelse av dokumentet, avsender/mottaker/ dato, oppdatert i sanntid </a:t>
            </a:r>
            <a:br>
              <a:rPr lang="nb-NO"/>
            </a:br>
            <a:r>
              <a:rPr lang="nb-NO"/>
              <a:t>(</a:t>
            </a:r>
            <a:r>
              <a:rPr lang="nb-NO" err="1"/>
              <a:t>evt</a:t>
            </a:r>
            <a:r>
              <a:rPr lang="nb-NO"/>
              <a:t> si noe om forhåndsunntak?) </a:t>
            </a:r>
          </a:p>
        </p:txBody>
      </p:sp>
      <p:sp>
        <p:nvSpPr>
          <p:cNvPr id="4" name="Plassholder for lysbildenummer 3"/>
          <p:cNvSpPr>
            <a:spLocks noGrp="1"/>
          </p:cNvSpPr>
          <p:nvPr>
            <p:ph type="sldNum" sz="quarter" idx="5"/>
          </p:nvPr>
        </p:nvSpPr>
        <p:spPr/>
        <p:txBody>
          <a:bodyPr/>
          <a:lstStyle/>
          <a:p>
            <a:fld id="{49BD49B4-BEE3-41A7-8E2F-C8FABEDFE728}" type="slidenum">
              <a:rPr lang="nb-NO" smtClean="0"/>
              <a:t>12</a:t>
            </a:fld>
            <a:endParaRPr lang="nb-NO"/>
          </a:p>
        </p:txBody>
      </p:sp>
    </p:spTree>
    <p:extLst>
      <p:ext uri="{BB962C8B-B14F-4D97-AF65-F5344CB8AC3E}">
        <p14:creationId xmlns:p14="http://schemas.microsoft.com/office/powerpoint/2010/main" val="1581360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F9245B-6EAF-E8C4-7E1A-82D73360B63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99646C0-0E0C-8753-1D12-E6F910463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2E00BCA-3150-D1CF-A326-E4F40CC3F2F7}"/>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D84A7C38-3C0F-E175-6EE2-5D39D5FDF94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5EBE5B1-1EB1-5D05-31E7-E8E9364CA98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9821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572211-8F9C-4B31-DAFA-48BA7C5F8508}"/>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6F6FB69-2AC8-0C85-E013-E2816EA3F53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7457D8-A67B-7B85-1804-9D7BBADED61F}"/>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9D2CEC1C-CF7C-080E-5755-7B6ACF648D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6469BDD-4599-308E-A285-4DE5D118026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96716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48432B9-B622-80F8-14B0-8A3D32E7B7B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CD292DC-F88A-0D96-926B-9F687BE430E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B0FE64-2B4C-2F36-41E3-171DDAD4A481}"/>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257D6CF8-E9A9-C5CB-DE47-205FE7AA02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6D7424C-529A-DD94-0DDC-ECA290F42F3C}"/>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2674070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E0C32D-16D3-5E83-F2D4-C4B1325C354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886B81B-A5C3-D243-9B03-3ECBF72B0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04D6B1D-A852-A64E-D6D9-5F0D91EE297E}"/>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629A3C8D-6F6F-6604-282C-8F027A59F0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5C14E35-7A13-6680-717D-31EA02D6DE24}"/>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216131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57C62B-4AE7-0D9E-7D5F-A550CC49021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F6528EB-1213-7A5F-D9D3-FF32C2767D2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8BFE8FA-1761-C746-322C-2AE068D23C48}"/>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14E03750-E3F2-5D2B-38B8-EC3162CAD5A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CF1E8-2757-7CD5-66D9-4B4F8E58F602}"/>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3668263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5D2120-22F1-615A-8E12-BC9994C0511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5290B78-616E-8EF1-5C58-64C33A8D0F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276599B-16DB-6B62-96CB-AECE561292B7}"/>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D91FFA79-ABD9-FB01-20CA-5B5B6A040A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C99908-9B8F-F447-7134-DF1394C3B326}"/>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276356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E29FB8-2B96-551E-B6F1-4B50097DE4E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5FEBE60-7B4E-D1D5-1FEA-674F61123C9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9EAC5C1-3900-614C-183C-E3505337235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7AE1C0F-E670-A46F-98B9-6635634EB11E}"/>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6" name="Plassholder for bunntekst 5">
            <a:extLst>
              <a:ext uri="{FF2B5EF4-FFF2-40B4-BE49-F238E27FC236}">
                <a16:creationId xmlns:a16="http://schemas.microsoft.com/office/drawing/2014/main" id="{182F6C63-AC3A-7829-5B52-03BA00BC845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DE9E2BB-EA45-C3F7-64A6-0AB72EEB7FC1}"/>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240970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603555-C686-C90B-66B5-C153A9F54F9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84A5163-AB74-80D8-6AAF-D44A6A4DC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6C378D3-8A6C-AB16-83BE-58B216D41CA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A64EE7A-0944-7718-2125-246ABDDBE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DB83CD2-97B8-2AD2-B7DA-0498D2D81B6B}"/>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6F689CC-816B-F15D-C239-D649C82C2479}"/>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8" name="Plassholder for bunntekst 7">
            <a:extLst>
              <a:ext uri="{FF2B5EF4-FFF2-40B4-BE49-F238E27FC236}">
                <a16:creationId xmlns:a16="http://schemas.microsoft.com/office/drawing/2014/main" id="{75B6D079-6E57-4D26-7EDE-56D58EB6F9D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2B0C75C-3965-EA8B-E239-9F8A5EC45337}"/>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79827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F1A238-0547-6121-DC88-045BA33BF9A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3F389B8-B882-35C9-EFE5-F9D5A91F6BD9}"/>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4" name="Plassholder for bunntekst 3">
            <a:extLst>
              <a:ext uri="{FF2B5EF4-FFF2-40B4-BE49-F238E27FC236}">
                <a16:creationId xmlns:a16="http://schemas.microsoft.com/office/drawing/2014/main" id="{9880CAD6-556D-4093-6B6D-686A6472CBA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CD3826A-2F06-E754-431B-5249D8882A1B}"/>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296818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A1CCA03-1C4C-91AF-717E-1387CEBE0493}"/>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3" name="Plassholder for bunntekst 2">
            <a:extLst>
              <a:ext uri="{FF2B5EF4-FFF2-40B4-BE49-F238E27FC236}">
                <a16:creationId xmlns:a16="http://schemas.microsoft.com/office/drawing/2014/main" id="{B06DF43E-505B-2952-A1A6-D774E8352D0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8B89A3F-C855-0EB6-75DF-8E39E86E3C7B}"/>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378791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416300-1258-31C1-F09C-25F5A6A35BB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1F672F8-2B86-3AEB-CA20-00D5690905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C2DC045-8414-C73C-6A8D-4A99F2A79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0761703-5DEF-E032-35C4-0A4FB25689FE}"/>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6" name="Plassholder for bunntekst 5">
            <a:extLst>
              <a:ext uri="{FF2B5EF4-FFF2-40B4-BE49-F238E27FC236}">
                <a16:creationId xmlns:a16="http://schemas.microsoft.com/office/drawing/2014/main" id="{B6C9531B-83C9-BAC0-A787-DA38CD1115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3D81E8-D863-EF8E-8D19-BDEFB9950EEF}"/>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90942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447D40-D473-7F8B-8E24-55D71827FF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1E5E16B-9015-7D53-939C-5FB8BE56AB0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4F25B1-871A-535C-C715-AC0E327AC7E2}"/>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440F4203-1603-8A73-DEB9-03826C1CCA0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3C09F2-9E4F-AAB4-025C-0AD7B2AA6812}"/>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776133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E42244-268C-C2CD-0148-6B9D28C84D4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C6DD12C-7838-36C6-D3D1-26E65A62C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A1BF66A-FDA9-61CE-ED8D-20C3DF292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EB2C3F5-1FA1-A96B-728A-1A547E8CE739}"/>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6" name="Plassholder for bunntekst 5">
            <a:extLst>
              <a:ext uri="{FF2B5EF4-FFF2-40B4-BE49-F238E27FC236}">
                <a16:creationId xmlns:a16="http://schemas.microsoft.com/office/drawing/2014/main" id="{DB3606F1-E231-1FC4-CA83-662A42D1926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3BCA962-8A9F-10CA-0FED-DC97D97111F6}"/>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1342528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3F7206-D5EE-0429-7A4F-B844A3E9223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D5115FA-7300-22D2-D7B5-83D10ADFDD0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A03475-81ED-8889-4480-C5AA1DEC85AB}"/>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8D81C171-8806-7C22-7B02-52C018199A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95D9B-B25C-15CA-F88A-C6470DD94137}"/>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177999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A78C3ED-DA1C-6A30-DA49-31BFE3C3D45E}"/>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4782602-E430-11D6-0A06-B6D56DF4766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A8710E1-1AE1-E0A4-8382-50C2566A6AB4}"/>
              </a:ext>
            </a:extLst>
          </p:cNvPr>
          <p:cNvSpPr>
            <a:spLocks noGrp="1"/>
          </p:cNvSpPr>
          <p:nvPr>
            <p:ph type="dt" sz="half" idx="10"/>
          </p:nvPr>
        </p:nvSpPr>
        <p:spPr/>
        <p:txBody>
          <a:body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4C4D2DDF-D6BF-F8E3-C9E9-9843DDBEAF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B62195A-9E55-2AFC-FB43-C2669A0BD4E2}"/>
              </a:ext>
            </a:extLst>
          </p:cNvPr>
          <p:cNvSpPr>
            <a:spLocks noGrp="1"/>
          </p:cNvSpPr>
          <p:nvPr>
            <p:ph type="sldNum" sz="quarter" idx="12"/>
          </p:nvPr>
        </p:nvSpPr>
        <p:spPr/>
        <p:txBody>
          <a:bodyPr/>
          <a:lstStyle/>
          <a:p>
            <a:fld id="{1DA6E90A-A468-43BD-B76A-42BE99313F2C}" type="slidenum">
              <a:rPr lang="nb-NO" smtClean="0"/>
              <a:t>‹#›</a:t>
            </a:fld>
            <a:endParaRPr lang="nb-NO"/>
          </a:p>
        </p:txBody>
      </p:sp>
    </p:spTree>
    <p:extLst>
      <p:ext uri="{BB962C8B-B14F-4D97-AF65-F5344CB8AC3E}">
        <p14:creationId xmlns:p14="http://schemas.microsoft.com/office/powerpoint/2010/main" val="422469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22F783-39DD-1588-AAE1-1597E421615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CBA27C6-5AF9-3CCC-5A49-45D99E28E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EF3A10F-5EC2-355A-B976-AC875C325E48}"/>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4E3DFEC5-8414-C833-9463-EC0F65287E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E1F5F76-15BE-22F0-7969-629A39336211}"/>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31823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DE62B-6A73-BD75-2FC2-9D242AF20D9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A0C7470-B0D5-BCB0-8B12-1791B998F97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7441F20-7F82-F980-28D6-B45017CF44A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84DC406-346E-7F13-2B83-7060C151D315}"/>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6" name="Plassholder for bunntekst 5">
            <a:extLst>
              <a:ext uri="{FF2B5EF4-FFF2-40B4-BE49-F238E27FC236}">
                <a16:creationId xmlns:a16="http://schemas.microsoft.com/office/drawing/2014/main" id="{6AE74EBB-A9F0-349D-89F2-F9748E5FD4C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7E228A5-10D1-6C8D-7A11-6DA23E23EA91}"/>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35804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4D85E5-8EF5-3ACB-3887-275722F6DAB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789D455-B984-E942-F266-813B6CE83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0B7F567-E80E-8F99-58BB-45465F2498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C4E06B0-61D3-7717-50FE-E72F194A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9E6BC8F-C502-E747-B630-B155AB0F404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42E7C9A-CE62-29A3-F1AC-27EADAF3765A}"/>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8" name="Plassholder for bunntekst 7">
            <a:extLst>
              <a:ext uri="{FF2B5EF4-FFF2-40B4-BE49-F238E27FC236}">
                <a16:creationId xmlns:a16="http://schemas.microsoft.com/office/drawing/2014/main" id="{E393EB13-6970-A4C6-4726-65130B36E3C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DFCFA40-C01B-72AD-74CA-839903521A8B}"/>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117079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96AB24-AAEB-8661-18AD-69568434F7F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80E27E7-3624-8BB8-9D61-804236B4CFA7}"/>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4" name="Plassholder for bunntekst 3">
            <a:extLst>
              <a:ext uri="{FF2B5EF4-FFF2-40B4-BE49-F238E27FC236}">
                <a16:creationId xmlns:a16="http://schemas.microsoft.com/office/drawing/2014/main" id="{443B9CFA-D393-2359-2CDD-240E166F162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F9C857C-7C58-43EC-5596-ED3187155788}"/>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407836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5A658EE-6CD9-46FD-A590-8825736C31E4}"/>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3" name="Plassholder for bunntekst 2">
            <a:extLst>
              <a:ext uri="{FF2B5EF4-FFF2-40B4-BE49-F238E27FC236}">
                <a16:creationId xmlns:a16="http://schemas.microsoft.com/office/drawing/2014/main" id="{23096995-595F-5CEC-BE57-2D8F293CF56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DE0D13-0805-C262-D318-B3B199AE0216}"/>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77026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F1930-D7F6-79C0-C760-9C1C6C98C0F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DE83BF-6646-3BF4-E740-2824CD5BA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BF4D6C1-9CCA-2E4F-260A-D93E266EC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0EE53E7-CD94-C2BB-818C-B099BBCA8A9C}"/>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6" name="Plassholder for bunntekst 5">
            <a:extLst>
              <a:ext uri="{FF2B5EF4-FFF2-40B4-BE49-F238E27FC236}">
                <a16:creationId xmlns:a16="http://schemas.microsoft.com/office/drawing/2014/main" id="{D0C0B827-52BE-E529-2C99-77248FCF71B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3E60DF-3DB8-53EB-93B9-880FE072E40D}"/>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294207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45B52-8229-542F-BFBD-833B92522B5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49AAE36-909A-C7D9-1501-2A270A650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F716011-63A5-6528-48C4-E69CDB07C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0295F8E-B1F3-8E62-45A5-12629DE5D80A}"/>
              </a:ext>
            </a:extLst>
          </p:cNvPr>
          <p:cNvSpPr>
            <a:spLocks noGrp="1"/>
          </p:cNvSpPr>
          <p:nvPr>
            <p:ph type="dt" sz="half" idx="10"/>
          </p:nvPr>
        </p:nvSpPr>
        <p:spPr/>
        <p:txBody>
          <a:bodyPr/>
          <a:lstStyle/>
          <a:p>
            <a:fld id="{09E33FFA-3083-425C-ACEA-1B59BE597CC3}" type="datetimeFigureOut">
              <a:rPr lang="nb-NO" smtClean="0"/>
              <a:t>18.11.2024</a:t>
            </a:fld>
            <a:endParaRPr lang="nb-NO"/>
          </a:p>
        </p:txBody>
      </p:sp>
      <p:sp>
        <p:nvSpPr>
          <p:cNvPr id="6" name="Plassholder for bunntekst 5">
            <a:extLst>
              <a:ext uri="{FF2B5EF4-FFF2-40B4-BE49-F238E27FC236}">
                <a16:creationId xmlns:a16="http://schemas.microsoft.com/office/drawing/2014/main" id="{F5772CDC-347F-F953-595B-272ECA87E25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A6F01C8-0645-6F71-AAE1-89E60F61E66A}"/>
              </a:ext>
            </a:extLst>
          </p:cNvPr>
          <p:cNvSpPr>
            <a:spLocks noGrp="1"/>
          </p:cNvSpPr>
          <p:nvPr>
            <p:ph type="sldNum" sz="quarter" idx="12"/>
          </p:nvPr>
        </p:nvSpPr>
        <p:spPr/>
        <p:txBody>
          <a:bodyPr/>
          <a:lstStyle/>
          <a:p>
            <a:fld id="{883CD6E0-38F9-4D36-95F0-7B2FCB5C3B25}" type="slidenum">
              <a:rPr lang="nb-NO" smtClean="0"/>
              <a:t>‹#›</a:t>
            </a:fld>
            <a:endParaRPr lang="nb-NO"/>
          </a:p>
        </p:txBody>
      </p:sp>
    </p:spTree>
    <p:extLst>
      <p:ext uri="{BB962C8B-B14F-4D97-AF65-F5344CB8AC3E}">
        <p14:creationId xmlns:p14="http://schemas.microsoft.com/office/powerpoint/2010/main" val="304778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F1DCE70-62CB-8278-A13F-AED62D826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AD9D174-33F7-0FA0-DF1E-F0449D82C2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554FEFC-6E53-8A00-03F1-1B706D21E2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33FFA-3083-425C-ACEA-1B59BE597CC3}" type="datetimeFigureOut">
              <a:rPr lang="nb-NO" smtClean="0"/>
              <a:t>18.11.2024</a:t>
            </a:fld>
            <a:endParaRPr lang="nb-NO"/>
          </a:p>
        </p:txBody>
      </p:sp>
      <p:sp>
        <p:nvSpPr>
          <p:cNvPr id="5" name="Plassholder for bunntekst 4">
            <a:extLst>
              <a:ext uri="{FF2B5EF4-FFF2-40B4-BE49-F238E27FC236}">
                <a16:creationId xmlns:a16="http://schemas.microsoft.com/office/drawing/2014/main" id="{31F27D79-7250-DC52-D422-84C8AA9C7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2589439-41A1-4AAA-F2B9-D41075A55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CD6E0-38F9-4D36-95F0-7B2FCB5C3B25}" type="slidenum">
              <a:rPr lang="nb-NO" smtClean="0"/>
              <a:t>‹#›</a:t>
            </a:fld>
            <a:endParaRPr lang="nb-NO"/>
          </a:p>
        </p:txBody>
      </p:sp>
    </p:spTree>
    <p:extLst>
      <p:ext uri="{BB962C8B-B14F-4D97-AF65-F5344CB8AC3E}">
        <p14:creationId xmlns:p14="http://schemas.microsoft.com/office/powerpoint/2010/main" val="116115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4476BA5-628C-A0B5-EBCB-F2C87E613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A802D8B-0E34-93A1-CC91-546AEB527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2BBE33E-3D8D-9743-D6F2-5B225E164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BBB837-F684-45CC-84A1-7868B706CB1B}" type="datetimeFigureOut">
              <a:rPr lang="nb-NO" smtClean="0"/>
              <a:t>18.11.2024</a:t>
            </a:fld>
            <a:endParaRPr lang="nb-NO"/>
          </a:p>
        </p:txBody>
      </p:sp>
      <p:sp>
        <p:nvSpPr>
          <p:cNvPr id="5" name="Plassholder for bunntekst 4">
            <a:extLst>
              <a:ext uri="{FF2B5EF4-FFF2-40B4-BE49-F238E27FC236}">
                <a16:creationId xmlns:a16="http://schemas.microsoft.com/office/drawing/2014/main" id="{518E5411-0B03-0339-62E6-DB2F99601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99883FB4-088E-4017-4E5F-C2FA7D3E8C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A6E90A-A468-43BD-B76A-42BE99313F2C}" type="slidenum">
              <a:rPr lang="nb-NO" smtClean="0"/>
              <a:t>‹#›</a:t>
            </a:fld>
            <a:endParaRPr lang="nb-NO"/>
          </a:p>
        </p:txBody>
      </p:sp>
    </p:spTree>
    <p:extLst>
      <p:ext uri="{BB962C8B-B14F-4D97-AF65-F5344CB8AC3E}">
        <p14:creationId xmlns:p14="http://schemas.microsoft.com/office/powerpoint/2010/main" val="428312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www.sivilombudet.no/uttalelser/politikerportalen-2-innsyn-i-politikerportalen-saksdokument-organinterne-dokumenter-og-merinnsyn-mv/"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hyperlink" Target="https://www.sivilombudet.no/innsynsguiden/#Utvidet%20begrunnelse%20ved%20avslag9"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838199" y="2012368"/>
            <a:ext cx="9144000" cy="1072197"/>
          </a:xfrm>
        </p:spPr>
        <p:txBody>
          <a:bodyPr>
            <a:normAutofit/>
          </a:bodyPr>
          <a:lstStyle/>
          <a:p>
            <a:r>
              <a:rPr lang="nb-NO"/>
              <a:t>Innsyn på 1-2-3</a:t>
            </a:r>
          </a:p>
        </p:txBody>
      </p:sp>
      <p:pic>
        <p:nvPicPr>
          <p:cNvPr id="4" name="Bilde 3" descr="Et bilde som inneholder Grafikk, logo, Font, symbol&#10;&#10;Automatisk generert beskrivelse">
            <a:extLst>
              <a:ext uri="{FF2B5EF4-FFF2-40B4-BE49-F238E27FC236}">
                <a16:creationId xmlns:a16="http://schemas.microsoft.com/office/drawing/2014/main" id="{5F52E366-8362-1DE8-C32E-3D52FCA47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5593603"/>
            <a:ext cx="1917700" cy="636038"/>
          </a:xfrm>
          <a:prstGeom prst="rect">
            <a:avLst/>
          </a:prstGeom>
        </p:spPr>
      </p:pic>
    </p:spTree>
    <p:extLst>
      <p:ext uri="{BB962C8B-B14F-4D97-AF65-F5344CB8AC3E}">
        <p14:creationId xmlns:p14="http://schemas.microsoft.com/office/powerpoint/2010/main" val="1042659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a:solidFill>
                  <a:schemeClr val="bg1"/>
                </a:solidFill>
              </a:rPr>
              <a:t>Offentleglova</a:t>
            </a: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228507" y="1419886"/>
            <a:ext cx="10437420" cy="4708981"/>
          </a:xfrm>
          <a:prstGeom prst="rect">
            <a:avLst/>
          </a:prstGeom>
          <a:noFill/>
        </p:spPr>
        <p:txBody>
          <a:bodyPr wrap="square" rtlCol="0">
            <a:spAutoFit/>
          </a:bodyPr>
          <a:lstStyle/>
          <a:p>
            <a:r>
              <a:rPr lang="nn-NO" sz="2000" err="1"/>
              <a:t>Offentlegforskrifta</a:t>
            </a:r>
            <a:r>
              <a:rPr lang="nn-NO" sz="2000"/>
              <a:t> § 1.</a:t>
            </a:r>
          </a:p>
          <a:p>
            <a:r>
              <a:rPr lang="nn-NO" sz="2000"/>
              <a:t>Offentleglova gjeld ikkje for desse rettssubjekta:</a:t>
            </a:r>
          </a:p>
          <a:p>
            <a:r>
              <a:rPr lang="nn-NO" sz="2000"/>
              <a:t>a.	Norges </a:t>
            </a:r>
            <a:r>
              <a:rPr lang="nn-NO" sz="2000" err="1"/>
              <a:t>sjømatråd</a:t>
            </a:r>
            <a:r>
              <a:rPr lang="nn-NO" sz="2000"/>
              <a:t> AS</a:t>
            </a:r>
          </a:p>
          <a:p>
            <a:r>
              <a:rPr lang="nn-NO" sz="2000"/>
              <a:t>b.	SIVA Eigedom Holding AS</a:t>
            </a:r>
          </a:p>
          <a:p>
            <a:r>
              <a:rPr lang="nn-NO" sz="2000"/>
              <a:t>c.	</a:t>
            </a:r>
            <a:r>
              <a:rPr lang="nn-NO" sz="2000" err="1"/>
              <a:t>Gassco</a:t>
            </a:r>
            <a:r>
              <a:rPr lang="nn-NO" sz="2000"/>
              <a:t> AS</a:t>
            </a:r>
          </a:p>
          <a:p>
            <a:r>
              <a:rPr lang="nn-NO" sz="2000"/>
              <a:t>d.	NRK Aktivum AS</a:t>
            </a:r>
          </a:p>
          <a:p>
            <a:r>
              <a:rPr lang="nn-NO" sz="2000"/>
              <a:t>e.	</a:t>
            </a:r>
            <a:r>
              <a:rPr lang="nn-NO" sz="2000" err="1"/>
              <a:t>Petoro</a:t>
            </a:r>
            <a:r>
              <a:rPr lang="nn-NO" sz="2000"/>
              <a:t> AS</a:t>
            </a:r>
          </a:p>
          <a:p>
            <a:r>
              <a:rPr lang="nn-NO" sz="2000"/>
              <a:t>f.	Posten Noreg AS</a:t>
            </a:r>
          </a:p>
          <a:p>
            <a:r>
              <a:rPr lang="nn-NO" sz="2000"/>
              <a:t>g.	Statkraft SF</a:t>
            </a:r>
          </a:p>
          <a:p>
            <a:r>
              <a:rPr lang="nn-NO" sz="2000"/>
              <a:t>h.	Norsk Tipping AS</a:t>
            </a:r>
          </a:p>
          <a:p>
            <a:r>
              <a:rPr lang="nn-NO" sz="2000"/>
              <a:t>i.	Stiftelsen Norsk Rikstoto.</a:t>
            </a:r>
          </a:p>
          <a:p>
            <a:r>
              <a:rPr lang="nn-NO" sz="2000"/>
              <a:t>Offentleglova gjeld heller ikkje for:</a:t>
            </a:r>
          </a:p>
          <a:p>
            <a:r>
              <a:rPr lang="nn-NO" sz="2000"/>
              <a:t>a.	sjølvstendige rettssubjekt utan fast tilsette i administrativ stilling</a:t>
            </a:r>
          </a:p>
          <a:p>
            <a:r>
              <a:rPr lang="nn-NO" sz="2000"/>
              <a:t>b.	sjølvstendige rettssubjekt som </a:t>
            </a:r>
            <a:r>
              <a:rPr lang="nn-NO" sz="2000" err="1"/>
              <a:t>utelukkande</a:t>
            </a:r>
            <a:r>
              <a:rPr lang="nn-NO" sz="2000"/>
              <a:t> har til oppgåve å vareta medlemmene sine interesser som arbeidsgivar eller liknande</a:t>
            </a:r>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17009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5000"/>
              <a:t>Noen særunntak</a:t>
            </a:r>
          </a:p>
        </p:txBody>
      </p:sp>
      <p:pic>
        <p:nvPicPr>
          <p:cNvPr id="7" name="Bilde 6">
            <a:extLst>
              <a:ext uri="{FF2B5EF4-FFF2-40B4-BE49-F238E27FC236}">
                <a16:creationId xmlns:a16="http://schemas.microsoft.com/office/drawing/2014/main" id="{FEBEF701-CD9A-1232-2090-B83A02A04564}"/>
              </a:ext>
            </a:extLst>
          </p:cNvPr>
          <p:cNvPicPr>
            <a:picLocks noChangeAspect="1"/>
          </p:cNvPicPr>
          <p:nvPr/>
        </p:nvPicPr>
        <p:blipFill>
          <a:blip r:embed="rId3"/>
          <a:stretch>
            <a:fillRect/>
          </a:stretch>
        </p:blipFill>
        <p:spPr>
          <a:xfrm>
            <a:off x="6938855" y="1419886"/>
            <a:ext cx="4127870" cy="3547128"/>
          </a:xfrm>
          <a:prstGeom prst="rect">
            <a:avLst/>
          </a:prstGeom>
        </p:spPr>
      </p:pic>
    </p:spTree>
    <p:extLst>
      <p:ext uri="{BB962C8B-B14F-4D97-AF65-F5344CB8AC3E}">
        <p14:creationId xmlns:p14="http://schemas.microsoft.com/office/powerpoint/2010/main" val="1776753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241069" y="640225"/>
            <a:ext cx="12053455" cy="955819"/>
          </a:xfrm>
        </p:spPr>
        <p:txBody>
          <a:bodyPr>
            <a:normAutofit/>
          </a:bodyPr>
          <a:lstStyle/>
          <a:p>
            <a:r>
              <a:rPr lang="nb-NO" sz="5000"/>
              <a:t>Konsekvenser av at loven gjelder</a:t>
            </a:r>
          </a:p>
        </p:txBody>
      </p:sp>
      <p:pic>
        <p:nvPicPr>
          <p:cNvPr id="5" name="Bilde 4">
            <a:extLst>
              <a:ext uri="{FF2B5EF4-FFF2-40B4-BE49-F238E27FC236}">
                <a16:creationId xmlns:a16="http://schemas.microsoft.com/office/drawing/2014/main" id="{6BA012CC-6E84-7213-48B1-A3F8794D6849}"/>
              </a:ext>
            </a:extLst>
          </p:cNvPr>
          <p:cNvPicPr>
            <a:picLocks noChangeAspect="1"/>
          </p:cNvPicPr>
          <p:nvPr/>
        </p:nvPicPr>
        <p:blipFill>
          <a:blip r:embed="rId3"/>
          <a:stretch>
            <a:fillRect/>
          </a:stretch>
        </p:blipFill>
        <p:spPr>
          <a:xfrm>
            <a:off x="6560404" y="2112856"/>
            <a:ext cx="5121407" cy="3858968"/>
          </a:xfrm>
          <a:prstGeom prst="rect">
            <a:avLst/>
          </a:prstGeom>
        </p:spPr>
      </p:pic>
      <p:pic>
        <p:nvPicPr>
          <p:cNvPr id="7" name="Bilde 6">
            <a:extLst>
              <a:ext uri="{FF2B5EF4-FFF2-40B4-BE49-F238E27FC236}">
                <a16:creationId xmlns:a16="http://schemas.microsoft.com/office/drawing/2014/main" id="{B1848792-6268-1B79-CBCA-B8504364D9D0}"/>
              </a:ext>
            </a:extLst>
          </p:cNvPr>
          <p:cNvPicPr>
            <a:picLocks noChangeAspect="1"/>
          </p:cNvPicPr>
          <p:nvPr/>
        </p:nvPicPr>
        <p:blipFill>
          <a:blip r:embed="rId4"/>
          <a:stretch>
            <a:fillRect/>
          </a:stretch>
        </p:blipFill>
        <p:spPr>
          <a:xfrm>
            <a:off x="323365" y="2872600"/>
            <a:ext cx="6167718" cy="2339479"/>
          </a:xfrm>
          <a:prstGeom prst="rect">
            <a:avLst/>
          </a:prstGeom>
        </p:spPr>
      </p:pic>
    </p:spTree>
    <p:extLst>
      <p:ext uri="{BB962C8B-B14F-4D97-AF65-F5344CB8AC3E}">
        <p14:creationId xmlns:p14="http://schemas.microsoft.com/office/powerpoint/2010/main" val="2724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3" name="Tittel 1">
            <a:extLst>
              <a:ext uri="{FF2B5EF4-FFF2-40B4-BE49-F238E27FC236}">
                <a16:creationId xmlns:a16="http://schemas.microsoft.com/office/drawing/2014/main" id="{18761423-7696-8350-1006-1989082D7D13}"/>
              </a:ext>
            </a:extLst>
          </p:cNvPr>
          <p:cNvSpPr txBox="1">
            <a:spLocks/>
          </p:cNvSpPr>
          <p:nvPr/>
        </p:nvSpPr>
        <p:spPr>
          <a:xfrm>
            <a:off x="1524000" y="567008"/>
            <a:ext cx="9144000" cy="930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Journalføringsplikten</a:t>
            </a:r>
          </a:p>
        </p:txBody>
      </p:sp>
      <p:sp>
        <p:nvSpPr>
          <p:cNvPr id="8" name="Rectangle 1">
            <a:extLst>
              <a:ext uri="{FF2B5EF4-FFF2-40B4-BE49-F238E27FC236}">
                <a16:creationId xmlns:a16="http://schemas.microsoft.com/office/drawing/2014/main" id="{5E0522FC-9F36-5855-4579-5842F930B79C}"/>
              </a:ext>
            </a:extLst>
          </p:cNvPr>
          <p:cNvSpPr>
            <a:spLocks noChangeArrowheads="1"/>
          </p:cNvSpPr>
          <p:nvPr/>
        </p:nvSpPr>
        <p:spPr bwMode="auto">
          <a:xfrm>
            <a:off x="7136848" y="5629897"/>
            <a:ext cx="31681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«Kan du illustrere journalføringsplikten?»</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11" name="Bilde 10">
            <a:extLst>
              <a:ext uri="{FF2B5EF4-FFF2-40B4-BE49-F238E27FC236}">
                <a16:creationId xmlns:a16="http://schemas.microsoft.com/office/drawing/2014/main" id="{83D12AD7-8D1C-AEE4-A8A8-AFD602E32CF7}"/>
              </a:ext>
            </a:extLst>
          </p:cNvPr>
          <p:cNvPicPr>
            <a:picLocks noChangeAspect="1"/>
          </p:cNvPicPr>
          <p:nvPr/>
        </p:nvPicPr>
        <p:blipFill>
          <a:blip r:embed="rId3"/>
          <a:stretch>
            <a:fillRect/>
          </a:stretch>
        </p:blipFill>
        <p:spPr>
          <a:xfrm>
            <a:off x="526073" y="1984371"/>
            <a:ext cx="4997413" cy="3062179"/>
          </a:xfrm>
          <a:prstGeom prst="rect">
            <a:avLst/>
          </a:prstGeom>
        </p:spPr>
      </p:pic>
      <p:sp>
        <p:nvSpPr>
          <p:cNvPr id="12" name="Rectangle 1">
            <a:extLst>
              <a:ext uri="{FF2B5EF4-FFF2-40B4-BE49-F238E27FC236}">
                <a16:creationId xmlns:a16="http://schemas.microsoft.com/office/drawing/2014/main" id="{8C92C8AE-3A4B-C9E6-1108-78CC6967B056}"/>
              </a:ext>
            </a:extLst>
          </p:cNvPr>
          <p:cNvSpPr>
            <a:spLocks noChangeArrowheads="1"/>
          </p:cNvSpPr>
          <p:nvPr/>
        </p:nvSpPr>
        <p:spPr bwMode="auto">
          <a:xfrm>
            <a:off x="1743582" y="5164134"/>
            <a:ext cx="156658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Arkivforskriften § 9</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5368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B77B9EC-6664-2791-E9DE-7E095981B1F9}"/>
              </a:ext>
            </a:extLst>
          </p:cNvPr>
          <p:cNvPicPr>
            <a:picLocks noGrp="1" noChangeAspect="1"/>
          </p:cNvPicPr>
          <p:nvPr>
            <p:ph idx="1"/>
          </p:nvPr>
        </p:nvPicPr>
        <p:blipFill>
          <a:blip r:embed="rId2"/>
          <a:stretch>
            <a:fillRect/>
          </a:stretch>
        </p:blipFill>
        <p:spPr>
          <a:xfrm>
            <a:off x="1743604" y="643466"/>
            <a:ext cx="8704791" cy="5571067"/>
          </a:xfrm>
          <a:prstGeom prst="rect">
            <a:avLst/>
          </a:prstGeom>
        </p:spPr>
      </p:pic>
    </p:spTree>
    <p:extLst>
      <p:ext uri="{BB962C8B-B14F-4D97-AF65-F5344CB8AC3E}">
        <p14:creationId xmlns:p14="http://schemas.microsoft.com/office/powerpoint/2010/main" val="282676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9" name="TekstSylinder 8">
            <a:extLst>
              <a:ext uri="{FF2B5EF4-FFF2-40B4-BE49-F238E27FC236}">
                <a16:creationId xmlns:a16="http://schemas.microsoft.com/office/drawing/2014/main" id="{E0A211D7-791C-496A-91FF-F04A06095416}"/>
              </a:ext>
            </a:extLst>
          </p:cNvPr>
          <p:cNvSpPr txBox="1"/>
          <p:nvPr/>
        </p:nvSpPr>
        <p:spPr>
          <a:xfrm>
            <a:off x="618792" y="2208431"/>
            <a:ext cx="6449181" cy="3939540"/>
          </a:xfrm>
          <a:prstGeom prst="rect">
            <a:avLst/>
          </a:prstGeom>
          <a:noFill/>
        </p:spPr>
        <p:txBody>
          <a:bodyPr wrap="square">
            <a:spAutoFit/>
          </a:bodyPr>
          <a:lstStyle/>
          <a:p>
            <a:r>
              <a:rPr lang="nb-NO" sz="2500"/>
              <a:t>	</a:t>
            </a:r>
            <a:endParaRPr lang="nb-NO" sz="2500" u="sng"/>
          </a:p>
          <a:p>
            <a:pPr marL="342900" indent="-342900">
              <a:buFont typeface="Arial" panose="020B0604020202020204" pitchFamily="34" charset="0"/>
              <a:buChar char="•"/>
            </a:pPr>
            <a:r>
              <a:rPr lang="nb-NO" sz="2500"/>
              <a:t>Følge en postliste og bestille dokumenter</a:t>
            </a:r>
          </a:p>
          <a:p>
            <a:pPr marL="800100" lvl="1" indent="-342900">
              <a:buFont typeface="Arial" panose="020B0604020202020204" pitchFamily="34" charset="0"/>
              <a:buChar char="•"/>
            </a:pPr>
            <a:r>
              <a:rPr lang="nb-NO" sz="2500"/>
              <a:t>Målrettede søk på einnsyn.no / innsyn/journalen</a:t>
            </a:r>
          </a:p>
          <a:p>
            <a:pPr marL="342900" indent="-342900">
              <a:buFont typeface="Arial" panose="020B0604020202020204" pitchFamily="34" charset="0"/>
              <a:buChar char="•"/>
            </a:pPr>
            <a:r>
              <a:rPr lang="nb-NO" sz="2500"/>
              <a:t>Be om innsyn i dokumenter i en konkret sak eller bestemt type saker – også de som ikke er journalført  </a:t>
            </a:r>
          </a:p>
          <a:p>
            <a:pPr marL="342900" indent="-342900">
              <a:buFont typeface="Arial" panose="020B0604020202020204" pitchFamily="34" charset="0"/>
              <a:buChar char="•"/>
            </a:pPr>
            <a:r>
              <a:rPr lang="nb-NO" sz="2500"/>
              <a:t>Be om innsyn i «sammenstillinger» av opplysninger</a:t>
            </a:r>
          </a:p>
          <a:p>
            <a:endParaRPr lang="nb-NO" sz="2500"/>
          </a:p>
        </p:txBody>
      </p:sp>
      <p:sp>
        <p:nvSpPr>
          <p:cNvPr id="3" name="Tittel 1">
            <a:extLst>
              <a:ext uri="{FF2B5EF4-FFF2-40B4-BE49-F238E27FC236}">
                <a16:creationId xmlns:a16="http://schemas.microsoft.com/office/drawing/2014/main" id="{18761423-7696-8350-1006-1989082D7D13}"/>
              </a:ext>
            </a:extLst>
          </p:cNvPr>
          <p:cNvSpPr txBox="1">
            <a:spLocks/>
          </p:cNvSpPr>
          <p:nvPr/>
        </p:nvSpPr>
        <p:spPr>
          <a:xfrm>
            <a:off x="1331798" y="299736"/>
            <a:ext cx="9144000" cy="1718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Tre </a:t>
            </a:r>
            <a:r>
              <a:rPr lang="nb-NO" err="1"/>
              <a:t>hovedmuligheter</a:t>
            </a:r>
            <a:endParaRPr lang="nb-NO"/>
          </a:p>
        </p:txBody>
      </p:sp>
    </p:spTree>
    <p:extLst>
      <p:ext uri="{BB962C8B-B14F-4D97-AF65-F5344CB8AC3E}">
        <p14:creationId xmlns:p14="http://schemas.microsoft.com/office/powerpoint/2010/main" val="262084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57284"/>
            <a:ext cx="9144000" cy="850275"/>
          </a:xfrm>
        </p:spPr>
        <p:txBody>
          <a:bodyPr>
            <a:normAutofit fontScale="90000"/>
          </a:bodyPr>
          <a:lstStyle/>
          <a:p>
            <a:r>
              <a:rPr lang="nb-NO"/>
              <a:t>Innsyn.no</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407559"/>
            <a:ext cx="9144000" cy="1655762"/>
          </a:xfrm>
        </p:spPr>
        <p:txBody>
          <a:bodyPr>
            <a:normAutofit/>
          </a:bodyPr>
          <a:lstStyle/>
          <a:p>
            <a:r>
              <a:rPr lang="nb-NO"/>
              <a:t>Har mye av det som einnsyn.no mangler. </a:t>
            </a:r>
          </a:p>
          <a:p>
            <a:r>
              <a:rPr lang="nb-NO"/>
              <a:t>Laget for journalister: personnavn og –opplysninger forblir søkbare.</a:t>
            </a:r>
          </a:p>
          <a:p>
            <a:r>
              <a:rPr lang="nb-NO"/>
              <a:t>Bedre mulighet til å følge med på om du har fått svar.</a:t>
            </a:r>
          </a:p>
        </p:txBody>
      </p:sp>
      <p:pic>
        <p:nvPicPr>
          <p:cNvPr id="5" name="Bilde 4">
            <a:extLst>
              <a:ext uri="{FF2B5EF4-FFF2-40B4-BE49-F238E27FC236}">
                <a16:creationId xmlns:a16="http://schemas.microsoft.com/office/drawing/2014/main" id="{94B19D9F-6211-CA6A-5BDF-2424EBF36E13}"/>
              </a:ext>
            </a:extLst>
          </p:cNvPr>
          <p:cNvPicPr>
            <a:picLocks noChangeAspect="1"/>
          </p:cNvPicPr>
          <p:nvPr/>
        </p:nvPicPr>
        <p:blipFill>
          <a:blip r:embed="rId2"/>
          <a:stretch>
            <a:fillRect/>
          </a:stretch>
        </p:blipFill>
        <p:spPr>
          <a:xfrm>
            <a:off x="6096000" y="3069900"/>
            <a:ext cx="5573486" cy="2976921"/>
          </a:xfrm>
          <a:prstGeom prst="rect">
            <a:avLst/>
          </a:prstGeom>
        </p:spPr>
      </p:pic>
      <p:pic>
        <p:nvPicPr>
          <p:cNvPr id="7" name="Bilde 6">
            <a:extLst>
              <a:ext uri="{FF2B5EF4-FFF2-40B4-BE49-F238E27FC236}">
                <a16:creationId xmlns:a16="http://schemas.microsoft.com/office/drawing/2014/main" id="{D3BF9F04-B052-1F48-903B-E2A84F86327A}"/>
              </a:ext>
            </a:extLst>
          </p:cNvPr>
          <p:cNvPicPr>
            <a:picLocks noChangeAspect="1"/>
          </p:cNvPicPr>
          <p:nvPr/>
        </p:nvPicPr>
        <p:blipFill>
          <a:blip r:embed="rId3"/>
          <a:stretch>
            <a:fillRect/>
          </a:stretch>
        </p:blipFill>
        <p:spPr>
          <a:xfrm>
            <a:off x="965908" y="3063320"/>
            <a:ext cx="4520491" cy="2996107"/>
          </a:xfrm>
          <a:prstGeom prst="rect">
            <a:avLst/>
          </a:prstGeom>
        </p:spPr>
      </p:pic>
    </p:spTree>
    <p:extLst>
      <p:ext uri="{BB962C8B-B14F-4D97-AF65-F5344CB8AC3E}">
        <p14:creationId xmlns:p14="http://schemas.microsoft.com/office/powerpoint/2010/main" val="280671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8DE7-A625-236F-5A4D-7CBCDCE1B5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2AF8211-FD74-DD63-2D8B-C4EC15E38DF7}"/>
              </a:ext>
            </a:extLst>
          </p:cNvPr>
          <p:cNvSpPr>
            <a:spLocks noGrp="1"/>
          </p:cNvSpPr>
          <p:nvPr>
            <p:ph type="title"/>
          </p:nvPr>
        </p:nvSpPr>
        <p:spPr>
          <a:xfrm>
            <a:off x="1126958" y="134119"/>
            <a:ext cx="10515600" cy="1325563"/>
          </a:xfrm>
        </p:spPr>
        <p:txBody>
          <a:bodyPr/>
          <a:lstStyle/>
          <a:p>
            <a:r>
              <a:rPr lang="nb-NO"/>
              <a:t>                  Enkelt søk - søkeord </a:t>
            </a:r>
          </a:p>
        </p:txBody>
      </p:sp>
      <p:pic>
        <p:nvPicPr>
          <p:cNvPr id="6" name="Bilde 5">
            <a:extLst>
              <a:ext uri="{FF2B5EF4-FFF2-40B4-BE49-F238E27FC236}">
                <a16:creationId xmlns:a16="http://schemas.microsoft.com/office/drawing/2014/main" id="{FB7C9534-EC9C-247C-691B-9040597330F1}"/>
              </a:ext>
            </a:extLst>
          </p:cNvPr>
          <p:cNvPicPr>
            <a:picLocks noChangeAspect="1"/>
          </p:cNvPicPr>
          <p:nvPr/>
        </p:nvPicPr>
        <p:blipFill>
          <a:blip r:embed="rId2"/>
          <a:stretch>
            <a:fillRect/>
          </a:stretch>
        </p:blipFill>
        <p:spPr>
          <a:xfrm>
            <a:off x="280826" y="1165225"/>
            <a:ext cx="9512789" cy="5162815"/>
          </a:xfrm>
          <a:prstGeom prst="rect">
            <a:avLst/>
          </a:prstGeom>
        </p:spPr>
      </p:pic>
    </p:spTree>
    <p:extLst>
      <p:ext uri="{BB962C8B-B14F-4D97-AF65-F5344CB8AC3E}">
        <p14:creationId xmlns:p14="http://schemas.microsoft.com/office/powerpoint/2010/main" val="112832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3555769" y="467978"/>
            <a:ext cx="5521301" cy="707886"/>
          </a:xfrm>
          <a:prstGeom prst="rect">
            <a:avLst/>
          </a:prstGeom>
          <a:noFill/>
        </p:spPr>
        <p:txBody>
          <a:bodyPr wrap="square">
            <a:spAutoFit/>
          </a:bodyPr>
          <a:lstStyle/>
          <a:p>
            <a:r>
              <a:rPr lang="nb-NO" sz="4000"/>
              <a:t>Lær deg søketriksene</a:t>
            </a:r>
          </a:p>
        </p:txBody>
      </p:sp>
      <p:pic>
        <p:nvPicPr>
          <p:cNvPr id="8" name="Bilde 7">
            <a:extLst>
              <a:ext uri="{FF2B5EF4-FFF2-40B4-BE49-F238E27FC236}">
                <a16:creationId xmlns:a16="http://schemas.microsoft.com/office/drawing/2014/main" id="{7B2BCA89-5BA4-CD1A-2EED-D2B0320FE89C}"/>
              </a:ext>
            </a:extLst>
          </p:cNvPr>
          <p:cNvPicPr>
            <a:picLocks noChangeAspect="1"/>
          </p:cNvPicPr>
          <p:nvPr/>
        </p:nvPicPr>
        <p:blipFill>
          <a:blip r:embed="rId2"/>
          <a:stretch>
            <a:fillRect/>
          </a:stretch>
        </p:blipFill>
        <p:spPr>
          <a:xfrm>
            <a:off x="0" y="1448484"/>
            <a:ext cx="12192000" cy="4742810"/>
          </a:xfrm>
          <a:prstGeom prst="rect">
            <a:avLst/>
          </a:prstGeom>
        </p:spPr>
      </p:pic>
    </p:spTree>
    <p:extLst>
      <p:ext uri="{BB962C8B-B14F-4D97-AF65-F5344CB8AC3E}">
        <p14:creationId xmlns:p14="http://schemas.microsoft.com/office/powerpoint/2010/main" val="3164925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2226669" y="265555"/>
            <a:ext cx="8606528" cy="707886"/>
          </a:xfrm>
          <a:prstGeom prst="rect">
            <a:avLst/>
          </a:prstGeom>
          <a:noFill/>
        </p:spPr>
        <p:txBody>
          <a:bodyPr wrap="square">
            <a:spAutoFit/>
          </a:bodyPr>
          <a:lstStyle/>
          <a:p>
            <a:r>
              <a:rPr lang="nb-NO" sz="4000"/>
              <a:t>Triksene er heldigvis ikke hemmelige</a:t>
            </a:r>
          </a:p>
        </p:txBody>
      </p:sp>
      <p:pic>
        <p:nvPicPr>
          <p:cNvPr id="3" name="Bilde 2">
            <a:extLst>
              <a:ext uri="{FF2B5EF4-FFF2-40B4-BE49-F238E27FC236}">
                <a16:creationId xmlns:a16="http://schemas.microsoft.com/office/drawing/2014/main" id="{4952C019-D3AA-BBE6-6CCE-D660F2A0D73B}"/>
              </a:ext>
            </a:extLst>
          </p:cNvPr>
          <p:cNvPicPr>
            <a:picLocks noChangeAspect="1"/>
          </p:cNvPicPr>
          <p:nvPr/>
        </p:nvPicPr>
        <p:blipFill>
          <a:blip r:embed="rId2"/>
          <a:stretch>
            <a:fillRect/>
          </a:stretch>
        </p:blipFill>
        <p:spPr>
          <a:xfrm>
            <a:off x="1779939" y="1035813"/>
            <a:ext cx="8955536" cy="4786373"/>
          </a:xfrm>
          <a:prstGeom prst="rect">
            <a:avLst/>
          </a:prstGeom>
        </p:spPr>
      </p:pic>
    </p:spTree>
    <p:extLst>
      <p:ext uri="{BB962C8B-B14F-4D97-AF65-F5344CB8AC3E}">
        <p14:creationId xmlns:p14="http://schemas.microsoft.com/office/powerpoint/2010/main" val="218661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446730" y="265555"/>
            <a:ext cx="11349727" cy="707886"/>
          </a:xfrm>
          <a:prstGeom prst="rect">
            <a:avLst/>
          </a:prstGeom>
          <a:noFill/>
        </p:spPr>
        <p:txBody>
          <a:bodyPr wrap="square">
            <a:spAutoFit/>
          </a:bodyPr>
          <a:lstStyle/>
          <a:p>
            <a:pPr algn="ctr"/>
            <a:r>
              <a:rPr lang="nb-NO" sz="4000"/>
              <a:t>Hele tastaturet i bruk</a:t>
            </a:r>
          </a:p>
        </p:txBody>
      </p:sp>
      <p:pic>
        <p:nvPicPr>
          <p:cNvPr id="4" name="Bilde 3">
            <a:extLst>
              <a:ext uri="{FF2B5EF4-FFF2-40B4-BE49-F238E27FC236}">
                <a16:creationId xmlns:a16="http://schemas.microsoft.com/office/drawing/2014/main" id="{33209F1F-40F6-C570-CC42-F1F0DF538010}"/>
              </a:ext>
            </a:extLst>
          </p:cNvPr>
          <p:cNvPicPr>
            <a:picLocks noChangeAspect="1"/>
          </p:cNvPicPr>
          <p:nvPr/>
        </p:nvPicPr>
        <p:blipFill>
          <a:blip r:embed="rId2"/>
          <a:stretch>
            <a:fillRect/>
          </a:stretch>
        </p:blipFill>
        <p:spPr>
          <a:xfrm>
            <a:off x="2512836" y="1218856"/>
            <a:ext cx="7166328" cy="5094691"/>
          </a:xfrm>
          <a:prstGeom prst="rect">
            <a:avLst/>
          </a:prstGeom>
        </p:spPr>
      </p:pic>
    </p:spTree>
    <p:extLst>
      <p:ext uri="{BB962C8B-B14F-4D97-AF65-F5344CB8AC3E}">
        <p14:creationId xmlns:p14="http://schemas.microsoft.com/office/powerpoint/2010/main" val="233552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753533" y="1045813"/>
            <a:ext cx="9144000" cy="944181"/>
          </a:xfrm>
        </p:spPr>
        <p:txBody>
          <a:bodyPr/>
          <a:lstStyle/>
          <a:p>
            <a:r>
              <a:rPr lang="nb-NO"/>
              <a:t>Dagens opplegg:</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039030" y="2432643"/>
            <a:ext cx="6711696" cy="3017520"/>
          </a:xfrm>
        </p:spPr>
        <p:txBody>
          <a:bodyPr/>
          <a:lstStyle/>
          <a:p>
            <a:pPr marL="342900" indent="-342900" algn="l">
              <a:buFont typeface="Arial" panose="020B0604020202020204" pitchFamily="34" charset="0"/>
              <a:buChar char="•"/>
            </a:pPr>
            <a:r>
              <a:rPr lang="nb-NO"/>
              <a:t>Slik kommer du i gang med å kreve innsyn</a:t>
            </a:r>
          </a:p>
          <a:p>
            <a:pPr marL="342900" indent="-342900" algn="l">
              <a:buFont typeface="Arial" panose="020B0604020202020204" pitchFamily="34" charset="0"/>
              <a:buChar char="•"/>
            </a:pPr>
            <a:r>
              <a:rPr lang="nb-NO"/>
              <a:t>Finn saker i postlistene</a:t>
            </a:r>
          </a:p>
          <a:p>
            <a:pPr marL="342900" indent="-342900" algn="l">
              <a:buFont typeface="Arial" panose="020B0604020202020204" pitchFamily="34" charset="0"/>
              <a:buChar char="•"/>
            </a:pPr>
            <a:r>
              <a:rPr lang="nb-NO"/>
              <a:t>Metodene som tar deg et steg forbi postlistene</a:t>
            </a:r>
          </a:p>
          <a:p>
            <a:pPr marL="342900" indent="-342900" algn="l">
              <a:buFont typeface="Arial" panose="020B0604020202020204" pitchFamily="34" charset="0"/>
              <a:buChar char="•"/>
            </a:pPr>
            <a:r>
              <a:rPr lang="nb-NO"/>
              <a:t>Grepene for å få innsyn i «alt»</a:t>
            </a:r>
          </a:p>
          <a:p>
            <a:pPr marL="342900" indent="-342900" algn="l">
              <a:buFont typeface="Arial" panose="020B0604020202020204" pitchFamily="34" charset="0"/>
              <a:buChar char="•"/>
            </a:pPr>
            <a:r>
              <a:rPr lang="nb-NO"/>
              <a:t>Slik får du svar</a:t>
            </a:r>
          </a:p>
          <a:p>
            <a:pPr marL="342900" indent="-342900" algn="l">
              <a:buFont typeface="Arial" panose="020B0604020202020204" pitchFamily="34" charset="0"/>
              <a:buChar char="•"/>
            </a:pPr>
            <a:r>
              <a:rPr lang="nb-NO"/>
              <a:t>Dette gjør du hvis du får et avslag</a:t>
            </a:r>
          </a:p>
        </p:txBody>
      </p:sp>
    </p:spTree>
    <p:extLst>
      <p:ext uri="{BB962C8B-B14F-4D97-AF65-F5344CB8AC3E}">
        <p14:creationId xmlns:p14="http://schemas.microsoft.com/office/powerpoint/2010/main" val="1726929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446730" y="265555"/>
            <a:ext cx="11349727" cy="707886"/>
          </a:xfrm>
          <a:prstGeom prst="rect">
            <a:avLst/>
          </a:prstGeom>
          <a:noFill/>
        </p:spPr>
        <p:txBody>
          <a:bodyPr wrap="square">
            <a:spAutoFit/>
          </a:bodyPr>
          <a:lstStyle/>
          <a:p>
            <a:pPr algn="ctr"/>
            <a:r>
              <a:rPr lang="nb-NO" sz="4000"/>
              <a:t>Bruk avansert søk</a:t>
            </a:r>
          </a:p>
        </p:txBody>
      </p:sp>
      <p:pic>
        <p:nvPicPr>
          <p:cNvPr id="3" name="Bilde 2">
            <a:extLst>
              <a:ext uri="{FF2B5EF4-FFF2-40B4-BE49-F238E27FC236}">
                <a16:creationId xmlns:a16="http://schemas.microsoft.com/office/drawing/2014/main" id="{A90BF5E9-3784-A4DD-CD86-94074D77F602}"/>
              </a:ext>
            </a:extLst>
          </p:cNvPr>
          <p:cNvPicPr>
            <a:picLocks noChangeAspect="1"/>
          </p:cNvPicPr>
          <p:nvPr/>
        </p:nvPicPr>
        <p:blipFill>
          <a:blip r:embed="rId3"/>
          <a:stretch>
            <a:fillRect/>
          </a:stretch>
        </p:blipFill>
        <p:spPr>
          <a:xfrm>
            <a:off x="1333209" y="1121686"/>
            <a:ext cx="9862956" cy="4614628"/>
          </a:xfrm>
          <a:prstGeom prst="rect">
            <a:avLst/>
          </a:prstGeom>
        </p:spPr>
      </p:pic>
    </p:spTree>
    <p:extLst>
      <p:ext uri="{BB962C8B-B14F-4D97-AF65-F5344CB8AC3E}">
        <p14:creationId xmlns:p14="http://schemas.microsoft.com/office/powerpoint/2010/main" val="376090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0775AA-0AC7-5CE3-4367-545D428E6E74}"/>
              </a:ext>
            </a:extLst>
          </p:cNvPr>
          <p:cNvSpPr>
            <a:spLocks noGrp="1"/>
          </p:cNvSpPr>
          <p:nvPr>
            <p:ph type="title"/>
          </p:nvPr>
        </p:nvSpPr>
        <p:spPr/>
        <p:txBody>
          <a:bodyPr/>
          <a:lstStyle/>
          <a:p>
            <a:r>
              <a:rPr lang="nb-NO" dirty="0"/>
              <a:t>Kombinert / faste søk</a:t>
            </a:r>
          </a:p>
        </p:txBody>
      </p:sp>
      <p:sp>
        <p:nvSpPr>
          <p:cNvPr id="3" name="Plassholder for innhold 2">
            <a:extLst>
              <a:ext uri="{FF2B5EF4-FFF2-40B4-BE49-F238E27FC236}">
                <a16:creationId xmlns:a16="http://schemas.microsoft.com/office/drawing/2014/main" id="{22FFE3D0-D7EE-6593-2803-8205A687BCA5}"/>
              </a:ext>
            </a:extLst>
          </p:cNvPr>
          <p:cNvSpPr>
            <a:spLocks noGrp="1"/>
          </p:cNvSpPr>
          <p:nvPr>
            <p:ph idx="1"/>
          </p:nvPr>
        </p:nvSpPr>
        <p:spPr/>
        <p:txBody>
          <a:bodyPr/>
          <a:lstStyle/>
          <a:p>
            <a:endParaRPr lang="nb-NO" dirty="0"/>
          </a:p>
          <a:p>
            <a:r>
              <a:rPr lang="nb-NO" dirty="0"/>
              <a:t>Kristiansand AND miljø (*) – statsforvalteren i Agder + KMD + miljødirektorat </a:t>
            </a:r>
          </a:p>
          <a:p>
            <a:endParaRPr lang="nb-NO" dirty="0"/>
          </a:p>
          <a:p>
            <a:endParaRPr lang="nb-NO" dirty="0"/>
          </a:p>
          <a:p>
            <a:pPr marL="0" indent="0">
              <a:buNone/>
            </a:pPr>
            <a:endParaRPr lang="nb-NO" dirty="0"/>
          </a:p>
          <a:p>
            <a:pPr marL="0" indent="0">
              <a:buNone/>
            </a:pPr>
            <a:endParaRPr lang="nb-NO" dirty="0"/>
          </a:p>
          <a:p>
            <a:pPr marL="0" indent="0">
              <a:buNone/>
            </a:pPr>
            <a:endParaRPr lang="nb-NO" dirty="0"/>
          </a:p>
        </p:txBody>
      </p:sp>
    </p:spTree>
    <p:extLst>
      <p:ext uri="{BB962C8B-B14F-4D97-AF65-F5344CB8AC3E}">
        <p14:creationId xmlns:p14="http://schemas.microsoft.com/office/powerpoint/2010/main" val="302437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7AA0B3C-688B-0C75-D657-59DE4F438F0C}"/>
              </a:ext>
            </a:extLst>
          </p:cNvPr>
          <p:cNvPicPr>
            <a:picLocks noChangeAspect="1"/>
          </p:cNvPicPr>
          <p:nvPr/>
        </p:nvPicPr>
        <p:blipFill>
          <a:blip r:embed="rId2"/>
          <a:stretch>
            <a:fillRect/>
          </a:stretch>
        </p:blipFill>
        <p:spPr>
          <a:xfrm>
            <a:off x="566298" y="451757"/>
            <a:ext cx="11059404" cy="5954485"/>
          </a:xfrm>
          <a:prstGeom prst="rect">
            <a:avLst/>
          </a:prstGeom>
        </p:spPr>
      </p:pic>
    </p:spTree>
    <p:extLst>
      <p:ext uri="{BB962C8B-B14F-4D97-AF65-F5344CB8AC3E}">
        <p14:creationId xmlns:p14="http://schemas.microsoft.com/office/powerpoint/2010/main" val="3902140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16187"/>
            <a:ext cx="9144000" cy="850275"/>
          </a:xfrm>
        </p:spPr>
        <p:txBody>
          <a:bodyPr>
            <a:normAutofit fontScale="90000"/>
          </a:bodyPr>
          <a:lstStyle/>
          <a:p>
            <a:r>
              <a:rPr lang="nb-NO"/>
              <a:t>Søkeord</a:t>
            </a:r>
          </a:p>
        </p:txBody>
      </p:sp>
      <p:sp>
        <p:nvSpPr>
          <p:cNvPr id="6" name="Undertittel 2">
            <a:extLst>
              <a:ext uri="{FF2B5EF4-FFF2-40B4-BE49-F238E27FC236}">
                <a16:creationId xmlns:a16="http://schemas.microsoft.com/office/drawing/2014/main" id="{93B55C64-39A1-3496-6EBF-6A847728C610}"/>
              </a:ext>
            </a:extLst>
          </p:cNvPr>
          <p:cNvSpPr>
            <a:spLocks noGrp="1"/>
          </p:cNvSpPr>
          <p:nvPr>
            <p:ph type="subTitle" idx="1"/>
          </p:nvPr>
        </p:nvSpPr>
        <p:spPr>
          <a:xfrm>
            <a:off x="1048987" y="1514437"/>
            <a:ext cx="2074223" cy="4934254"/>
          </a:xfrm>
        </p:spPr>
        <p:txBody>
          <a:bodyPr>
            <a:normAutofit/>
          </a:bodyPr>
          <a:lstStyle/>
          <a:p>
            <a:pPr marL="342900" indent="-342900" algn="l">
              <a:buFont typeface="Arial" panose="020B0604020202020204" pitchFamily="34" charset="0"/>
              <a:buChar char="•"/>
            </a:pPr>
            <a:r>
              <a:rPr lang="nb-NO"/>
              <a:t>Ulovlig</a:t>
            </a:r>
          </a:p>
          <a:p>
            <a:pPr marL="342900" indent="-342900" algn="l">
              <a:buFont typeface="Arial" panose="020B0604020202020204" pitchFamily="34" charset="0"/>
              <a:buChar char="•"/>
            </a:pPr>
            <a:r>
              <a:rPr lang="nb-NO"/>
              <a:t>Avvik</a:t>
            </a:r>
          </a:p>
          <a:p>
            <a:pPr marL="342900" indent="-342900" algn="l">
              <a:buFont typeface="Arial" panose="020B0604020202020204" pitchFamily="34" charset="0"/>
              <a:buChar char="•"/>
            </a:pPr>
            <a:r>
              <a:rPr lang="nb-NO"/>
              <a:t>Pålegg</a:t>
            </a:r>
          </a:p>
          <a:p>
            <a:pPr marL="342900" indent="-342900" algn="l">
              <a:buFont typeface="Arial" panose="020B0604020202020204" pitchFamily="34" charset="0"/>
              <a:buChar char="•"/>
            </a:pPr>
            <a:r>
              <a:rPr lang="nb-NO"/>
              <a:t>Mislighold</a:t>
            </a:r>
          </a:p>
          <a:p>
            <a:pPr marL="342900" indent="-342900" algn="l">
              <a:buFont typeface="Arial" panose="020B0604020202020204" pitchFamily="34" charset="0"/>
              <a:buChar char="•"/>
            </a:pPr>
            <a:r>
              <a:rPr lang="nb-NO"/>
              <a:t>Rapport</a:t>
            </a:r>
          </a:p>
          <a:p>
            <a:pPr marL="342900" indent="-342900" algn="l">
              <a:buFont typeface="Arial" panose="020B0604020202020204" pitchFamily="34" charset="0"/>
              <a:buChar char="•"/>
            </a:pPr>
            <a:r>
              <a:rPr lang="nb-NO"/>
              <a:t>Forlik</a:t>
            </a:r>
          </a:p>
          <a:p>
            <a:pPr marL="342900" indent="-342900" algn="l">
              <a:buFont typeface="Arial" panose="020B0604020202020204" pitchFamily="34" charset="0"/>
              <a:buChar char="•"/>
            </a:pPr>
            <a:r>
              <a:rPr lang="nb-NO"/>
              <a:t>Utredning</a:t>
            </a:r>
          </a:p>
          <a:p>
            <a:pPr marL="342900" indent="-342900" algn="l">
              <a:buFont typeface="Arial" panose="020B0604020202020204" pitchFamily="34" charset="0"/>
              <a:buChar char="•"/>
            </a:pPr>
            <a:r>
              <a:rPr lang="nb-NO"/>
              <a:t>Habilitet</a:t>
            </a:r>
          </a:p>
          <a:p>
            <a:pPr marL="342900" indent="-342900" algn="l">
              <a:buFont typeface="Arial" panose="020B0604020202020204" pitchFamily="34" charset="0"/>
              <a:buChar char="•"/>
            </a:pPr>
            <a:r>
              <a:rPr lang="nb-NO"/>
              <a:t>Hemmelig</a:t>
            </a:r>
          </a:p>
          <a:p>
            <a:pPr marL="342900" indent="-342900" algn="l">
              <a:buFont typeface="Arial" panose="020B0604020202020204" pitchFamily="34" charset="0"/>
              <a:buChar char="•"/>
            </a:pPr>
            <a:r>
              <a:rPr lang="nb-NO"/>
              <a:t>Klage</a:t>
            </a:r>
          </a:p>
          <a:p>
            <a:endParaRPr lang="nb-NO"/>
          </a:p>
        </p:txBody>
      </p:sp>
      <p:sp>
        <p:nvSpPr>
          <p:cNvPr id="7" name="Undertittel 2">
            <a:extLst>
              <a:ext uri="{FF2B5EF4-FFF2-40B4-BE49-F238E27FC236}">
                <a16:creationId xmlns:a16="http://schemas.microsoft.com/office/drawing/2014/main" id="{1EA01EC0-78E7-AE91-BFFB-43C376870725}"/>
              </a:ext>
            </a:extLst>
          </p:cNvPr>
          <p:cNvSpPr txBox="1">
            <a:spLocks/>
          </p:cNvSpPr>
          <p:nvPr/>
        </p:nvSpPr>
        <p:spPr>
          <a:xfrm>
            <a:off x="3554680" y="3796898"/>
            <a:ext cx="3978234" cy="49342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a:t>Unntaksbestemmelser:</a:t>
            </a:r>
          </a:p>
          <a:p>
            <a:pPr marL="342900" indent="-342900" algn="l">
              <a:buFont typeface="Arial" panose="020B0604020202020204" pitchFamily="34" charset="0"/>
              <a:buChar char="•"/>
            </a:pPr>
            <a:r>
              <a:rPr lang="nb-NO"/>
              <a:t>§ 13 (taushetsplikt)</a:t>
            </a:r>
          </a:p>
          <a:p>
            <a:pPr marL="342900" indent="-342900" algn="l">
              <a:buFont typeface="Arial" panose="020B0604020202020204" pitchFamily="34" charset="0"/>
              <a:buChar char="•"/>
            </a:pPr>
            <a:r>
              <a:rPr lang="nb-NO"/>
              <a:t>§ 21 (sikkerhetsinteresser)</a:t>
            </a:r>
          </a:p>
          <a:p>
            <a:pPr marL="342900" indent="-342900" algn="l">
              <a:buFont typeface="Arial" panose="020B0604020202020204" pitchFamily="34" charset="0"/>
              <a:buChar char="•"/>
            </a:pPr>
            <a:r>
              <a:rPr lang="nb-NO"/>
              <a:t>§ 24 (lovbrudd)</a:t>
            </a:r>
          </a:p>
          <a:p>
            <a:pPr marL="342900" indent="-342900" algn="l">
              <a:buFont typeface="Arial" panose="020B0604020202020204" pitchFamily="34" charset="0"/>
              <a:buChar char="•"/>
            </a:pPr>
            <a:r>
              <a:rPr lang="nb-NO"/>
              <a:t>§ 5 (utsatt innsyn)</a:t>
            </a:r>
          </a:p>
          <a:p>
            <a:endParaRPr lang="nb-NO"/>
          </a:p>
        </p:txBody>
      </p:sp>
      <p:sp>
        <p:nvSpPr>
          <p:cNvPr id="8" name="Undertittel 2">
            <a:extLst>
              <a:ext uri="{FF2B5EF4-FFF2-40B4-BE49-F238E27FC236}">
                <a16:creationId xmlns:a16="http://schemas.microsoft.com/office/drawing/2014/main" id="{30F8F2D8-A219-1155-F930-A4C813AB7DE7}"/>
              </a:ext>
            </a:extLst>
          </p:cNvPr>
          <p:cNvSpPr txBox="1">
            <a:spLocks/>
          </p:cNvSpPr>
          <p:nvPr/>
        </p:nvSpPr>
        <p:spPr>
          <a:xfrm>
            <a:off x="3554680" y="1514437"/>
            <a:ext cx="2074223" cy="49342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b-NO"/>
              <a:t>Varsel</a:t>
            </a:r>
          </a:p>
          <a:p>
            <a:pPr marL="342900" indent="-342900" algn="l">
              <a:buFont typeface="Arial" panose="020B0604020202020204" pitchFamily="34" charset="0"/>
              <a:buChar char="•"/>
            </a:pPr>
            <a:r>
              <a:rPr lang="nb-NO"/>
              <a:t>Nedleggelse</a:t>
            </a:r>
          </a:p>
          <a:p>
            <a:pPr marL="342900" indent="-342900" algn="l">
              <a:buFont typeface="Arial" panose="020B0604020202020204" pitchFamily="34" charset="0"/>
              <a:buChar char="•"/>
            </a:pPr>
            <a:r>
              <a:rPr lang="nb-NO"/>
              <a:t>Ukraina</a:t>
            </a:r>
          </a:p>
          <a:p>
            <a:pPr marL="342900" indent="-342900" algn="l">
              <a:buFont typeface="Arial" panose="020B0604020202020204" pitchFamily="34" charset="0"/>
              <a:buChar char="•"/>
            </a:pPr>
            <a:r>
              <a:rPr lang="nb-NO"/>
              <a:t>Israel </a:t>
            </a:r>
          </a:p>
          <a:p>
            <a:pPr marL="342900" indent="-342900" algn="l">
              <a:buFont typeface="Arial" panose="020B0604020202020204" pitchFamily="34" charset="0"/>
              <a:buChar char="•"/>
            </a:pPr>
            <a:r>
              <a:rPr lang="nb-NO"/>
              <a:t>Palestina</a:t>
            </a:r>
          </a:p>
        </p:txBody>
      </p:sp>
      <p:pic>
        <p:nvPicPr>
          <p:cNvPr id="3" name="Bilde 2">
            <a:extLst>
              <a:ext uri="{FF2B5EF4-FFF2-40B4-BE49-F238E27FC236}">
                <a16:creationId xmlns:a16="http://schemas.microsoft.com/office/drawing/2014/main" id="{71DFD155-379A-CACF-8C22-F52D7CAC4202}"/>
              </a:ext>
            </a:extLst>
          </p:cNvPr>
          <p:cNvPicPr>
            <a:picLocks noChangeAspect="1"/>
          </p:cNvPicPr>
          <p:nvPr/>
        </p:nvPicPr>
        <p:blipFill>
          <a:blip r:embed="rId2"/>
          <a:stretch>
            <a:fillRect/>
          </a:stretch>
        </p:blipFill>
        <p:spPr>
          <a:xfrm>
            <a:off x="7810706" y="1609344"/>
            <a:ext cx="3879601" cy="3721608"/>
          </a:xfrm>
          <a:prstGeom prst="rect">
            <a:avLst/>
          </a:prstGeom>
        </p:spPr>
      </p:pic>
    </p:spTree>
    <p:extLst>
      <p:ext uri="{BB962C8B-B14F-4D97-AF65-F5344CB8AC3E}">
        <p14:creationId xmlns:p14="http://schemas.microsoft.com/office/powerpoint/2010/main" val="1070596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8B43FD-D4EE-1895-0069-9710FD414D2E}"/>
              </a:ext>
            </a:extLst>
          </p:cNvPr>
          <p:cNvSpPr>
            <a:spLocks noGrp="1"/>
          </p:cNvSpPr>
          <p:nvPr>
            <p:ph type="title"/>
          </p:nvPr>
        </p:nvSpPr>
        <p:spPr/>
        <p:txBody>
          <a:bodyPr/>
          <a:lstStyle/>
          <a:p>
            <a:r>
              <a:rPr lang="nb-NO"/>
              <a:t>innsyn</a:t>
            </a:r>
          </a:p>
        </p:txBody>
      </p:sp>
      <p:sp>
        <p:nvSpPr>
          <p:cNvPr id="3" name="Plassholder for innhold 2">
            <a:extLst>
              <a:ext uri="{FF2B5EF4-FFF2-40B4-BE49-F238E27FC236}">
                <a16:creationId xmlns:a16="http://schemas.microsoft.com/office/drawing/2014/main" id="{3F979021-A72D-380B-257F-ADACC1C13330}"/>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9906229D-83A6-E938-8A90-889903182E83}"/>
              </a:ext>
            </a:extLst>
          </p:cNvPr>
          <p:cNvPicPr>
            <a:picLocks noChangeAspect="1"/>
          </p:cNvPicPr>
          <p:nvPr/>
        </p:nvPicPr>
        <p:blipFill>
          <a:blip r:embed="rId2"/>
          <a:stretch>
            <a:fillRect/>
          </a:stretch>
        </p:blipFill>
        <p:spPr>
          <a:xfrm>
            <a:off x="244174" y="876169"/>
            <a:ext cx="11703651" cy="5105662"/>
          </a:xfrm>
          <a:prstGeom prst="rect">
            <a:avLst/>
          </a:prstGeom>
        </p:spPr>
      </p:pic>
    </p:spTree>
    <p:extLst>
      <p:ext uri="{BB962C8B-B14F-4D97-AF65-F5344CB8AC3E}">
        <p14:creationId xmlns:p14="http://schemas.microsoft.com/office/powerpoint/2010/main" val="4290074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F948A380-AD4D-2FB0-978E-071F0EEF0C08}"/>
              </a:ext>
            </a:extLst>
          </p:cNvPr>
          <p:cNvPicPr>
            <a:picLocks noGrp="1" noChangeAspect="1"/>
          </p:cNvPicPr>
          <p:nvPr>
            <p:ph idx="1"/>
          </p:nvPr>
        </p:nvPicPr>
        <p:blipFill>
          <a:blip r:embed="rId3"/>
          <a:stretch>
            <a:fillRect/>
          </a:stretch>
        </p:blipFill>
        <p:spPr>
          <a:xfrm>
            <a:off x="6096000" y="1794804"/>
            <a:ext cx="3551962" cy="3780451"/>
          </a:xfrm>
        </p:spPr>
      </p:pic>
      <p:pic>
        <p:nvPicPr>
          <p:cNvPr id="5" name="Bilde 4">
            <a:extLst>
              <a:ext uri="{FF2B5EF4-FFF2-40B4-BE49-F238E27FC236}">
                <a16:creationId xmlns:a16="http://schemas.microsoft.com/office/drawing/2014/main" id="{34195D54-04AA-960D-C26B-C56BD6CEA704}"/>
              </a:ext>
            </a:extLst>
          </p:cNvPr>
          <p:cNvPicPr>
            <a:picLocks noChangeAspect="1"/>
          </p:cNvPicPr>
          <p:nvPr/>
        </p:nvPicPr>
        <p:blipFill>
          <a:blip r:embed="rId4"/>
          <a:stretch>
            <a:fillRect/>
          </a:stretch>
        </p:blipFill>
        <p:spPr>
          <a:xfrm>
            <a:off x="1879208" y="1733411"/>
            <a:ext cx="3522243" cy="3780452"/>
          </a:xfrm>
          <a:prstGeom prst="rect">
            <a:avLst/>
          </a:prstGeom>
        </p:spPr>
      </p:pic>
      <p:pic>
        <p:nvPicPr>
          <p:cNvPr id="9" name="Grafikk 8" descr="Politi hunn med heldekkende fyll">
            <a:extLst>
              <a:ext uri="{FF2B5EF4-FFF2-40B4-BE49-F238E27FC236}">
                <a16:creationId xmlns:a16="http://schemas.microsoft.com/office/drawing/2014/main" id="{4B198BF3-2C80-6D3C-3D57-991DA2271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0765" y="868901"/>
            <a:ext cx="1380978" cy="1380978"/>
          </a:xfrm>
          <a:prstGeom prst="rect">
            <a:avLst/>
          </a:prstGeom>
        </p:spPr>
      </p:pic>
      <p:pic>
        <p:nvPicPr>
          <p:cNvPr id="11" name="Grafikk 10" descr="Medisinsk med heldekkende fyll">
            <a:extLst>
              <a:ext uri="{FF2B5EF4-FFF2-40B4-BE49-F238E27FC236}">
                <a16:creationId xmlns:a16="http://schemas.microsoft.com/office/drawing/2014/main" id="{8282130B-8BB2-0967-BD37-65719E4A20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2716" y="868901"/>
            <a:ext cx="1497102" cy="1497102"/>
          </a:xfrm>
          <a:prstGeom prst="rect">
            <a:avLst/>
          </a:prstGeom>
        </p:spPr>
      </p:pic>
    </p:spTree>
    <p:extLst>
      <p:ext uri="{BB962C8B-B14F-4D97-AF65-F5344CB8AC3E}">
        <p14:creationId xmlns:p14="http://schemas.microsoft.com/office/powerpoint/2010/main" val="1134578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509C09-C8C7-65CA-30AA-9139C5702C47}"/>
              </a:ext>
            </a:extLst>
          </p:cNvPr>
          <p:cNvSpPr>
            <a:spLocks noGrp="1"/>
          </p:cNvSpPr>
          <p:nvPr>
            <p:ph type="ctrTitle"/>
          </p:nvPr>
        </p:nvSpPr>
        <p:spPr>
          <a:xfrm>
            <a:off x="1642663" y="1429490"/>
            <a:ext cx="9144000" cy="811139"/>
          </a:xfrm>
        </p:spPr>
        <p:txBody>
          <a:bodyPr>
            <a:noAutofit/>
          </a:bodyPr>
          <a:lstStyle/>
          <a:p>
            <a:r>
              <a:rPr lang="nb-NO" sz="4000"/>
              <a:t>Finner du alt i postlistene om vindkraft </a:t>
            </a:r>
            <a:br>
              <a:rPr lang="nb-NO" sz="4000"/>
            </a:br>
            <a:r>
              <a:rPr lang="nb-NO" sz="4000"/>
              <a:t>hvis du søker på vindkraft?</a:t>
            </a:r>
          </a:p>
        </p:txBody>
      </p:sp>
      <p:pic>
        <p:nvPicPr>
          <p:cNvPr id="7" name="Bilde 6">
            <a:extLst>
              <a:ext uri="{FF2B5EF4-FFF2-40B4-BE49-F238E27FC236}">
                <a16:creationId xmlns:a16="http://schemas.microsoft.com/office/drawing/2014/main" id="{525163E1-D767-D61B-E41D-F27F300707D6}"/>
              </a:ext>
            </a:extLst>
          </p:cNvPr>
          <p:cNvPicPr>
            <a:picLocks noChangeAspect="1"/>
          </p:cNvPicPr>
          <p:nvPr/>
        </p:nvPicPr>
        <p:blipFill>
          <a:blip r:embed="rId2"/>
          <a:stretch>
            <a:fillRect/>
          </a:stretch>
        </p:blipFill>
        <p:spPr>
          <a:xfrm>
            <a:off x="1642663" y="2638536"/>
            <a:ext cx="8621348" cy="3469097"/>
          </a:xfrm>
          <a:prstGeom prst="rect">
            <a:avLst/>
          </a:prstGeom>
        </p:spPr>
      </p:pic>
    </p:spTree>
    <p:extLst>
      <p:ext uri="{BB962C8B-B14F-4D97-AF65-F5344CB8AC3E}">
        <p14:creationId xmlns:p14="http://schemas.microsoft.com/office/powerpoint/2010/main" val="226432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25C123F-78C4-AD31-FE46-5ADBD0950649}"/>
              </a:ext>
            </a:extLst>
          </p:cNvPr>
          <p:cNvPicPr>
            <a:picLocks noChangeAspect="1"/>
          </p:cNvPicPr>
          <p:nvPr/>
        </p:nvPicPr>
        <p:blipFill>
          <a:blip r:embed="rId2"/>
          <a:stretch>
            <a:fillRect/>
          </a:stretch>
        </p:blipFill>
        <p:spPr>
          <a:xfrm>
            <a:off x="83762" y="2174585"/>
            <a:ext cx="12192000" cy="4379509"/>
          </a:xfrm>
          <a:prstGeom prst="rect">
            <a:avLst/>
          </a:prstGeom>
        </p:spPr>
      </p:pic>
      <p:sp>
        <p:nvSpPr>
          <p:cNvPr id="11" name="TekstSylinder 10">
            <a:extLst>
              <a:ext uri="{FF2B5EF4-FFF2-40B4-BE49-F238E27FC236}">
                <a16:creationId xmlns:a16="http://schemas.microsoft.com/office/drawing/2014/main" id="{30B42026-AF75-A63E-2411-326B4DFFBB3F}"/>
              </a:ext>
            </a:extLst>
          </p:cNvPr>
          <p:cNvSpPr txBox="1"/>
          <p:nvPr/>
        </p:nvSpPr>
        <p:spPr>
          <a:xfrm>
            <a:off x="120989" y="235593"/>
            <a:ext cx="11950021" cy="1785104"/>
          </a:xfrm>
          <a:prstGeom prst="rect">
            <a:avLst/>
          </a:prstGeom>
          <a:noFill/>
        </p:spPr>
        <p:txBody>
          <a:bodyPr wrap="square">
            <a:spAutoFit/>
          </a:bodyPr>
          <a:lstStyle/>
          <a:p>
            <a:pPr algn="ctr"/>
            <a:r>
              <a:rPr lang="nb-NO" sz="3000"/>
              <a:t>Kom deg forbi «</a:t>
            </a:r>
            <a:r>
              <a:rPr lang="nb-NO" sz="3000" err="1"/>
              <a:t>sminkeordene</a:t>
            </a:r>
            <a:r>
              <a:rPr lang="nb-NO" sz="3000"/>
              <a:t>»: </a:t>
            </a:r>
            <a:br>
              <a:rPr lang="nb-NO" sz="4000"/>
            </a:br>
            <a:r>
              <a:rPr lang="nb-NO" sz="4000"/>
              <a:t>Lær deg begrepene til de du følger</a:t>
            </a:r>
          </a:p>
          <a:p>
            <a:pPr algn="ctr"/>
            <a:r>
              <a:rPr lang="nb-NO" sz="4000"/>
              <a:t>Legg inn «OR», «AND»</a:t>
            </a:r>
          </a:p>
        </p:txBody>
      </p:sp>
    </p:spTree>
    <p:extLst>
      <p:ext uri="{BB962C8B-B14F-4D97-AF65-F5344CB8AC3E}">
        <p14:creationId xmlns:p14="http://schemas.microsoft.com/office/powerpoint/2010/main" val="3380635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0519A88-2AD8-4308-ABB3-4135D82784AF}"/>
              </a:ext>
            </a:extLst>
          </p:cNvPr>
          <p:cNvPicPr>
            <a:picLocks noChangeAspect="1"/>
          </p:cNvPicPr>
          <p:nvPr/>
        </p:nvPicPr>
        <p:blipFill>
          <a:blip r:embed="rId2"/>
          <a:stretch>
            <a:fillRect/>
          </a:stretch>
        </p:blipFill>
        <p:spPr>
          <a:xfrm>
            <a:off x="0" y="1457248"/>
            <a:ext cx="12192000" cy="3943504"/>
          </a:xfrm>
          <a:prstGeom prst="rect">
            <a:avLst/>
          </a:prstGeom>
        </p:spPr>
      </p:pic>
      <p:sp>
        <p:nvSpPr>
          <p:cNvPr id="5" name="TekstSylinder 4">
            <a:extLst>
              <a:ext uri="{FF2B5EF4-FFF2-40B4-BE49-F238E27FC236}">
                <a16:creationId xmlns:a16="http://schemas.microsoft.com/office/drawing/2014/main" id="{0BA9B64D-81E5-AFBE-288F-ACDFB351250E}"/>
              </a:ext>
            </a:extLst>
          </p:cNvPr>
          <p:cNvSpPr txBox="1"/>
          <p:nvPr/>
        </p:nvSpPr>
        <p:spPr>
          <a:xfrm>
            <a:off x="4362595" y="460998"/>
            <a:ext cx="4327695" cy="861774"/>
          </a:xfrm>
          <a:prstGeom prst="rect">
            <a:avLst/>
          </a:prstGeom>
          <a:noFill/>
        </p:spPr>
        <p:txBody>
          <a:bodyPr wrap="square">
            <a:spAutoFit/>
          </a:bodyPr>
          <a:lstStyle/>
          <a:p>
            <a:r>
              <a:rPr lang="nb-NO" sz="5000"/>
              <a:t>Trunker i vei *</a:t>
            </a:r>
          </a:p>
        </p:txBody>
      </p:sp>
    </p:spTree>
    <p:extLst>
      <p:ext uri="{BB962C8B-B14F-4D97-AF65-F5344CB8AC3E}">
        <p14:creationId xmlns:p14="http://schemas.microsoft.com/office/powerpoint/2010/main" val="1505362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0BA9B64D-81E5-AFBE-288F-ACDFB351250E}"/>
              </a:ext>
            </a:extLst>
          </p:cNvPr>
          <p:cNvSpPr txBox="1"/>
          <p:nvPr/>
        </p:nvSpPr>
        <p:spPr>
          <a:xfrm>
            <a:off x="3842327" y="460998"/>
            <a:ext cx="5237018" cy="861774"/>
          </a:xfrm>
          <a:prstGeom prst="rect">
            <a:avLst/>
          </a:prstGeom>
          <a:noFill/>
        </p:spPr>
        <p:txBody>
          <a:bodyPr wrap="square">
            <a:spAutoFit/>
          </a:bodyPr>
          <a:lstStyle/>
          <a:p>
            <a:r>
              <a:rPr lang="nb-NO" sz="5000"/>
              <a:t>Hva er poenget?</a:t>
            </a:r>
          </a:p>
        </p:txBody>
      </p:sp>
      <p:pic>
        <p:nvPicPr>
          <p:cNvPr id="7" name="Bilde 6">
            <a:extLst>
              <a:ext uri="{FF2B5EF4-FFF2-40B4-BE49-F238E27FC236}">
                <a16:creationId xmlns:a16="http://schemas.microsoft.com/office/drawing/2014/main" id="{4E119526-1D91-E590-0857-73A060EC3711}"/>
              </a:ext>
            </a:extLst>
          </p:cNvPr>
          <p:cNvPicPr>
            <a:picLocks noChangeAspect="1"/>
          </p:cNvPicPr>
          <p:nvPr/>
        </p:nvPicPr>
        <p:blipFill>
          <a:blip r:embed="rId2"/>
          <a:stretch>
            <a:fillRect/>
          </a:stretch>
        </p:blipFill>
        <p:spPr>
          <a:xfrm>
            <a:off x="549449" y="1322771"/>
            <a:ext cx="5142949" cy="5372091"/>
          </a:xfrm>
          <a:prstGeom prst="rect">
            <a:avLst/>
          </a:prstGeom>
        </p:spPr>
      </p:pic>
      <p:pic>
        <p:nvPicPr>
          <p:cNvPr id="11" name="Bilde 10">
            <a:extLst>
              <a:ext uri="{FF2B5EF4-FFF2-40B4-BE49-F238E27FC236}">
                <a16:creationId xmlns:a16="http://schemas.microsoft.com/office/drawing/2014/main" id="{F7D67ED8-CA13-1925-E23E-5177E3AF8311}"/>
              </a:ext>
            </a:extLst>
          </p:cNvPr>
          <p:cNvPicPr>
            <a:picLocks noChangeAspect="1"/>
          </p:cNvPicPr>
          <p:nvPr/>
        </p:nvPicPr>
        <p:blipFill>
          <a:blip r:embed="rId3"/>
          <a:stretch>
            <a:fillRect/>
          </a:stretch>
        </p:blipFill>
        <p:spPr>
          <a:xfrm>
            <a:off x="5692398" y="1788455"/>
            <a:ext cx="6530473" cy="4440721"/>
          </a:xfrm>
          <a:prstGeom prst="rect">
            <a:avLst/>
          </a:prstGeom>
        </p:spPr>
      </p:pic>
    </p:spTree>
    <p:extLst>
      <p:ext uri="{BB962C8B-B14F-4D97-AF65-F5344CB8AC3E}">
        <p14:creationId xmlns:p14="http://schemas.microsoft.com/office/powerpoint/2010/main" val="312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901752"/>
            <a:ext cx="9144000" cy="1116635"/>
          </a:xfrm>
        </p:spPr>
        <p:txBody>
          <a:bodyPr/>
          <a:lstStyle/>
          <a:p>
            <a:r>
              <a:rPr lang="nb-NO"/>
              <a:t>Hvorfor har vi innsynsrett?</a:t>
            </a:r>
            <a:endParaRPr lang="nb-NO">
              <a:cs typeface="Calibri Light"/>
            </a:endParaRP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274265"/>
            <a:ext cx="9441094" cy="2309470"/>
          </a:xfrm>
        </p:spPr>
        <p:txBody>
          <a:bodyPr vert="horz" lIns="91440" tIns="45720" rIns="91440" bIns="45720" rtlCol="0" anchor="t">
            <a:noAutofit/>
          </a:bodyPr>
          <a:lstStyle/>
          <a:p>
            <a:pPr algn="l"/>
            <a:r>
              <a:rPr lang="nn-NO" sz="3500"/>
              <a:t>Offentleglova § 1: «Formålet med lova er å leggje til rette for at </a:t>
            </a:r>
            <a:r>
              <a:rPr lang="nn-NO" sz="3500" b="1"/>
              <a:t>offentleg verksemd er open og gjennomsiktig</a:t>
            </a:r>
            <a:r>
              <a:rPr lang="nn-NO" sz="3500"/>
              <a:t>, for slik å styrkje </a:t>
            </a:r>
            <a:r>
              <a:rPr lang="nn-NO" sz="3500" b="1"/>
              <a:t>informasjons- og ytringsfridommen</a:t>
            </a:r>
            <a:r>
              <a:rPr lang="nn-NO" sz="3500"/>
              <a:t>, den demokratiske deltakinga, rettstryggleiken for den enkelte, </a:t>
            </a:r>
            <a:r>
              <a:rPr lang="nn-NO" sz="3500" b="1"/>
              <a:t>tilliten til det offentlege og kontrollen frå ålmenta. </a:t>
            </a:r>
            <a:endParaRPr lang="nn-NO" sz="3500">
              <a:cs typeface="Calibri"/>
            </a:endParaRPr>
          </a:p>
        </p:txBody>
      </p:sp>
    </p:spTree>
    <p:extLst>
      <p:ext uri="{BB962C8B-B14F-4D97-AF65-F5344CB8AC3E}">
        <p14:creationId xmlns:p14="http://schemas.microsoft.com/office/powerpoint/2010/main" val="3258360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96BC6-AA2A-85EE-F83A-F31019D38A1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42127B0-3E2D-242D-88C8-54C7C628851D}"/>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91B8F227-7FDD-CE1E-5F13-ACE79E3DAB50}"/>
              </a:ext>
            </a:extLst>
          </p:cNvPr>
          <p:cNvPicPr>
            <a:picLocks noChangeAspect="1"/>
          </p:cNvPicPr>
          <p:nvPr/>
        </p:nvPicPr>
        <p:blipFill>
          <a:blip r:embed="rId2"/>
          <a:stretch>
            <a:fillRect/>
          </a:stretch>
        </p:blipFill>
        <p:spPr>
          <a:xfrm>
            <a:off x="996688" y="1254013"/>
            <a:ext cx="10198624" cy="4349974"/>
          </a:xfrm>
          <a:prstGeom prst="rect">
            <a:avLst/>
          </a:prstGeom>
        </p:spPr>
      </p:pic>
      <p:sp>
        <p:nvSpPr>
          <p:cNvPr id="6" name="TekstSylinder 5">
            <a:extLst>
              <a:ext uri="{FF2B5EF4-FFF2-40B4-BE49-F238E27FC236}">
                <a16:creationId xmlns:a16="http://schemas.microsoft.com/office/drawing/2014/main" id="{ED5380C8-916A-5535-D745-14A8A07966A9}"/>
              </a:ext>
            </a:extLst>
          </p:cNvPr>
          <p:cNvSpPr txBox="1"/>
          <p:nvPr/>
        </p:nvSpPr>
        <p:spPr>
          <a:xfrm>
            <a:off x="9515061" y="3750365"/>
            <a:ext cx="914400" cy="781878"/>
          </a:xfrm>
          <a:prstGeom prst="rect">
            <a:avLst/>
          </a:prstGeom>
          <a:noFill/>
          <a:ln w="76200">
            <a:solidFill>
              <a:srgbClr val="FFFF00"/>
            </a:solidFill>
          </a:ln>
        </p:spPr>
        <p:txBody>
          <a:bodyPr wrap="square" rtlCol="0">
            <a:spAutoFit/>
          </a:bodyPr>
          <a:lstStyle/>
          <a:p>
            <a:endParaRPr lang="nb-NO"/>
          </a:p>
        </p:txBody>
      </p:sp>
    </p:spTree>
    <p:extLst>
      <p:ext uri="{BB962C8B-B14F-4D97-AF65-F5344CB8AC3E}">
        <p14:creationId xmlns:p14="http://schemas.microsoft.com/office/powerpoint/2010/main" val="2916531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446730" y="265555"/>
            <a:ext cx="11349727" cy="707886"/>
          </a:xfrm>
          <a:prstGeom prst="rect">
            <a:avLst/>
          </a:prstGeom>
          <a:noFill/>
        </p:spPr>
        <p:txBody>
          <a:bodyPr wrap="square">
            <a:spAutoFit/>
          </a:bodyPr>
          <a:lstStyle/>
          <a:p>
            <a:pPr algn="ctr"/>
            <a:r>
              <a:rPr lang="nb-NO" sz="4000"/>
              <a:t>Få varsel om dine saker</a:t>
            </a:r>
          </a:p>
        </p:txBody>
      </p:sp>
      <p:pic>
        <p:nvPicPr>
          <p:cNvPr id="3" name="Bilde 2">
            <a:extLst>
              <a:ext uri="{FF2B5EF4-FFF2-40B4-BE49-F238E27FC236}">
                <a16:creationId xmlns:a16="http://schemas.microsoft.com/office/drawing/2014/main" id="{A741D103-B20A-E9BB-6358-D903578CD325}"/>
              </a:ext>
            </a:extLst>
          </p:cNvPr>
          <p:cNvPicPr>
            <a:picLocks noChangeAspect="1"/>
          </p:cNvPicPr>
          <p:nvPr/>
        </p:nvPicPr>
        <p:blipFill>
          <a:blip r:embed="rId2"/>
          <a:stretch>
            <a:fillRect/>
          </a:stretch>
        </p:blipFill>
        <p:spPr>
          <a:xfrm>
            <a:off x="1819400" y="1154545"/>
            <a:ext cx="8553200" cy="5130800"/>
          </a:xfrm>
          <a:prstGeom prst="rect">
            <a:avLst/>
          </a:prstGeom>
        </p:spPr>
      </p:pic>
    </p:spTree>
    <p:extLst>
      <p:ext uri="{BB962C8B-B14F-4D97-AF65-F5344CB8AC3E}">
        <p14:creationId xmlns:p14="http://schemas.microsoft.com/office/powerpoint/2010/main" val="447167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446730" y="265555"/>
            <a:ext cx="11349727" cy="707886"/>
          </a:xfrm>
          <a:prstGeom prst="rect">
            <a:avLst/>
          </a:prstGeom>
          <a:noFill/>
        </p:spPr>
        <p:txBody>
          <a:bodyPr wrap="square">
            <a:spAutoFit/>
          </a:bodyPr>
          <a:lstStyle/>
          <a:p>
            <a:pPr algn="ctr"/>
            <a:r>
              <a:rPr lang="nb-NO" sz="4000"/>
              <a:t>Få varsel om dine søk</a:t>
            </a:r>
          </a:p>
        </p:txBody>
      </p:sp>
      <p:pic>
        <p:nvPicPr>
          <p:cNvPr id="3" name="Bilde 2">
            <a:extLst>
              <a:ext uri="{FF2B5EF4-FFF2-40B4-BE49-F238E27FC236}">
                <a16:creationId xmlns:a16="http://schemas.microsoft.com/office/drawing/2014/main" id="{DC254A1E-6E41-7EF0-C1C6-5E9D042CA3BF}"/>
              </a:ext>
            </a:extLst>
          </p:cNvPr>
          <p:cNvPicPr>
            <a:picLocks noChangeAspect="1"/>
          </p:cNvPicPr>
          <p:nvPr/>
        </p:nvPicPr>
        <p:blipFill>
          <a:blip r:embed="rId2"/>
          <a:stretch>
            <a:fillRect/>
          </a:stretch>
        </p:blipFill>
        <p:spPr>
          <a:xfrm>
            <a:off x="903400" y="1487739"/>
            <a:ext cx="10603345" cy="3882521"/>
          </a:xfrm>
          <a:prstGeom prst="rect">
            <a:avLst/>
          </a:prstGeom>
        </p:spPr>
      </p:pic>
    </p:spTree>
    <p:extLst>
      <p:ext uri="{BB962C8B-B14F-4D97-AF65-F5344CB8AC3E}">
        <p14:creationId xmlns:p14="http://schemas.microsoft.com/office/powerpoint/2010/main" val="974915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44D11AD1-2CB1-2CA6-E3B0-4F98C1713A5E}"/>
              </a:ext>
            </a:extLst>
          </p:cNvPr>
          <p:cNvSpPr txBox="1"/>
          <p:nvPr/>
        </p:nvSpPr>
        <p:spPr>
          <a:xfrm>
            <a:off x="446730" y="265555"/>
            <a:ext cx="11349727" cy="707886"/>
          </a:xfrm>
          <a:prstGeom prst="rect">
            <a:avLst/>
          </a:prstGeom>
          <a:noFill/>
        </p:spPr>
        <p:txBody>
          <a:bodyPr wrap="square">
            <a:spAutoFit/>
          </a:bodyPr>
          <a:lstStyle/>
          <a:p>
            <a:pPr algn="ctr"/>
            <a:r>
              <a:rPr lang="nb-NO" sz="4000"/>
              <a:t>Innsynsretten går lenger enn det som er i postlista</a:t>
            </a:r>
          </a:p>
        </p:txBody>
      </p:sp>
      <p:pic>
        <p:nvPicPr>
          <p:cNvPr id="3" name="Bilde 2">
            <a:extLst>
              <a:ext uri="{FF2B5EF4-FFF2-40B4-BE49-F238E27FC236}">
                <a16:creationId xmlns:a16="http://schemas.microsoft.com/office/drawing/2014/main" id="{F9B39899-AEBC-29CB-DD74-548A235EF6CA}"/>
              </a:ext>
            </a:extLst>
          </p:cNvPr>
          <p:cNvPicPr>
            <a:picLocks noChangeAspect="1"/>
          </p:cNvPicPr>
          <p:nvPr/>
        </p:nvPicPr>
        <p:blipFill>
          <a:blip r:embed="rId2"/>
          <a:stretch>
            <a:fillRect/>
          </a:stretch>
        </p:blipFill>
        <p:spPr>
          <a:xfrm>
            <a:off x="1552274" y="1615082"/>
            <a:ext cx="9087451" cy="4575699"/>
          </a:xfrm>
          <a:prstGeom prst="rect">
            <a:avLst/>
          </a:prstGeom>
        </p:spPr>
      </p:pic>
    </p:spTree>
    <p:extLst>
      <p:ext uri="{BB962C8B-B14F-4D97-AF65-F5344CB8AC3E}">
        <p14:creationId xmlns:p14="http://schemas.microsoft.com/office/powerpoint/2010/main" val="2746294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29480"/>
            <a:ext cx="9144000" cy="991445"/>
          </a:xfrm>
        </p:spPr>
        <p:txBody>
          <a:bodyPr/>
          <a:lstStyle/>
          <a:p>
            <a:r>
              <a:rPr lang="nb-NO"/>
              <a:t>Innsyn i dokumenter</a:t>
            </a:r>
          </a:p>
        </p:txBody>
      </p:sp>
      <p:sp>
        <p:nvSpPr>
          <p:cNvPr id="5" name="Undertittel 4">
            <a:extLst>
              <a:ext uri="{FF2B5EF4-FFF2-40B4-BE49-F238E27FC236}">
                <a16:creationId xmlns:a16="http://schemas.microsoft.com/office/drawing/2014/main" id="{46CF01FE-B04A-8CA0-1112-EEF98B98BAED}"/>
              </a:ext>
            </a:extLst>
          </p:cNvPr>
          <p:cNvSpPr>
            <a:spLocks noGrp="1"/>
          </p:cNvSpPr>
          <p:nvPr>
            <p:ph type="subTitle" idx="1"/>
          </p:nvPr>
        </p:nvSpPr>
        <p:spPr>
          <a:xfrm>
            <a:off x="777636" y="1107714"/>
            <a:ext cx="11127180" cy="847202"/>
          </a:xfrm>
        </p:spPr>
        <p:txBody>
          <a:bodyPr>
            <a:noAutofit/>
          </a:bodyPr>
          <a:lstStyle/>
          <a:p>
            <a:pPr algn="l"/>
            <a:r>
              <a:rPr lang="nb-NO" sz="3000"/>
              <a:t>§ 4: </a:t>
            </a:r>
            <a:r>
              <a:rPr lang="nn-NO" sz="3000"/>
              <a:t>Ei logisk avgrensa informasjonsmengd. (…) Gjeld ansvarsområdet eller verksemda til organet. </a:t>
            </a:r>
          </a:p>
        </p:txBody>
      </p:sp>
      <p:pic>
        <p:nvPicPr>
          <p:cNvPr id="11" name="Bilde 10">
            <a:extLst>
              <a:ext uri="{FF2B5EF4-FFF2-40B4-BE49-F238E27FC236}">
                <a16:creationId xmlns:a16="http://schemas.microsoft.com/office/drawing/2014/main" id="{8C5FC469-48A8-6726-8087-4884FC8993F8}"/>
              </a:ext>
            </a:extLst>
          </p:cNvPr>
          <p:cNvPicPr>
            <a:picLocks noChangeAspect="1"/>
          </p:cNvPicPr>
          <p:nvPr/>
        </p:nvPicPr>
        <p:blipFill>
          <a:blip r:embed="rId2"/>
          <a:stretch>
            <a:fillRect/>
          </a:stretch>
        </p:blipFill>
        <p:spPr>
          <a:xfrm>
            <a:off x="2359931" y="2209687"/>
            <a:ext cx="7332312" cy="2362313"/>
          </a:xfrm>
          <a:prstGeom prst="rect">
            <a:avLst/>
          </a:prstGeom>
        </p:spPr>
      </p:pic>
      <p:pic>
        <p:nvPicPr>
          <p:cNvPr id="13" name="Bilde 12">
            <a:extLst>
              <a:ext uri="{FF2B5EF4-FFF2-40B4-BE49-F238E27FC236}">
                <a16:creationId xmlns:a16="http://schemas.microsoft.com/office/drawing/2014/main" id="{528847BE-726B-6BC2-9D94-A1F3D4A15243}"/>
              </a:ext>
            </a:extLst>
          </p:cNvPr>
          <p:cNvPicPr>
            <a:picLocks noChangeAspect="1"/>
          </p:cNvPicPr>
          <p:nvPr/>
        </p:nvPicPr>
        <p:blipFill>
          <a:blip r:embed="rId3"/>
          <a:stretch>
            <a:fillRect/>
          </a:stretch>
        </p:blipFill>
        <p:spPr>
          <a:xfrm>
            <a:off x="1006619" y="4572000"/>
            <a:ext cx="4618328" cy="1955997"/>
          </a:xfrm>
          <a:prstGeom prst="rect">
            <a:avLst/>
          </a:prstGeom>
        </p:spPr>
      </p:pic>
      <p:pic>
        <p:nvPicPr>
          <p:cNvPr id="16" name="Bilde 15">
            <a:extLst>
              <a:ext uri="{FF2B5EF4-FFF2-40B4-BE49-F238E27FC236}">
                <a16:creationId xmlns:a16="http://schemas.microsoft.com/office/drawing/2014/main" id="{131D721F-2EFA-74EC-29FB-58860F0836DA}"/>
              </a:ext>
            </a:extLst>
          </p:cNvPr>
          <p:cNvPicPr>
            <a:picLocks noChangeAspect="1"/>
          </p:cNvPicPr>
          <p:nvPr/>
        </p:nvPicPr>
        <p:blipFill>
          <a:blip r:embed="rId4"/>
          <a:stretch>
            <a:fillRect/>
          </a:stretch>
        </p:blipFill>
        <p:spPr>
          <a:xfrm>
            <a:off x="6096000" y="4690754"/>
            <a:ext cx="5482442" cy="1466640"/>
          </a:xfrm>
          <a:prstGeom prst="rect">
            <a:avLst/>
          </a:prstGeom>
        </p:spPr>
      </p:pic>
    </p:spTree>
    <p:extLst>
      <p:ext uri="{BB962C8B-B14F-4D97-AF65-F5344CB8AC3E}">
        <p14:creationId xmlns:p14="http://schemas.microsoft.com/office/powerpoint/2010/main" val="163421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0321"/>
            <a:ext cx="9144000" cy="900604"/>
          </a:xfrm>
        </p:spPr>
        <p:txBody>
          <a:bodyPr>
            <a:normAutofit fontScale="90000"/>
          </a:bodyPr>
          <a:lstStyle/>
          <a:p>
            <a:r>
              <a:rPr lang="nb-NO"/>
              <a:t>Innholdet avgjør</a:t>
            </a:r>
          </a:p>
        </p:txBody>
      </p:sp>
      <p:sp>
        <p:nvSpPr>
          <p:cNvPr id="5" name="Undertittel 4">
            <a:extLst>
              <a:ext uri="{FF2B5EF4-FFF2-40B4-BE49-F238E27FC236}">
                <a16:creationId xmlns:a16="http://schemas.microsoft.com/office/drawing/2014/main" id="{46CF01FE-B04A-8CA0-1112-EEF98B98BAED}"/>
              </a:ext>
            </a:extLst>
          </p:cNvPr>
          <p:cNvSpPr>
            <a:spLocks noGrp="1"/>
          </p:cNvSpPr>
          <p:nvPr>
            <p:ph type="subTitle" idx="1"/>
          </p:nvPr>
        </p:nvSpPr>
        <p:spPr>
          <a:xfrm>
            <a:off x="1712942" y="1346691"/>
            <a:ext cx="8674642" cy="1030749"/>
          </a:xfrm>
        </p:spPr>
        <p:txBody>
          <a:bodyPr>
            <a:normAutofit/>
          </a:bodyPr>
          <a:lstStyle/>
          <a:p>
            <a:pPr algn="l"/>
            <a:r>
              <a:rPr lang="nb-NO"/>
              <a:t>Det er innholdet, ikke hvordan det er lagret, som betyr noe. </a:t>
            </a:r>
          </a:p>
          <a:p>
            <a:pPr algn="l"/>
            <a:r>
              <a:rPr lang="nb-NO" sz="2400"/>
              <a:t>Det er ofte en egen verden av dokumenter «under» postlista.</a:t>
            </a:r>
            <a:endParaRPr lang="nb-NO"/>
          </a:p>
          <a:p>
            <a:pPr algn="l"/>
            <a:endParaRPr lang="nn-NO"/>
          </a:p>
        </p:txBody>
      </p:sp>
      <p:pic>
        <p:nvPicPr>
          <p:cNvPr id="9" name="Bilde 8">
            <a:extLst>
              <a:ext uri="{FF2B5EF4-FFF2-40B4-BE49-F238E27FC236}">
                <a16:creationId xmlns:a16="http://schemas.microsoft.com/office/drawing/2014/main" id="{C66A883D-EBCC-CD26-8430-207D76FA8053}"/>
              </a:ext>
            </a:extLst>
          </p:cNvPr>
          <p:cNvPicPr>
            <a:picLocks noChangeAspect="1"/>
          </p:cNvPicPr>
          <p:nvPr/>
        </p:nvPicPr>
        <p:blipFill>
          <a:blip r:embed="rId3"/>
          <a:stretch>
            <a:fillRect/>
          </a:stretch>
        </p:blipFill>
        <p:spPr>
          <a:xfrm>
            <a:off x="6897088" y="4999346"/>
            <a:ext cx="4693596" cy="1337218"/>
          </a:xfrm>
          <a:prstGeom prst="rect">
            <a:avLst/>
          </a:prstGeom>
        </p:spPr>
      </p:pic>
      <p:pic>
        <p:nvPicPr>
          <p:cNvPr id="4" name="Bilde 3">
            <a:extLst>
              <a:ext uri="{FF2B5EF4-FFF2-40B4-BE49-F238E27FC236}">
                <a16:creationId xmlns:a16="http://schemas.microsoft.com/office/drawing/2014/main" id="{5163DC2E-34DD-ABEF-D29C-D1C4CFD3119E}"/>
              </a:ext>
            </a:extLst>
          </p:cNvPr>
          <p:cNvPicPr>
            <a:picLocks noChangeAspect="1"/>
          </p:cNvPicPr>
          <p:nvPr/>
        </p:nvPicPr>
        <p:blipFill>
          <a:blip r:embed="rId4"/>
          <a:stretch>
            <a:fillRect/>
          </a:stretch>
        </p:blipFill>
        <p:spPr>
          <a:xfrm>
            <a:off x="891853" y="2914007"/>
            <a:ext cx="5318941" cy="3422557"/>
          </a:xfrm>
          <a:prstGeom prst="rect">
            <a:avLst/>
          </a:prstGeom>
        </p:spPr>
      </p:pic>
      <p:pic>
        <p:nvPicPr>
          <p:cNvPr id="7" name="Bilde 6">
            <a:extLst>
              <a:ext uri="{FF2B5EF4-FFF2-40B4-BE49-F238E27FC236}">
                <a16:creationId xmlns:a16="http://schemas.microsoft.com/office/drawing/2014/main" id="{04648274-C1C6-268B-E1EE-F0FED6EBC81B}"/>
              </a:ext>
            </a:extLst>
          </p:cNvPr>
          <p:cNvPicPr>
            <a:picLocks noChangeAspect="1"/>
          </p:cNvPicPr>
          <p:nvPr/>
        </p:nvPicPr>
        <p:blipFill>
          <a:blip r:embed="rId5"/>
          <a:stretch>
            <a:fillRect/>
          </a:stretch>
        </p:blipFill>
        <p:spPr>
          <a:xfrm>
            <a:off x="6699209" y="2946664"/>
            <a:ext cx="5089353" cy="1377828"/>
          </a:xfrm>
          <a:prstGeom prst="rect">
            <a:avLst/>
          </a:prstGeom>
        </p:spPr>
      </p:pic>
    </p:spTree>
    <p:extLst>
      <p:ext uri="{BB962C8B-B14F-4D97-AF65-F5344CB8AC3E}">
        <p14:creationId xmlns:p14="http://schemas.microsoft.com/office/powerpoint/2010/main" val="131338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0321"/>
            <a:ext cx="9144000" cy="900604"/>
          </a:xfrm>
        </p:spPr>
        <p:txBody>
          <a:bodyPr>
            <a:normAutofit fontScale="90000"/>
          </a:bodyPr>
          <a:lstStyle/>
          <a:p>
            <a:r>
              <a:rPr lang="nb-NO"/>
              <a:t>Alle former for tekstmeldinger</a:t>
            </a:r>
          </a:p>
        </p:txBody>
      </p:sp>
      <p:pic>
        <p:nvPicPr>
          <p:cNvPr id="10" name="Bilde 9">
            <a:extLst>
              <a:ext uri="{FF2B5EF4-FFF2-40B4-BE49-F238E27FC236}">
                <a16:creationId xmlns:a16="http://schemas.microsoft.com/office/drawing/2014/main" id="{03EC0F25-F965-46D0-5712-9290447C9536}"/>
              </a:ext>
            </a:extLst>
          </p:cNvPr>
          <p:cNvPicPr>
            <a:picLocks noChangeAspect="1"/>
          </p:cNvPicPr>
          <p:nvPr/>
        </p:nvPicPr>
        <p:blipFill>
          <a:blip r:embed="rId3"/>
          <a:stretch>
            <a:fillRect/>
          </a:stretch>
        </p:blipFill>
        <p:spPr>
          <a:xfrm>
            <a:off x="121298" y="1633905"/>
            <a:ext cx="7707086" cy="3760362"/>
          </a:xfrm>
          <a:prstGeom prst="rect">
            <a:avLst/>
          </a:prstGeom>
        </p:spPr>
      </p:pic>
      <p:pic>
        <p:nvPicPr>
          <p:cNvPr id="12" name="Bilde 11">
            <a:extLst>
              <a:ext uri="{FF2B5EF4-FFF2-40B4-BE49-F238E27FC236}">
                <a16:creationId xmlns:a16="http://schemas.microsoft.com/office/drawing/2014/main" id="{65DA4151-EE66-F2A9-5DB7-DB3BCB83E8CD}"/>
              </a:ext>
            </a:extLst>
          </p:cNvPr>
          <p:cNvPicPr>
            <a:picLocks noChangeAspect="1"/>
          </p:cNvPicPr>
          <p:nvPr/>
        </p:nvPicPr>
        <p:blipFill>
          <a:blip r:embed="rId4"/>
          <a:stretch>
            <a:fillRect/>
          </a:stretch>
        </p:blipFill>
        <p:spPr>
          <a:xfrm>
            <a:off x="8005995" y="1539677"/>
            <a:ext cx="3493822" cy="4282750"/>
          </a:xfrm>
          <a:prstGeom prst="rect">
            <a:avLst/>
          </a:prstGeom>
        </p:spPr>
      </p:pic>
    </p:spTree>
    <p:extLst>
      <p:ext uri="{BB962C8B-B14F-4D97-AF65-F5344CB8AC3E}">
        <p14:creationId xmlns:p14="http://schemas.microsoft.com/office/powerpoint/2010/main" val="1315317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98A4-3EBA-B09D-D3B1-6D27696FB67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174220B-11C5-A6A8-6A9C-733023522D01}"/>
              </a:ext>
            </a:extLst>
          </p:cNvPr>
          <p:cNvSpPr>
            <a:spLocks noGrp="1"/>
          </p:cNvSpPr>
          <p:nvPr>
            <p:ph type="ctrTitle"/>
          </p:nvPr>
        </p:nvSpPr>
        <p:spPr>
          <a:xfrm>
            <a:off x="1524000" y="703758"/>
            <a:ext cx="9144000" cy="896442"/>
          </a:xfrm>
        </p:spPr>
        <p:txBody>
          <a:bodyPr>
            <a:normAutofit fontScale="90000"/>
          </a:bodyPr>
          <a:lstStyle/>
          <a:p>
            <a:r>
              <a:rPr lang="nb-NO"/>
              <a:t>Innsyn i telefonlogg</a:t>
            </a:r>
          </a:p>
        </p:txBody>
      </p:sp>
      <p:pic>
        <p:nvPicPr>
          <p:cNvPr id="4" name="Bilde 3">
            <a:extLst>
              <a:ext uri="{FF2B5EF4-FFF2-40B4-BE49-F238E27FC236}">
                <a16:creationId xmlns:a16="http://schemas.microsoft.com/office/drawing/2014/main" id="{30B559BF-6AE4-8FA8-C78F-D5717BFD4EDB}"/>
              </a:ext>
            </a:extLst>
          </p:cNvPr>
          <p:cNvPicPr>
            <a:picLocks noChangeAspect="1"/>
          </p:cNvPicPr>
          <p:nvPr/>
        </p:nvPicPr>
        <p:blipFill>
          <a:blip r:embed="rId2"/>
          <a:stretch>
            <a:fillRect/>
          </a:stretch>
        </p:blipFill>
        <p:spPr>
          <a:xfrm>
            <a:off x="556565" y="1685365"/>
            <a:ext cx="5354439" cy="5047099"/>
          </a:xfrm>
          <a:prstGeom prst="rect">
            <a:avLst/>
          </a:prstGeom>
        </p:spPr>
      </p:pic>
      <p:pic>
        <p:nvPicPr>
          <p:cNvPr id="6" name="Bilde 5">
            <a:extLst>
              <a:ext uri="{FF2B5EF4-FFF2-40B4-BE49-F238E27FC236}">
                <a16:creationId xmlns:a16="http://schemas.microsoft.com/office/drawing/2014/main" id="{70C00100-84C7-60E6-CA2C-ECA3E883D8A8}"/>
              </a:ext>
            </a:extLst>
          </p:cNvPr>
          <p:cNvPicPr>
            <a:picLocks noChangeAspect="1"/>
          </p:cNvPicPr>
          <p:nvPr/>
        </p:nvPicPr>
        <p:blipFill>
          <a:blip r:embed="rId3"/>
          <a:stretch>
            <a:fillRect/>
          </a:stretch>
        </p:blipFill>
        <p:spPr>
          <a:xfrm>
            <a:off x="6442884" y="1685365"/>
            <a:ext cx="4864350" cy="4921503"/>
          </a:xfrm>
          <a:prstGeom prst="rect">
            <a:avLst/>
          </a:prstGeom>
        </p:spPr>
      </p:pic>
    </p:spTree>
    <p:extLst>
      <p:ext uri="{BB962C8B-B14F-4D97-AF65-F5344CB8AC3E}">
        <p14:creationId xmlns:p14="http://schemas.microsoft.com/office/powerpoint/2010/main" val="1435715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F477F-82BB-B885-AEED-3D6C0E6BC0B7}"/>
            </a:ext>
          </a:extLst>
        </p:cNvPr>
        <p:cNvGrpSpPr/>
        <p:nvPr/>
      </p:nvGrpSpPr>
      <p:grpSpPr>
        <a:xfrm>
          <a:off x="0" y="0"/>
          <a:ext cx="0" cy="0"/>
          <a:chOff x="0" y="0"/>
          <a:chExt cx="0" cy="0"/>
        </a:xfrm>
      </p:grpSpPr>
      <p:pic>
        <p:nvPicPr>
          <p:cNvPr id="5" name="Bilde 4">
            <a:extLst>
              <a:ext uri="{FF2B5EF4-FFF2-40B4-BE49-F238E27FC236}">
                <a16:creationId xmlns:a16="http://schemas.microsoft.com/office/drawing/2014/main" id="{36E0FC22-EB50-85A5-64B7-09010F7CB990}"/>
              </a:ext>
            </a:extLst>
          </p:cNvPr>
          <p:cNvPicPr>
            <a:picLocks noChangeAspect="1"/>
          </p:cNvPicPr>
          <p:nvPr/>
        </p:nvPicPr>
        <p:blipFill>
          <a:blip r:embed="rId2"/>
          <a:stretch>
            <a:fillRect/>
          </a:stretch>
        </p:blipFill>
        <p:spPr>
          <a:xfrm>
            <a:off x="3544086" y="480385"/>
            <a:ext cx="5377754" cy="5897230"/>
          </a:xfrm>
          <a:prstGeom prst="rect">
            <a:avLst/>
          </a:prstGeom>
        </p:spPr>
      </p:pic>
    </p:spTree>
    <p:extLst>
      <p:ext uri="{BB962C8B-B14F-4D97-AF65-F5344CB8AC3E}">
        <p14:creationId xmlns:p14="http://schemas.microsoft.com/office/powerpoint/2010/main" val="3851079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4406018" y="2761237"/>
            <a:ext cx="9144000" cy="914901"/>
          </a:xfrm>
        </p:spPr>
        <p:txBody>
          <a:bodyPr>
            <a:normAutofit fontScale="90000"/>
          </a:bodyPr>
          <a:lstStyle/>
          <a:p>
            <a:r>
              <a:rPr lang="nb-NO"/>
              <a:t>Kalender-</a:t>
            </a:r>
            <a:br>
              <a:rPr lang="nb-NO"/>
            </a:br>
            <a:r>
              <a:rPr lang="nb-NO"/>
              <a:t>innsyn</a:t>
            </a:r>
          </a:p>
        </p:txBody>
      </p:sp>
      <p:pic>
        <p:nvPicPr>
          <p:cNvPr id="5" name="Bilde 4">
            <a:extLst>
              <a:ext uri="{FF2B5EF4-FFF2-40B4-BE49-F238E27FC236}">
                <a16:creationId xmlns:a16="http://schemas.microsoft.com/office/drawing/2014/main" id="{E8609118-9B16-416E-7685-39452630620E}"/>
              </a:ext>
            </a:extLst>
          </p:cNvPr>
          <p:cNvPicPr>
            <a:picLocks noChangeAspect="1"/>
          </p:cNvPicPr>
          <p:nvPr/>
        </p:nvPicPr>
        <p:blipFill>
          <a:blip r:embed="rId2"/>
          <a:stretch>
            <a:fillRect/>
          </a:stretch>
        </p:blipFill>
        <p:spPr>
          <a:xfrm>
            <a:off x="982811" y="1030901"/>
            <a:ext cx="5655733" cy="4796197"/>
          </a:xfrm>
          <a:prstGeom prst="rect">
            <a:avLst/>
          </a:prstGeom>
        </p:spPr>
      </p:pic>
    </p:spTree>
    <p:extLst>
      <p:ext uri="{BB962C8B-B14F-4D97-AF65-F5344CB8AC3E}">
        <p14:creationId xmlns:p14="http://schemas.microsoft.com/office/powerpoint/2010/main" val="305783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0F981B-77A7-EE6F-E3F7-A1165C35A8D2}"/>
              </a:ext>
            </a:extLst>
          </p:cNvPr>
          <p:cNvSpPr>
            <a:spLocks noGrp="1"/>
          </p:cNvSpPr>
          <p:nvPr>
            <p:ph type="title"/>
          </p:nvPr>
        </p:nvSpPr>
        <p:spPr>
          <a:xfrm>
            <a:off x="841792" y="1041539"/>
            <a:ext cx="10724321" cy="968746"/>
          </a:xfrm>
        </p:spPr>
        <p:txBody>
          <a:bodyPr anchor="b">
            <a:noAutofit/>
          </a:bodyPr>
          <a:lstStyle/>
          <a:p>
            <a:pPr algn="ctr"/>
            <a:r>
              <a:rPr lang="nb-NO" sz="5000"/>
              <a:t>Hva har vi rett på? </a:t>
            </a:r>
          </a:p>
        </p:txBody>
      </p:sp>
      <p:sp>
        <p:nvSpPr>
          <p:cNvPr id="3" name="Plassholder for innhold 2">
            <a:extLst>
              <a:ext uri="{FF2B5EF4-FFF2-40B4-BE49-F238E27FC236}">
                <a16:creationId xmlns:a16="http://schemas.microsoft.com/office/drawing/2014/main" id="{7F499BCD-476D-59F9-E629-67C5A6B82A89}"/>
              </a:ext>
            </a:extLst>
          </p:cNvPr>
          <p:cNvSpPr>
            <a:spLocks noGrp="1"/>
          </p:cNvSpPr>
          <p:nvPr>
            <p:ph idx="1"/>
          </p:nvPr>
        </p:nvSpPr>
        <p:spPr>
          <a:xfrm>
            <a:off x="1494116" y="2567617"/>
            <a:ext cx="5550868" cy="3164001"/>
          </a:xfrm>
        </p:spPr>
        <p:txBody>
          <a:bodyPr anchor="t">
            <a:normAutofit/>
          </a:bodyPr>
          <a:lstStyle/>
          <a:p>
            <a:r>
              <a:rPr lang="nn-NO" sz="3500"/>
              <a:t>§ 3: Saksdokument, journalar og liknande register </a:t>
            </a:r>
          </a:p>
          <a:p>
            <a:r>
              <a:rPr lang="nn-NO" sz="3500"/>
              <a:t>§ 9: Opplysningar</a:t>
            </a:r>
            <a:endParaRPr lang="nb-NO" sz="3500"/>
          </a:p>
        </p:txBody>
      </p:sp>
      <p:grpSp>
        <p:nvGrpSpPr>
          <p:cNvPr id="24" name="Group 2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5" name="Rectangle 2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5886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76098"/>
            <a:ext cx="9144000" cy="920193"/>
          </a:xfrm>
        </p:spPr>
        <p:txBody>
          <a:bodyPr>
            <a:normAutofit/>
          </a:bodyPr>
          <a:lstStyle/>
          <a:p>
            <a:r>
              <a:rPr lang="nb-NO"/>
              <a:t>Innsyn i «alle dokumentene»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454214"/>
            <a:ext cx="9144000" cy="1949572"/>
          </a:xfrm>
        </p:spPr>
        <p:txBody>
          <a:bodyPr>
            <a:normAutofit fontScale="92500"/>
          </a:bodyPr>
          <a:lstStyle/>
          <a:p>
            <a:pPr algn="l"/>
            <a:r>
              <a:rPr lang="nb-NO" sz="4000"/>
              <a:t>Utgangspunktet:</a:t>
            </a:r>
          </a:p>
          <a:p>
            <a:pPr algn="l"/>
            <a:r>
              <a:rPr lang="nb-NO" sz="4000"/>
              <a:t>§ 28 annet ledd: «</a:t>
            </a:r>
            <a:r>
              <a:rPr lang="nn-NO" sz="4000" u="sng"/>
              <a:t>ei bestemt sak </a:t>
            </a:r>
            <a:r>
              <a:rPr lang="nn-NO" sz="4000"/>
              <a:t>eller i rimeleg utstrekning </a:t>
            </a:r>
            <a:r>
              <a:rPr lang="nn-NO" sz="4000" u="sng"/>
              <a:t>saker av ein bestemt art</a:t>
            </a:r>
            <a:r>
              <a:rPr lang="nb-NO" sz="4000"/>
              <a:t>»</a:t>
            </a:r>
          </a:p>
          <a:p>
            <a:pPr algn="l"/>
            <a:endParaRPr lang="nb-NO"/>
          </a:p>
          <a:p>
            <a:pPr algn="l"/>
            <a:endParaRPr lang="nb-NO"/>
          </a:p>
          <a:p>
            <a:pPr algn="l"/>
            <a:endParaRPr lang="nb-NO"/>
          </a:p>
          <a:p>
            <a:pPr algn="l"/>
            <a:endParaRPr lang="nb-NO" sz="2400"/>
          </a:p>
        </p:txBody>
      </p:sp>
    </p:spTree>
    <p:extLst>
      <p:ext uri="{BB962C8B-B14F-4D97-AF65-F5344CB8AC3E}">
        <p14:creationId xmlns:p14="http://schemas.microsoft.com/office/powerpoint/2010/main" val="3006237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99D5A-7B4A-8C1F-A3E6-F31D9C180DA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495291A-79F1-BEE9-1D55-78360F9B749D}"/>
              </a:ext>
            </a:extLst>
          </p:cNvPr>
          <p:cNvSpPr>
            <a:spLocks noGrp="1"/>
          </p:cNvSpPr>
          <p:nvPr>
            <p:ph type="ctrTitle"/>
          </p:nvPr>
        </p:nvSpPr>
        <p:spPr>
          <a:xfrm>
            <a:off x="1524000" y="576098"/>
            <a:ext cx="9144000" cy="920193"/>
          </a:xfrm>
        </p:spPr>
        <p:txBody>
          <a:bodyPr>
            <a:normAutofit/>
          </a:bodyPr>
          <a:lstStyle/>
          <a:p>
            <a:r>
              <a:rPr lang="nb-NO" sz="6000"/>
              <a:t>Innsyn i «ei bestemt sak»</a:t>
            </a:r>
            <a:endParaRPr lang="nb-NO"/>
          </a:p>
        </p:txBody>
      </p:sp>
      <p:sp>
        <p:nvSpPr>
          <p:cNvPr id="3" name="Undertittel 2">
            <a:extLst>
              <a:ext uri="{FF2B5EF4-FFF2-40B4-BE49-F238E27FC236}">
                <a16:creationId xmlns:a16="http://schemas.microsoft.com/office/drawing/2014/main" id="{B5453EFA-9A05-73DC-F256-C18221D6546C}"/>
              </a:ext>
            </a:extLst>
          </p:cNvPr>
          <p:cNvSpPr>
            <a:spLocks noGrp="1"/>
          </p:cNvSpPr>
          <p:nvPr>
            <p:ph type="subTitle" idx="1"/>
          </p:nvPr>
        </p:nvSpPr>
        <p:spPr>
          <a:xfrm>
            <a:off x="1524000" y="1900052"/>
            <a:ext cx="9144000" cy="4381850"/>
          </a:xfrm>
        </p:spPr>
        <p:txBody>
          <a:bodyPr>
            <a:normAutofit/>
          </a:bodyPr>
          <a:lstStyle/>
          <a:p>
            <a:pPr algn="l"/>
            <a:r>
              <a:rPr lang="nb-NO" sz="2400"/>
              <a:t>Definer </a:t>
            </a:r>
            <a:r>
              <a:rPr lang="nb-NO" u="sng"/>
              <a:t>h</a:t>
            </a:r>
            <a:r>
              <a:rPr lang="nb-NO" sz="2400" u="sng"/>
              <a:t>va saken gjelder</a:t>
            </a:r>
            <a:r>
              <a:rPr lang="nb-NO" sz="2400"/>
              <a:t>. </a:t>
            </a:r>
            <a:r>
              <a:rPr lang="nb-NO" sz="2400" u="sng"/>
              <a:t>Tidsperioden</a:t>
            </a:r>
            <a:r>
              <a:rPr lang="nb-NO" sz="2400"/>
              <a:t> (hvis det ikke er åpenbart). </a:t>
            </a:r>
          </a:p>
          <a:p>
            <a:pPr algn="l"/>
            <a:r>
              <a:rPr lang="nb-NO"/>
              <a:t>Forslag: «Vi ber med dette om innsyn i alle dokumenter om </a:t>
            </a:r>
            <a:r>
              <a:rPr lang="nb-NO">
                <a:solidFill>
                  <a:srgbClr val="FF0000"/>
                </a:solidFill>
              </a:rPr>
              <a:t>SAKEN</a:t>
            </a:r>
            <a:r>
              <a:rPr lang="nb-NO"/>
              <a:t> i </a:t>
            </a:r>
            <a:r>
              <a:rPr lang="nb-NO">
                <a:solidFill>
                  <a:srgbClr val="FF0000"/>
                </a:solidFill>
              </a:rPr>
              <a:t>PERIODEN </a:t>
            </a:r>
            <a:r>
              <a:rPr lang="nb-NO" err="1">
                <a:solidFill>
                  <a:srgbClr val="FF0000"/>
                </a:solidFill>
              </a:rPr>
              <a:t>X</a:t>
            </a:r>
            <a:r>
              <a:rPr lang="nb-NO">
                <a:solidFill>
                  <a:srgbClr val="FF0000"/>
                </a:solidFill>
              </a:rPr>
              <a:t> TIL Y</a:t>
            </a:r>
            <a:r>
              <a:rPr lang="nb-NO"/>
              <a:t>. </a:t>
            </a:r>
          </a:p>
          <a:p>
            <a:pPr algn="l"/>
            <a:r>
              <a:rPr lang="nb-NO"/>
              <a:t>Vi ber om at det ikke avgrenses til hva som er journalført, og at e-poster og tekstmeldinger inkluderes. Vi ber om at det inkluderes både interne dokumenter, og eventuell kommunikasjon med personer utenfor organet. </a:t>
            </a:r>
          </a:p>
          <a:p>
            <a:pPr algn="l"/>
            <a:r>
              <a:rPr lang="nb-NO"/>
              <a:t>Hvis det ikke finnes noen slike dokumenter i det hele tatt, ber vi om å bli opplyst om dette.»</a:t>
            </a:r>
          </a:p>
        </p:txBody>
      </p:sp>
    </p:spTree>
    <p:extLst>
      <p:ext uri="{BB962C8B-B14F-4D97-AF65-F5344CB8AC3E}">
        <p14:creationId xmlns:p14="http://schemas.microsoft.com/office/powerpoint/2010/main" val="570292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1F6E-2E3B-9162-DB3A-881BBD314A5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93B9BB-6DFA-1DA6-69FC-AD51AA13B4C9}"/>
              </a:ext>
            </a:extLst>
          </p:cNvPr>
          <p:cNvSpPr>
            <a:spLocks noGrp="1"/>
          </p:cNvSpPr>
          <p:nvPr>
            <p:ph type="ctrTitle"/>
          </p:nvPr>
        </p:nvSpPr>
        <p:spPr>
          <a:xfrm>
            <a:off x="1062181" y="576098"/>
            <a:ext cx="10335491" cy="920193"/>
          </a:xfrm>
        </p:spPr>
        <p:txBody>
          <a:bodyPr>
            <a:normAutofit fontScale="90000"/>
          </a:bodyPr>
          <a:lstStyle/>
          <a:p>
            <a:r>
              <a:rPr lang="nb-NO" sz="6000"/>
              <a:t>Innsyn i </a:t>
            </a:r>
            <a:r>
              <a:rPr lang="nb-NO"/>
              <a:t>«</a:t>
            </a:r>
            <a:r>
              <a:rPr lang="nn-NO" sz="6000" u="sng"/>
              <a:t>saker av ein bestemt art»</a:t>
            </a:r>
            <a:endParaRPr lang="nb-NO"/>
          </a:p>
        </p:txBody>
      </p:sp>
      <p:sp>
        <p:nvSpPr>
          <p:cNvPr id="3" name="Undertittel 2">
            <a:extLst>
              <a:ext uri="{FF2B5EF4-FFF2-40B4-BE49-F238E27FC236}">
                <a16:creationId xmlns:a16="http://schemas.microsoft.com/office/drawing/2014/main" id="{724F8E7E-0ECB-B576-E40A-DC16C9077A85}"/>
              </a:ext>
            </a:extLst>
          </p:cNvPr>
          <p:cNvSpPr>
            <a:spLocks noGrp="1"/>
          </p:cNvSpPr>
          <p:nvPr>
            <p:ph type="subTitle" idx="1"/>
          </p:nvPr>
        </p:nvSpPr>
        <p:spPr>
          <a:xfrm>
            <a:off x="1524000" y="1900052"/>
            <a:ext cx="9144000" cy="4381850"/>
          </a:xfrm>
        </p:spPr>
        <p:txBody>
          <a:bodyPr>
            <a:normAutofit/>
          </a:bodyPr>
          <a:lstStyle/>
          <a:p>
            <a:pPr algn="l"/>
            <a:r>
              <a:rPr lang="nb-NO" sz="2400"/>
              <a:t>Definer </a:t>
            </a:r>
            <a:r>
              <a:rPr lang="nb-NO" u="sng"/>
              <a:t>h</a:t>
            </a:r>
            <a:r>
              <a:rPr lang="nb-NO" sz="2400" u="sng"/>
              <a:t>va </a:t>
            </a:r>
            <a:r>
              <a:rPr lang="nb-NO" u="sng"/>
              <a:t>slags dokumenttype</a:t>
            </a:r>
            <a:r>
              <a:rPr lang="nb-NO" sz="2400"/>
              <a:t>. Alle varsler, avvik, parkeringsklager etc. </a:t>
            </a:r>
          </a:p>
          <a:p>
            <a:pPr algn="l"/>
            <a:r>
              <a:rPr lang="nb-NO"/>
              <a:t>Forslag: «Vi ber med dette om innsyn i alle avviksmeldinger i skoleetaten i perioden </a:t>
            </a:r>
            <a:r>
              <a:rPr lang="nb-NO" err="1"/>
              <a:t>X</a:t>
            </a:r>
            <a:r>
              <a:rPr lang="nb-NO"/>
              <a:t> til Y.</a:t>
            </a:r>
          </a:p>
          <a:p>
            <a:pPr algn="l"/>
            <a:r>
              <a:rPr lang="nb-NO"/>
              <a:t>Vi ber om at det ikke avgrenses til hva som er journalført, og at e-poster og tekstmeldinger inkluderes. Vi ber om at det inkluderes både interne dokumenter, og eventuell kommunikasjon med personer utenfor organet. </a:t>
            </a:r>
          </a:p>
          <a:p>
            <a:pPr algn="l"/>
            <a:r>
              <a:rPr lang="nb-NO"/>
              <a:t>Hvis det ikke finnes noen slike dokumenter i det hele tatt, ber vi om å bli opplyst om dette.»</a:t>
            </a:r>
          </a:p>
        </p:txBody>
      </p:sp>
    </p:spTree>
    <p:extLst>
      <p:ext uri="{BB962C8B-B14F-4D97-AF65-F5344CB8AC3E}">
        <p14:creationId xmlns:p14="http://schemas.microsoft.com/office/powerpoint/2010/main" val="120085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82624" y="2832291"/>
            <a:ext cx="9144000" cy="931724"/>
          </a:xfrm>
        </p:spPr>
        <p:txBody>
          <a:bodyPr>
            <a:normAutofit fontScale="90000"/>
          </a:bodyPr>
          <a:lstStyle/>
          <a:p>
            <a:r>
              <a:rPr lang="nb-NO"/>
              <a:t>Innsyn i </a:t>
            </a:r>
            <a:br>
              <a:rPr lang="nb-NO"/>
            </a:br>
            <a:r>
              <a:rPr lang="nb-NO" err="1"/>
              <a:t>dokumentlister</a:t>
            </a:r>
            <a:endParaRPr lang="nb-NO"/>
          </a:p>
        </p:txBody>
      </p:sp>
      <p:pic>
        <p:nvPicPr>
          <p:cNvPr id="5" name="Bilde 4">
            <a:extLst>
              <a:ext uri="{FF2B5EF4-FFF2-40B4-BE49-F238E27FC236}">
                <a16:creationId xmlns:a16="http://schemas.microsoft.com/office/drawing/2014/main" id="{874BB669-FE7F-A869-A5CE-E8FFB05D001C}"/>
              </a:ext>
            </a:extLst>
          </p:cNvPr>
          <p:cNvPicPr>
            <a:picLocks noChangeAspect="1"/>
          </p:cNvPicPr>
          <p:nvPr/>
        </p:nvPicPr>
        <p:blipFill>
          <a:blip r:embed="rId2"/>
          <a:stretch>
            <a:fillRect/>
          </a:stretch>
        </p:blipFill>
        <p:spPr>
          <a:xfrm>
            <a:off x="6309890" y="454056"/>
            <a:ext cx="4982949" cy="5801530"/>
          </a:xfrm>
          <a:prstGeom prst="rect">
            <a:avLst/>
          </a:prstGeom>
        </p:spPr>
      </p:pic>
    </p:spTree>
    <p:extLst>
      <p:ext uri="{BB962C8B-B14F-4D97-AF65-F5344CB8AC3E}">
        <p14:creationId xmlns:p14="http://schemas.microsoft.com/office/powerpoint/2010/main" val="2371957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600200"/>
            <a:ext cx="9144000" cy="920193"/>
          </a:xfrm>
        </p:spPr>
        <p:txBody>
          <a:bodyPr>
            <a:noAutofit/>
          </a:bodyPr>
          <a:lstStyle/>
          <a:p>
            <a:r>
              <a:rPr lang="nb-NO" sz="4500"/>
              <a:t>Innsyn i dokumentliste hvis du har å gjøre med et vrient departement</a:t>
            </a:r>
          </a:p>
        </p:txBody>
      </p:sp>
      <p:sp>
        <p:nvSpPr>
          <p:cNvPr id="5" name="Undertittel 4">
            <a:extLst>
              <a:ext uri="{FF2B5EF4-FFF2-40B4-BE49-F238E27FC236}">
                <a16:creationId xmlns:a16="http://schemas.microsoft.com/office/drawing/2014/main" id="{95210CD1-D441-AF28-626A-083672588656}"/>
              </a:ext>
            </a:extLst>
          </p:cNvPr>
          <p:cNvSpPr>
            <a:spLocks noGrp="1"/>
          </p:cNvSpPr>
          <p:nvPr>
            <p:ph type="subTitle" idx="1"/>
          </p:nvPr>
        </p:nvSpPr>
        <p:spPr>
          <a:xfrm>
            <a:off x="1524000" y="2774637"/>
            <a:ext cx="9144000" cy="2906486"/>
          </a:xfrm>
        </p:spPr>
        <p:txBody>
          <a:bodyPr>
            <a:normAutofit fontScale="92500" lnSpcReduction="20000"/>
          </a:bodyPr>
          <a:lstStyle/>
          <a:p>
            <a:pPr algn="l"/>
            <a:endParaRPr lang="nb-NO" sz="2400"/>
          </a:p>
          <a:p>
            <a:pPr algn="l"/>
            <a:r>
              <a:rPr lang="nb-NO" sz="2400"/>
              <a:t>«Jeg ber om en oversikt med alle journalposter i </a:t>
            </a:r>
            <a:r>
              <a:rPr lang="nb-NO" sz="2400" err="1"/>
              <a:t>Depsak</a:t>
            </a:r>
            <a:r>
              <a:rPr lang="nb-NO" sz="2400"/>
              <a:t> på saker med </a:t>
            </a:r>
            <a:r>
              <a:rPr lang="nb-NO" sz="2400">
                <a:solidFill>
                  <a:srgbClr val="FF0000"/>
                </a:solidFill>
              </a:rPr>
              <a:t>sakstittel 1 </a:t>
            </a:r>
            <a:r>
              <a:rPr lang="nb-NO" sz="2400"/>
              <a:t>eller </a:t>
            </a:r>
            <a:r>
              <a:rPr lang="nb-NO" sz="2400">
                <a:solidFill>
                  <a:srgbClr val="FF0000"/>
                </a:solidFill>
              </a:rPr>
              <a:t>sakstittel 2 </a:t>
            </a:r>
            <a:r>
              <a:rPr lang="nb-NO" sz="2400"/>
              <a:t>som inneholder ordkombinasjonene «Bergen Engines» og/eller «Rolls-Royce» i en eller annen form, og/eller saker hvor «Bergen Engines» eller «Rolls-Royce» opptrer i </a:t>
            </a:r>
            <a:r>
              <a:rPr lang="nb-NO" sz="2400">
                <a:solidFill>
                  <a:srgbClr val="FF0000"/>
                </a:solidFill>
              </a:rPr>
              <a:t>dokumenttitler</a:t>
            </a:r>
            <a:r>
              <a:rPr lang="nb-NO" sz="2400"/>
              <a:t> (</a:t>
            </a:r>
            <a:r>
              <a:rPr lang="nb-NO" sz="2400">
                <a:solidFill>
                  <a:srgbClr val="FF0000"/>
                </a:solidFill>
              </a:rPr>
              <a:t>dokumenttittel 1 </a:t>
            </a:r>
            <a:r>
              <a:rPr lang="nb-NO" sz="2400"/>
              <a:t>og/eller </a:t>
            </a:r>
            <a:r>
              <a:rPr lang="nb-NO" sz="2400">
                <a:solidFill>
                  <a:srgbClr val="FF0000"/>
                </a:solidFill>
              </a:rPr>
              <a:t>dokumenttittel 2</a:t>
            </a:r>
            <a:r>
              <a:rPr lang="nb-NO" sz="2400"/>
              <a:t>) eller som </a:t>
            </a:r>
            <a:r>
              <a:rPr lang="nb-NO" sz="2400">
                <a:solidFill>
                  <a:srgbClr val="FF0000"/>
                </a:solidFill>
              </a:rPr>
              <a:t>avsender</a:t>
            </a:r>
            <a:r>
              <a:rPr lang="nb-NO" sz="2400"/>
              <a:t> eller </a:t>
            </a:r>
            <a:r>
              <a:rPr lang="nb-NO" sz="2400">
                <a:solidFill>
                  <a:srgbClr val="FF0000"/>
                </a:solidFill>
              </a:rPr>
              <a:t>mottaker</a:t>
            </a:r>
            <a:r>
              <a:rPr lang="nb-NO" sz="2400"/>
              <a:t> av dokumentene på saken. Oversikten kan avgrenses til saker der én eller flere av journalpostene har </a:t>
            </a:r>
            <a:r>
              <a:rPr lang="nb-NO" sz="2400">
                <a:solidFill>
                  <a:srgbClr val="FF0000"/>
                </a:solidFill>
              </a:rPr>
              <a:t>dokumentdato</a:t>
            </a:r>
            <a:r>
              <a:rPr lang="nb-NO" sz="2400"/>
              <a:t> i 2020 eller 2021. Oversikten bes inneholde følgende journalopplysninger: sakstittel 1+2, dokumenttittel 1+2, </a:t>
            </a:r>
            <a:r>
              <a:rPr lang="nb-NO" sz="2400">
                <a:solidFill>
                  <a:srgbClr val="FF0000"/>
                </a:solidFill>
              </a:rPr>
              <a:t>dokumentkategori</a:t>
            </a:r>
            <a:r>
              <a:rPr lang="nb-NO" sz="2400"/>
              <a:t> (I/U/</a:t>
            </a:r>
            <a:r>
              <a:rPr lang="nb-NO" sz="2400" err="1"/>
              <a:t>X</a:t>
            </a:r>
            <a:r>
              <a:rPr lang="nb-NO" sz="2400"/>
              <a:t>/N), avsender/mottaker, dokumentdato og journaldato» </a:t>
            </a:r>
          </a:p>
        </p:txBody>
      </p:sp>
    </p:spTree>
    <p:extLst>
      <p:ext uri="{BB962C8B-B14F-4D97-AF65-F5344CB8AC3E}">
        <p14:creationId xmlns:p14="http://schemas.microsoft.com/office/powerpoint/2010/main" val="936482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771939"/>
            <a:ext cx="9144000" cy="920193"/>
          </a:xfrm>
        </p:spPr>
        <p:txBody>
          <a:bodyPr>
            <a:normAutofit/>
          </a:bodyPr>
          <a:lstStyle/>
          <a:p>
            <a:r>
              <a:rPr lang="nb-NO"/>
              <a:t>Riksrevisjonens tips</a:t>
            </a:r>
          </a:p>
        </p:txBody>
      </p:sp>
      <p:sp>
        <p:nvSpPr>
          <p:cNvPr id="4" name="Undertittel 3">
            <a:extLst>
              <a:ext uri="{FF2B5EF4-FFF2-40B4-BE49-F238E27FC236}">
                <a16:creationId xmlns:a16="http://schemas.microsoft.com/office/drawing/2014/main" id="{D3B5ACD8-452C-27A8-56A1-D9890E53C04F}"/>
              </a:ext>
            </a:extLst>
          </p:cNvPr>
          <p:cNvSpPr>
            <a:spLocks noGrp="1"/>
          </p:cNvSpPr>
          <p:nvPr>
            <p:ph type="subTitle" idx="1"/>
          </p:nvPr>
        </p:nvSpPr>
        <p:spPr>
          <a:xfrm>
            <a:off x="1285461" y="2356334"/>
            <a:ext cx="4744278" cy="3574014"/>
          </a:xfrm>
        </p:spPr>
        <p:txBody>
          <a:bodyPr>
            <a:normAutofit/>
          </a:bodyPr>
          <a:lstStyle/>
          <a:p>
            <a:pPr marL="342900" indent="-342900" algn="l">
              <a:buFont typeface="Arial" panose="020B0604020202020204" pitchFamily="34" charset="0"/>
              <a:buChar char="•"/>
            </a:pPr>
            <a:r>
              <a:rPr lang="nb-NO" sz="2400"/>
              <a:t>Bli kjent med en arkivar!</a:t>
            </a:r>
          </a:p>
          <a:p>
            <a:pPr marL="342900" indent="-342900" algn="l">
              <a:buFont typeface="Arial" panose="020B0604020202020204" pitchFamily="34" charset="0"/>
              <a:buChar char="•"/>
            </a:pPr>
            <a:r>
              <a:rPr lang="nb-NO" sz="2400"/>
              <a:t>Lær om arkivsystemenes oppbygging (struktur og felt)</a:t>
            </a:r>
          </a:p>
          <a:p>
            <a:pPr marL="342900" indent="-342900" algn="l">
              <a:buFont typeface="Arial" panose="020B0604020202020204" pitchFamily="34" charset="0"/>
              <a:buChar char="•"/>
            </a:pPr>
            <a:r>
              <a:rPr lang="nb-NO"/>
              <a:t>Søk fra flere kanter - utnytt at journalføringen er ulik</a:t>
            </a:r>
          </a:p>
          <a:p>
            <a:pPr marL="342900" indent="-342900" algn="l">
              <a:buFont typeface="Arial" panose="020B0604020202020204" pitchFamily="34" charset="0"/>
              <a:buChar char="•"/>
            </a:pPr>
            <a:r>
              <a:rPr lang="nb-NO"/>
              <a:t>Tenk journal eller </a:t>
            </a:r>
            <a:r>
              <a:rPr lang="nb-NO" err="1"/>
              <a:t>dokumentlister</a:t>
            </a:r>
            <a:r>
              <a:rPr lang="nb-NO"/>
              <a:t> først, ikke nødvendigvis enkeltdokument</a:t>
            </a:r>
          </a:p>
          <a:p>
            <a:pPr marL="342900" indent="-342900" algn="l">
              <a:buFont typeface="Arial" panose="020B0604020202020204" pitchFamily="34" charset="0"/>
              <a:buChar char="•"/>
            </a:pPr>
            <a:r>
              <a:rPr lang="nb-NO"/>
              <a:t>Be om innsyn i selve journalen</a:t>
            </a:r>
          </a:p>
          <a:p>
            <a:endParaRPr lang="nb-NO" sz="2400"/>
          </a:p>
          <a:p>
            <a:endParaRPr lang="nb-NO"/>
          </a:p>
        </p:txBody>
      </p:sp>
      <p:pic>
        <p:nvPicPr>
          <p:cNvPr id="8" name="Bilde 7">
            <a:extLst>
              <a:ext uri="{FF2B5EF4-FFF2-40B4-BE49-F238E27FC236}">
                <a16:creationId xmlns:a16="http://schemas.microsoft.com/office/drawing/2014/main" id="{66C81556-5DF1-74AC-DC07-23564D803B8B}"/>
              </a:ext>
            </a:extLst>
          </p:cNvPr>
          <p:cNvPicPr>
            <a:picLocks noChangeAspect="1"/>
          </p:cNvPicPr>
          <p:nvPr/>
        </p:nvPicPr>
        <p:blipFill>
          <a:blip r:embed="rId2"/>
          <a:stretch>
            <a:fillRect/>
          </a:stretch>
        </p:blipFill>
        <p:spPr>
          <a:xfrm>
            <a:off x="6256626" y="2356334"/>
            <a:ext cx="5423548" cy="3019671"/>
          </a:xfrm>
          <a:prstGeom prst="rect">
            <a:avLst/>
          </a:prstGeom>
        </p:spPr>
      </p:pic>
    </p:spTree>
    <p:extLst>
      <p:ext uri="{BB962C8B-B14F-4D97-AF65-F5344CB8AC3E}">
        <p14:creationId xmlns:p14="http://schemas.microsoft.com/office/powerpoint/2010/main" val="517443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122363"/>
            <a:ext cx="9144000" cy="1015195"/>
          </a:xfrm>
        </p:spPr>
        <p:txBody>
          <a:bodyPr/>
          <a:lstStyle/>
          <a:p>
            <a:r>
              <a:rPr lang="nb-NO"/>
              <a:t>Innsyn i opplysninger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2034639" y="2695700"/>
            <a:ext cx="3487387" cy="3037114"/>
          </a:xfrm>
        </p:spPr>
        <p:txBody>
          <a:bodyPr>
            <a:normAutofit/>
          </a:bodyPr>
          <a:lstStyle/>
          <a:p>
            <a:pPr algn="l"/>
            <a:r>
              <a:rPr lang="nn-NO"/>
              <a:t>§ 9: «Alle kan krevje innsyn i ei </a:t>
            </a:r>
            <a:r>
              <a:rPr lang="nn-NO">
                <a:solidFill>
                  <a:srgbClr val="FF0000"/>
                </a:solidFill>
              </a:rPr>
              <a:t>samanstilling av opplysningar</a:t>
            </a:r>
            <a:r>
              <a:rPr lang="nn-NO"/>
              <a:t> som er elektronisk lagra i databasane til organet dersom samanstillinga kan gjerast med </a:t>
            </a:r>
            <a:r>
              <a:rPr lang="nn-NO">
                <a:solidFill>
                  <a:srgbClr val="FF0000"/>
                </a:solidFill>
              </a:rPr>
              <a:t>enkle framgangsmåtar</a:t>
            </a:r>
            <a:r>
              <a:rPr lang="nn-NO"/>
              <a:t>»</a:t>
            </a:r>
            <a:endParaRPr lang="nb-NO"/>
          </a:p>
          <a:p>
            <a:pPr algn="l"/>
            <a:endParaRPr lang="nb-NO"/>
          </a:p>
          <a:p>
            <a:pPr algn="l"/>
            <a:endParaRPr lang="nb-NO"/>
          </a:p>
        </p:txBody>
      </p:sp>
      <p:pic>
        <p:nvPicPr>
          <p:cNvPr id="5" name="Bilde 4">
            <a:extLst>
              <a:ext uri="{FF2B5EF4-FFF2-40B4-BE49-F238E27FC236}">
                <a16:creationId xmlns:a16="http://schemas.microsoft.com/office/drawing/2014/main" id="{E3F1C7C8-E9D2-9B7F-74F2-144A5A913669}"/>
              </a:ext>
            </a:extLst>
          </p:cNvPr>
          <p:cNvPicPr>
            <a:picLocks noChangeAspect="1"/>
          </p:cNvPicPr>
          <p:nvPr/>
        </p:nvPicPr>
        <p:blipFill>
          <a:blip r:embed="rId2"/>
          <a:stretch>
            <a:fillRect/>
          </a:stretch>
        </p:blipFill>
        <p:spPr>
          <a:xfrm>
            <a:off x="7078364" y="2581400"/>
            <a:ext cx="3078997" cy="3265714"/>
          </a:xfrm>
          <a:prstGeom prst="rect">
            <a:avLst/>
          </a:prstGeom>
        </p:spPr>
      </p:pic>
    </p:spTree>
    <p:extLst>
      <p:ext uri="{BB962C8B-B14F-4D97-AF65-F5344CB8AC3E}">
        <p14:creationId xmlns:p14="http://schemas.microsoft.com/office/powerpoint/2010/main" val="1324551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2D43125-46E7-143E-0411-9B14A7254457}"/>
              </a:ext>
            </a:extLst>
          </p:cNvPr>
          <p:cNvPicPr>
            <a:picLocks noChangeAspect="1"/>
          </p:cNvPicPr>
          <p:nvPr/>
        </p:nvPicPr>
        <p:blipFill>
          <a:blip r:embed="rId2"/>
          <a:stretch>
            <a:fillRect/>
          </a:stretch>
        </p:blipFill>
        <p:spPr>
          <a:xfrm>
            <a:off x="356419" y="687213"/>
            <a:ext cx="11184474" cy="5283929"/>
          </a:xfrm>
          <a:prstGeom prst="rect">
            <a:avLst/>
          </a:prstGeom>
        </p:spPr>
      </p:pic>
    </p:spTree>
    <p:extLst>
      <p:ext uri="{BB962C8B-B14F-4D97-AF65-F5344CB8AC3E}">
        <p14:creationId xmlns:p14="http://schemas.microsoft.com/office/powerpoint/2010/main" val="1877613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6172281-46C8-4B11-0A0C-0FC31894DAD4}"/>
              </a:ext>
            </a:extLst>
          </p:cNvPr>
          <p:cNvPicPr>
            <a:picLocks noChangeAspect="1"/>
          </p:cNvPicPr>
          <p:nvPr/>
        </p:nvPicPr>
        <p:blipFill>
          <a:blip r:embed="rId2"/>
          <a:stretch>
            <a:fillRect/>
          </a:stretch>
        </p:blipFill>
        <p:spPr>
          <a:xfrm>
            <a:off x="607663" y="1435246"/>
            <a:ext cx="3381533" cy="4340645"/>
          </a:xfrm>
          <a:prstGeom prst="rect">
            <a:avLst/>
          </a:prstGeom>
        </p:spPr>
      </p:pic>
      <p:pic>
        <p:nvPicPr>
          <p:cNvPr id="13" name="Bilde 12">
            <a:extLst>
              <a:ext uri="{FF2B5EF4-FFF2-40B4-BE49-F238E27FC236}">
                <a16:creationId xmlns:a16="http://schemas.microsoft.com/office/drawing/2014/main" id="{AC0C0636-0843-C4D2-0DC6-FFF1F830E0EB}"/>
              </a:ext>
            </a:extLst>
          </p:cNvPr>
          <p:cNvPicPr>
            <a:picLocks noChangeAspect="1"/>
          </p:cNvPicPr>
          <p:nvPr/>
        </p:nvPicPr>
        <p:blipFill>
          <a:blip r:embed="rId3"/>
          <a:stretch>
            <a:fillRect/>
          </a:stretch>
        </p:blipFill>
        <p:spPr>
          <a:xfrm>
            <a:off x="4087259" y="1519398"/>
            <a:ext cx="7713280" cy="4172339"/>
          </a:xfrm>
          <a:prstGeom prst="rect">
            <a:avLst/>
          </a:prstGeom>
        </p:spPr>
      </p:pic>
      <p:sp>
        <p:nvSpPr>
          <p:cNvPr id="14" name="Tittel 1">
            <a:extLst>
              <a:ext uri="{FF2B5EF4-FFF2-40B4-BE49-F238E27FC236}">
                <a16:creationId xmlns:a16="http://schemas.microsoft.com/office/drawing/2014/main" id="{AA77C968-6C6D-7036-616F-3B2A7FDF6CE8}"/>
              </a:ext>
            </a:extLst>
          </p:cNvPr>
          <p:cNvSpPr>
            <a:spLocks noGrp="1"/>
          </p:cNvSpPr>
          <p:nvPr>
            <p:ph type="ctrTitle"/>
          </p:nvPr>
        </p:nvSpPr>
        <p:spPr>
          <a:xfrm>
            <a:off x="1623151" y="235220"/>
            <a:ext cx="9144000" cy="1015195"/>
          </a:xfrm>
        </p:spPr>
        <p:txBody>
          <a:bodyPr>
            <a:normAutofit fontScale="90000"/>
          </a:bodyPr>
          <a:lstStyle/>
          <a:p>
            <a:r>
              <a:rPr lang="nb-NO"/>
              <a:t>Still spørsmål som innsynskrav</a:t>
            </a:r>
          </a:p>
        </p:txBody>
      </p:sp>
    </p:spTree>
    <p:extLst>
      <p:ext uri="{BB962C8B-B14F-4D97-AF65-F5344CB8AC3E}">
        <p14:creationId xmlns:p14="http://schemas.microsoft.com/office/powerpoint/2010/main" val="933681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32538"/>
            <a:ext cx="9144000" cy="1015195"/>
          </a:xfrm>
        </p:spPr>
        <p:txBody>
          <a:bodyPr>
            <a:normAutofit fontScale="90000"/>
          </a:bodyPr>
          <a:lstStyle/>
          <a:p>
            <a:r>
              <a:rPr lang="nb-NO"/>
              <a:t>Hvordan unngå «enkle fremgangsmåter»-fella?</a:t>
            </a:r>
          </a:p>
        </p:txBody>
      </p:sp>
      <p:sp>
        <p:nvSpPr>
          <p:cNvPr id="4" name="TekstSylinder 3">
            <a:extLst>
              <a:ext uri="{FF2B5EF4-FFF2-40B4-BE49-F238E27FC236}">
                <a16:creationId xmlns:a16="http://schemas.microsoft.com/office/drawing/2014/main" id="{3DC0FBDA-239C-6C89-9994-0A481F82CD12}"/>
              </a:ext>
            </a:extLst>
          </p:cNvPr>
          <p:cNvSpPr txBox="1"/>
          <p:nvPr/>
        </p:nvSpPr>
        <p:spPr>
          <a:xfrm>
            <a:off x="1270000" y="2486141"/>
            <a:ext cx="6096000" cy="3139321"/>
          </a:xfrm>
          <a:prstGeom prst="rect">
            <a:avLst/>
          </a:prstGeom>
          <a:noFill/>
        </p:spPr>
        <p:txBody>
          <a:bodyPr wrap="square">
            <a:spAutoFit/>
          </a:bodyPr>
          <a:lstStyle/>
          <a:p>
            <a:r>
              <a:rPr lang="nb-NO" u="sng"/>
              <a:t>I forkant: </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Finn ut mest mulig om hvordan opplysningene er lagret</a:t>
            </a:r>
          </a:p>
          <a:p>
            <a:pPr marL="285750" indent="-285750">
              <a:buFont typeface="Arial" panose="020B0604020202020204" pitchFamily="34" charset="0"/>
              <a:buChar char="•"/>
            </a:pPr>
            <a:r>
              <a:rPr lang="nb-NO"/>
              <a:t>Hvilket system? </a:t>
            </a:r>
          </a:p>
          <a:p>
            <a:pPr marL="285750" indent="-285750">
              <a:buFont typeface="Arial" panose="020B0604020202020204" pitchFamily="34" charset="0"/>
              <a:buChar char="•"/>
            </a:pPr>
            <a:r>
              <a:rPr lang="nb-NO"/>
              <a:t>Snakk med de som jobber med systemet – og evt. arkivet. </a:t>
            </a:r>
          </a:p>
          <a:p>
            <a:pPr marL="285750" indent="-285750">
              <a:buFont typeface="Arial" panose="020B0604020202020204" pitchFamily="34" charset="0"/>
              <a:buChar char="•"/>
            </a:pPr>
            <a:r>
              <a:rPr lang="nb-NO"/>
              <a:t>Mulig å f eks løse ved skjermdump? </a:t>
            </a:r>
          </a:p>
          <a:p>
            <a:pPr marL="285750" indent="-285750">
              <a:buFont typeface="Arial" panose="020B0604020202020204" pitchFamily="34" charset="0"/>
              <a:buChar char="•"/>
            </a:pPr>
            <a:r>
              <a:rPr lang="nb-NO"/>
              <a:t>Be om innsyn i et tomt skjema.</a:t>
            </a:r>
          </a:p>
          <a:p>
            <a:pPr marL="285750" indent="-285750">
              <a:buFont typeface="Arial" panose="020B0604020202020204" pitchFamily="34" charset="0"/>
              <a:buChar char="•"/>
            </a:pPr>
            <a:r>
              <a:rPr lang="nb-NO"/>
              <a:t>Tilby at innsynskravet kan avgrenses og vis til veiledningsplikten i forvaltningsloven § 11.</a:t>
            </a:r>
          </a:p>
          <a:p>
            <a:pPr marL="285750" indent="-285750">
              <a:buFont typeface="Arial" panose="020B0604020202020204" pitchFamily="34" charset="0"/>
              <a:buChar char="•"/>
            </a:pPr>
            <a:r>
              <a:rPr lang="nb-NO"/>
              <a:t>Finn ut om det faktisk er opplysninger du vil ha innsyn i eller dokumenter - husk at dokument-begrepet er vidt.</a:t>
            </a:r>
          </a:p>
        </p:txBody>
      </p:sp>
      <p:sp>
        <p:nvSpPr>
          <p:cNvPr id="6" name="Rectangle 1">
            <a:extLst>
              <a:ext uri="{FF2B5EF4-FFF2-40B4-BE49-F238E27FC236}">
                <a16:creationId xmlns:a16="http://schemas.microsoft.com/office/drawing/2014/main" id="{A057AACB-4EA9-1DD1-BF59-054B1C09778F}"/>
              </a:ext>
            </a:extLst>
          </p:cNvPr>
          <p:cNvSpPr>
            <a:spLocks noChangeArrowheads="1"/>
          </p:cNvSpPr>
          <p:nvPr/>
        </p:nvSpPr>
        <p:spPr bwMode="auto">
          <a:xfrm>
            <a:off x="8533073" y="5799666"/>
            <a:ext cx="24410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«Et skikkelig stort innsynskrav»</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440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a:solidFill>
                  <a:schemeClr val="bg1"/>
                </a:solidFill>
              </a:rPr>
              <a:t>Offentleglova</a:t>
            </a: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035776" y="2540000"/>
            <a:ext cx="4995075" cy="3200876"/>
          </a:xfrm>
          <a:prstGeom prst="rect">
            <a:avLst/>
          </a:prstGeom>
          <a:noFill/>
        </p:spPr>
        <p:txBody>
          <a:bodyPr wrap="square" rtlCol="0">
            <a:spAutoFit/>
          </a:bodyPr>
          <a:lstStyle/>
          <a:p>
            <a:r>
              <a:rPr lang="nb-NO" sz="3000" b="1"/>
              <a:t>Gjelder offentlige organer:</a:t>
            </a:r>
          </a:p>
          <a:p>
            <a:endParaRPr lang="nb-NO" sz="1000" b="1"/>
          </a:p>
          <a:p>
            <a:pPr marL="285750" indent="-285750">
              <a:buFont typeface="Arial" panose="020B0604020202020204" pitchFamily="34" charset="0"/>
              <a:buChar char="•"/>
            </a:pPr>
            <a:r>
              <a:rPr lang="nb-NO" sz="2400"/>
              <a:t>Kommuner (</a:t>
            </a:r>
            <a:r>
              <a:rPr lang="nb-NO" sz="2400" err="1"/>
              <a:t>inkl</a:t>
            </a:r>
            <a:r>
              <a:rPr lang="nb-NO" sz="2400"/>
              <a:t> fylkeskommuner)</a:t>
            </a:r>
          </a:p>
          <a:p>
            <a:pPr marL="285750" indent="-285750">
              <a:buFont typeface="Arial" panose="020B0604020202020204" pitchFamily="34" charset="0"/>
              <a:buChar char="•"/>
            </a:pPr>
            <a:r>
              <a:rPr lang="nb-NO" sz="2400"/>
              <a:t>Bydeler</a:t>
            </a:r>
          </a:p>
          <a:p>
            <a:pPr marL="285750" indent="-285750">
              <a:buFont typeface="Arial" panose="020B0604020202020204" pitchFamily="34" charset="0"/>
              <a:buChar char="•"/>
            </a:pPr>
            <a:r>
              <a:rPr lang="nb-NO" sz="2400"/>
              <a:t>Kommunale og statlige organer</a:t>
            </a:r>
          </a:p>
          <a:p>
            <a:pPr marL="285750" indent="-285750">
              <a:buFont typeface="Arial" panose="020B0604020202020204" pitchFamily="34" charset="0"/>
              <a:buChar char="•"/>
            </a:pPr>
            <a:r>
              <a:rPr lang="nb-NO" sz="2400"/>
              <a:t>Departementene</a:t>
            </a:r>
          </a:p>
          <a:p>
            <a:pPr marL="285750" indent="-285750">
              <a:buFont typeface="Arial" panose="020B0604020202020204" pitchFamily="34" charset="0"/>
              <a:buChar char="•"/>
            </a:pPr>
            <a:r>
              <a:rPr lang="nb-NO" sz="2400"/>
              <a:t>Noen offentlige selskaper og stiftelser, men ikke alle.</a:t>
            </a:r>
          </a:p>
          <a:p>
            <a:endParaRPr lang="nb-NO"/>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t>Hvor gjelder loven?</a:t>
            </a:r>
          </a:p>
        </p:txBody>
      </p:sp>
      <p:sp>
        <p:nvSpPr>
          <p:cNvPr id="10" name="TekstSylinder 9">
            <a:extLst>
              <a:ext uri="{FF2B5EF4-FFF2-40B4-BE49-F238E27FC236}">
                <a16:creationId xmlns:a16="http://schemas.microsoft.com/office/drawing/2014/main" id="{43F0B2DD-37F6-DF65-35D6-62770B8CCBD8}"/>
              </a:ext>
            </a:extLst>
          </p:cNvPr>
          <p:cNvSpPr txBox="1"/>
          <p:nvPr/>
        </p:nvSpPr>
        <p:spPr>
          <a:xfrm>
            <a:off x="7195696" y="5612754"/>
            <a:ext cx="3802924" cy="738664"/>
          </a:xfrm>
          <a:prstGeom prst="rect">
            <a:avLst/>
          </a:prstGeom>
          <a:noFill/>
        </p:spPr>
        <p:txBody>
          <a:bodyPr wrap="square">
            <a:spAutoFit/>
          </a:bodyPr>
          <a:lstStyle/>
          <a:p>
            <a:r>
              <a:rPr lang="nb-NO" sz="1400" b="0" i="1">
                <a:solidFill>
                  <a:srgbClr val="0F0F0F"/>
                </a:solidFill>
                <a:effectLst/>
                <a:latin typeface="Söhne"/>
              </a:rPr>
              <a:t>«</a:t>
            </a:r>
            <a:r>
              <a:rPr lang="nb-NO" sz="1400" b="0" i="1" err="1">
                <a:solidFill>
                  <a:srgbClr val="0F0F0F"/>
                </a:solidFill>
                <a:effectLst/>
                <a:latin typeface="Söhne"/>
              </a:rPr>
              <a:t>llustrasjon</a:t>
            </a:r>
            <a:r>
              <a:rPr lang="nb-NO" sz="1400" b="0" i="1">
                <a:solidFill>
                  <a:srgbClr val="0F0F0F"/>
                </a:solidFill>
                <a:effectLst/>
                <a:latin typeface="Söhne"/>
              </a:rPr>
              <a:t> av et bygg som huser et offentlig organ i Norge, med indikasjon på at det er underlagt </a:t>
            </a:r>
            <a:r>
              <a:rPr lang="nb-NO" sz="1400" b="0" i="1" err="1">
                <a:solidFill>
                  <a:srgbClr val="0F0F0F"/>
                </a:solidFill>
                <a:effectLst/>
                <a:latin typeface="Söhne"/>
              </a:rPr>
              <a:t>Offentleglova</a:t>
            </a:r>
            <a:r>
              <a:rPr lang="nb-NO" sz="1400" b="0" i="1">
                <a:solidFill>
                  <a:srgbClr val="0F0F0F"/>
                </a:solidFill>
                <a:effectLst/>
                <a:latin typeface="Söhne"/>
              </a:rPr>
              <a:t>»</a:t>
            </a:r>
            <a:endParaRPr lang="nb-NO" sz="1400" i="1"/>
          </a:p>
        </p:txBody>
      </p:sp>
    </p:spTree>
    <p:extLst>
      <p:ext uri="{BB962C8B-B14F-4D97-AF65-F5344CB8AC3E}">
        <p14:creationId xmlns:p14="http://schemas.microsoft.com/office/powerpoint/2010/main" val="1191530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1232538"/>
            <a:ext cx="9144000" cy="1015195"/>
          </a:xfrm>
        </p:spPr>
        <p:txBody>
          <a:bodyPr>
            <a:normAutofit fontScale="90000"/>
          </a:bodyPr>
          <a:lstStyle/>
          <a:p>
            <a:r>
              <a:rPr lang="nb-NO"/>
              <a:t>Hvordan unngå «enkle fremgangsmåter»-fella?</a:t>
            </a:r>
          </a:p>
        </p:txBody>
      </p:sp>
      <p:sp>
        <p:nvSpPr>
          <p:cNvPr id="4" name="TekstSylinder 3">
            <a:extLst>
              <a:ext uri="{FF2B5EF4-FFF2-40B4-BE49-F238E27FC236}">
                <a16:creationId xmlns:a16="http://schemas.microsoft.com/office/drawing/2014/main" id="{3DC0FBDA-239C-6C89-9994-0A481F82CD12}"/>
              </a:ext>
            </a:extLst>
          </p:cNvPr>
          <p:cNvSpPr txBox="1"/>
          <p:nvPr/>
        </p:nvSpPr>
        <p:spPr>
          <a:xfrm>
            <a:off x="1126067" y="2485005"/>
            <a:ext cx="6096000" cy="3416320"/>
          </a:xfrm>
          <a:prstGeom prst="rect">
            <a:avLst/>
          </a:prstGeom>
          <a:noFill/>
        </p:spPr>
        <p:txBody>
          <a:bodyPr wrap="square">
            <a:spAutoFit/>
          </a:bodyPr>
          <a:lstStyle/>
          <a:p>
            <a:r>
              <a:rPr lang="nb-NO" sz="2400" u="sng"/>
              <a:t>Etter et avslag: </a:t>
            </a:r>
          </a:p>
          <a:p>
            <a:pPr algn="ctr"/>
            <a:endParaRPr lang="nb-NO" sz="2400" u="sng"/>
          </a:p>
          <a:p>
            <a:pPr marL="285750" indent="-285750">
              <a:buFont typeface="Arial" panose="020B0604020202020204" pitchFamily="34" charset="0"/>
              <a:buChar char="•"/>
            </a:pPr>
            <a:r>
              <a:rPr lang="nb-NO" sz="2400"/>
              <a:t>Bruk </a:t>
            </a:r>
            <a:r>
              <a:rPr lang="nb-NO" sz="2400" err="1"/>
              <a:t>klagemalene</a:t>
            </a:r>
            <a:r>
              <a:rPr lang="nb-NO" sz="2400"/>
              <a:t>.</a:t>
            </a:r>
          </a:p>
          <a:p>
            <a:pPr marL="285750" indent="-285750">
              <a:buFont typeface="Arial" panose="020B0604020202020204" pitchFamily="34" charset="0"/>
              <a:buChar char="•"/>
            </a:pPr>
            <a:r>
              <a:rPr lang="nb-NO" sz="2400"/>
              <a:t>Del opp innsynskravet i mindre innsynskrav til det kommer innenfor «enkle fremgangsmåter».</a:t>
            </a:r>
          </a:p>
          <a:p>
            <a:pPr marL="285750" indent="-285750">
              <a:buFont typeface="Arial" panose="020B0604020202020204" pitchFamily="34" charset="0"/>
              <a:buChar char="•"/>
            </a:pPr>
            <a:r>
              <a:rPr lang="nb-NO" sz="2400"/>
              <a:t>Finn ut av om det kan bes om innsyn i dokumenter i stedet.</a:t>
            </a:r>
          </a:p>
          <a:p>
            <a:pPr marL="285750" indent="-285750">
              <a:buFont typeface="Arial" panose="020B0604020202020204" pitchFamily="34" charset="0"/>
              <a:buChar char="•"/>
            </a:pPr>
            <a:r>
              <a:rPr lang="nb-NO" sz="2400"/>
              <a:t>Rådene fra «i forkant» er også relevante her.</a:t>
            </a:r>
          </a:p>
        </p:txBody>
      </p:sp>
    </p:spTree>
    <p:extLst>
      <p:ext uri="{BB962C8B-B14F-4D97-AF65-F5344CB8AC3E}">
        <p14:creationId xmlns:p14="http://schemas.microsoft.com/office/powerpoint/2010/main" val="3184908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430867" y="392608"/>
            <a:ext cx="9144000" cy="1015195"/>
          </a:xfrm>
        </p:spPr>
        <p:txBody>
          <a:bodyPr>
            <a:normAutofit/>
          </a:bodyPr>
          <a:lstStyle/>
          <a:p>
            <a:r>
              <a:rPr lang="nb-NO" sz="4000"/>
              <a:t>Trenger ikke å spesifisere at det er § 9</a:t>
            </a:r>
          </a:p>
        </p:txBody>
      </p:sp>
      <p:sp>
        <p:nvSpPr>
          <p:cNvPr id="5" name="TekstSylinder 4">
            <a:extLst>
              <a:ext uri="{FF2B5EF4-FFF2-40B4-BE49-F238E27FC236}">
                <a16:creationId xmlns:a16="http://schemas.microsoft.com/office/drawing/2014/main" id="{6751BCC0-0134-B886-E60C-4E8DDC11A0E0}"/>
              </a:ext>
            </a:extLst>
          </p:cNvPr>
          <p:cNvSpPr txBox="1"/>
          <p:nvPr/>
        </p:nvSpPr>
        <p:spPr>
          <a:xfrm>
            <a:off x="958888" y="1762053"/>
            <a:ext cx="6381711" cy="4703339"/>
          </a:xfrm>
          <a:prstGeom prst="rect">
            <a:avLst/>
          </a:prstGeom>
          <a:noFill/>
        </p:spPr>
        <p:txBody>
          <a:bodyPr wrap="square">
            <a:spAutoFit/>
          </a:bodyPr>
          <a:lstStyle/>
          <a:p>
            <a:pPr>
              <a:lnSpc>
                <a:spcPct val="106000"/>
              </a:lnSpc>
              <a:spcAft>
                <a:spcPts val="800"/>
              </a:spcAft>
            </a:pPr>
            <a:r>
              <a:rPr lang="nb-NO" sz="1800">
                <a:effectLst/>
                <a:latin typeface="Calibri" panose="020F0502020204030204" pitchFamily="34" charset="0"/>
                <a:ea typeface="Calibri" panose="020F0502020204030204" pitchFamily="34" charset="0"/>
              </a:rPr>
              <a:t>«Norsk Presseforbunds </a:t>
            </a:r>
            <a:r>
              <a:rPr lang="nb-NO" sz="1800" err="1">
                <a:effectLst/>
                <a:latin typeface="Calibri" panose="020F0502020204030204" pitchFamily="34" charset="0"/>
                <a:ea typeface="Calibri" panose="020F0502020204030204" pitchFamily="34" charset="0"/>
              </a:rPr>
              <a:t>offentlighetsutvalg</a:t>
            </a:r>
            <a:r>
              <a:rPr lang="nb-NO" sz="1800">
                <a:effectLst/>
                <a:latin typeface="Calibri" panose="020F0502020204030204" pitchFamily="34" charset="0"/>
                <a:ea typeface="Calibri" panose="020F0502020204030204" pitchFamily="34" charset="0"/>
              </a:rPr>
              <a:t> ønsker å kartlegge bruken av møteportaler/kommunikasjonsverktøy i norske kommuner.</a:t>
            </a:r>
          </a:p>
          <a:p>
            <a:pPr>
              <a:lnSpc>
                <a:spcPct val="106000"/>
              </a:lnSpc>
              <a:spcAft>
                <a:spcPts val="800"/>
              </a:spcAft>
            </a:pPr>
            <a:r>
              <a:rPr lang="nb-NO" sz="1800">
                <a:effectLst/>
                <a:latin typeface="Calibri" panose="020F0502020204030204" pitchFamily="34" charset="0"/>
                <a:ea typeface="Calibri" panose="020F0502020204030204" pitchFamily="34" charset="0"/>
              </a:rPr>
              <a:t>Vi ber derfor om å bli opplyst om kommunen benytter egne løsninger for kommunikasjon i forbindelse med politiske møter, som </a:t>
            </a:r>
            <a:r>
              <a:rPr lang="nb-NO" sz="1800" err="1">
                <a:effectLst/>
                <a:latin typeface="Calibri" panose="020F0502020204030204" pitchFamily="34" charset="0"/>
                <a:ea typeface="Calibri" panose="020F0502020204030204" pitchFamily="34" charset="0"/>
              </a:rPr>
              <a:t>Acos</a:t>
            </a:r>
            <a:r>
              <a:rPr lang="nb-NO" sz="1800">
                <a:effectLst/>
                <a:latin typeface="Calibri" panose="020F0502020204030204" pitchFamily="34" charset="0"/>
                <a:ea typeface="Calibri" panose="020F0502020204030204" pitchFamily="34" charset="0"/>
              </a:rPr>
              <a:t> eller </a:t>
            </a:r>
            <a:r>
              <a:rPr lang="nb-NO" sz="1800" err="1">
                <a:effectLst/>
                <a:latin typeface="Calibri" panose="020F0502020204030204" pitchFamily="34" charset="0"/>
                <a:ea typeface="Calibri" panose="020F0502020204030204" pitchFamily="34" charset="0"/>
              </a:rPr>
              <a:t>DigDems</a:t>
            </a:r>
            <a:r>
              <a:rPr lang="nb-NO" sz="1800">
                <a:effectLst/>
                <a:latin typeface="Calibri" panose="020F0502020204030204" pitchFamily="34" charset="0"/>
                <a:ea typeface="Calibri" panose="020F0502020204030204" pitchFamily="34" charset="0"/>
              </a:rPr>
              <a:t> møteportal-løsning, eller andre typer møteportalsystemer. </a:t>
            </a:r>
          </a:p>
          <a:p>
            <a:pPr>
              <a:lnSpc>
                <a:spcPct val="106000"/>
              </a:lnSpc>
              <a:spcAft>
                <a:spcPts val="800"/>
              </a:spcAft>
            </a:pPr>
            <a:r>
              <a:rPr lang="nb-NO" sz="1800">
                <a:effectLst/>
                <a:latin typeface="Calibri" panose="020F0502020204030204" pitchFamily="34" charset="0"/>
                <a:ea typeface="Calibri" panose="020F0502020204030204" pitchFamily="34" charset="0"/>
              </a:rPr>
              <a:t>Hvis kommunen bruker et slikt system, ber vi om å få opplyst hvilket system det er. </a:t>
            </a:r>
          </a:p>
          <a:p>
            <a:pPr>
              <a:lnSpc>
                <a:spcPct val="106000"/>
              </a:lnSpc>
              <a:spcAft>
                <a:spcPts val="800"/>
              </a:spcAft>
            </a:pPr>
            <a:r>
              <a:rPr lang="nb-NO" sz="1800" u="sng">
                <a:solidFill>
                  <a:srgbClr val="0563C1"/>
                </a:solidFill>
                <a:effectLst/>
                <a:latin typeface="Calibri" panose="020F0502020204030204" pitchFamily="34" charset="0"/>
                <a:ea typeface="Calibri" panose="020F0502020204030204" pitchFamily="34" charset="0"/>
                <a:hlinkClick r:id="rId2"/>
              </a:rPr>
              <a:t>Se Sivilombudets uttalelse for utdypende informasjon</a:t>
            </a:r>
            <a:r>
              <a:rPr lang="nb-NO" sz="1800">
                <a:effectLst/>
                <a:latin typeface="Calibri" panose="020F0502020204030204" pitchFamily="34" charset="0"/>
                <a:ea typeface="Calibri" panose="020F0502020204030204" pitchFamily="34" charset="0"/>
              </a:rPr>
              <a:t> om møteportaler/politikerportaler.</a:t>
            </a:r>
          </a:p>
          <a:p>
            <a:pPr>
              <a:lnSpc>
                <a:spcPct val="106000"/>
              </a:lnSpc>
              <a:spcAft>
                <a:spcPts val="800"/>
              </a:spcAft>
            </a:pPr>
            <a:r>
              <a:rPr lang="nb-NO" sz="1800" u="sng">
                <a:effectLst/>
                <a:latin typeface="Calibri" panose="020F0502020204030204" pitchFamily="34" charset="0"/>
                <a:ea typeface="Calibri" panose="020F0502020204030204" pitchFamily="34" charset="0"/>
              </a:rPr>
              <a:t>Vi ber om at dette anses som et innsynskrav etter </a:t>
            </a:r>
            <a:r>
              <a:rPr lang="nb-NO" sz="1800" u="sng" err="1">
                <a:effectLst/>
                <a:latin typeface="Calibri" panose="020F0502020204030204" pitchFamily="34" charset="0"/>
                <a:ea typeface="Calibri" panose="020F0502020204030204" pitchFamily="34" charset="0"/>
              </a:rPr>
              <a:t>offentleglova</a:t>
            </a:r>
            <a:r>
              <a:rPr lang="nb-NO" sz="1800" u="sng">
                <a:effectLst/>
                <a:latin typeface="Calibri" panose="020F0502020204030204" pitchFamily="34" charset="0"/>
                <a:ea typeface="Calibri" panose="020F0502020204030204" pitchFamily="34" charset="0"/>
              </a:rPr>
              <a:t>.</a:t>
            </a:r>
          </a:p>
          <a:p>
            <a:pPr>
              <a:lnSpc>
                <a:spcPct val="106000"/>
              </a:lnSpc>
              <a:spcAft>
                <a:spcPts val="800"/>
              </a:spcAft>
            </a:pPr>
            <a:r>
              <a:rPr lang="nb-NO" sz="1800" err="1">
                <a:effectLst/>
                <a:latin typeface="Calibri" panose="020F0502020204030204" pitchFamily="34" charset="0"/>
                <a:ea typeface="Calibri" panose="020F0502020204030204" pitchFamily="34" charset="0"/>
              </a:rPr>
              <a:t>Mvh</a:t>
            </a:r>
            <a:r>
              <a:rPr lang="nb-NO" sz="1800">
                <a:effectLst/>
                <a:latin typeface="Calibri" panose="020F0502020204030204" pitchFamily="34" charset="0"/>
                <a:ea typeface="Calibri" panose="020F0502020204030204" pitchFamily="34" charset="0"/>
              </a:rPr>
              <a:t> Sindre Granly Meldalen, for Norsk Presseforbunds </a:t>
            </a:r>
            <a:r>
              <a:rPr lang="nb-NO" sz="1800" err="1">
                <a:effectLst/>
                <a:latin typeface="Calibri" panose="020F0502020204030204" pitchFamily="34" charset="0"/>
                <a:ea typeface="Calibri" panose="020F0502020204030204" pitchFamily="34" charset="0"/>
              </a:rPr>
              <a:t>offentlighetsutvalg</a:t>
            </a:r>
            <a:r>
              <a:rPr lang="nb-NO" sz="1800">
                <a:effectLst/>
                <a:latin typeface="Calibri" panose="020F0502020204030204" pitchFamily="34" charset="0"/>
                <a:ea typeface="Calibri" panose="020F0502020204030204" pitchFamily="34" charset="0"/>
              </a:rPr>
              <a:t>»</a:t>
            </a:r>
          </a:p>
        </p:txBody>
      </p:sp>
      <p:sp>
        <p:nvSpPr>
          <p:cNvPr id="7" name="Rectangle 2">
            <a:extLst>
              <a:ext uri="{FF2B5EF4-FFF2-40B4-BE49-F238E27FC236}">
                <a16:creationId xmlns:a16="http://schemas.microsoft.com/office/drawing/2014/main" id="{509726DA-FDAF-134A-5A2F-9E1A30E56C83}"/>
              </a:ext>
            </a:extLst>
          </p:cNvPr>
          <p:cNvSpPr>
            <a:spLocks noChangeArrowheads="1"/>
          </p:cNvSpPr>
          <p:nvPr/>
        </p:nvSpPr>
        <p:spPr bwMode="auto">
          <a:xfrm>
            <a:off x="8830733" y="5574268"/>
            <a:ext cx="18782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b-NO" altLang="nb-NO" sz="1400" i="1">
                <a:latin typeface="Söhne"/>
              </a:rPr>
              <a:t>«</a:t>
            </a:r>
            <a:r>
              <a:rPr kumimoji="0" lang="nb-NO" altLang="nb-NO" sz="1400" b="0" i="1" u="none" strike="noStrike" cap="none" normalizeH="0" baseline="0">
                <a:ln>
                  <a:noFill/>
                </a:ln>
                <a:solidFill>
                  <a:schemeClr val="tx1"/>
                </a:solidFill>
                <a:effectLst/>
                <a:latin typeface="Söhne"/>
              </a:rPr>
              <a:t>Enkelt, men effektivt»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5701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FC206C-7B82-A8F9-D6CE-5153EFAB6FEC}"/>
              </a:ext>
            </a:extLst>
          </p:cNvPr>
          <p:cNvSpPr>
            <a:spLocks noGrp="1"/>
          </p:cNvSpPr>
          <p:nvPr>
            <p:ph type="title"/>
          </p:nvPr>
        </p:nvSpPr>
        <p:spPr/>
        <p:txBody>
          <a:bodyPr/>
          <a:lstStyle/>
          <a:p>
            <a:pPr algn="ctr"/>
            <a:r>
              <a:rPr lang="nb-NO"/>
              <a:t>Saksbehandlingstid </a:t>
            </a:r>
          </a:p>
        </p:txBody>
      </p:sp>
      <p:pic>
        <p:nvPicPr>
          <p:cNvPr id="4" name="Plassholder for innhold 4" descr="Et bilde som inneholder skjermbilde&#10;&#10;Automatisk generert beskrivelse">
            <a:extLst>
              <a:ext uri="{FF2B5EF4-FFF2-40B4-BE49-F238E27FC236}">
                <a16:creationId xmlns:a16="http://schemas.microsoft.com/office/drawing/2014/main" id="{C7CDA2A8-A215-4534-E7EE-8F44FEC0DA34}"/>
              </a:ext>
            </a:extLst>
          </p:cNvPr>
          <p:cNvPicPr>
            <a:picLocks noGrp="1" noChangeAspect="1"/>
          </p:cNvPicPr>
          <p:nvPr>
            <p:ph idx="1"/>
          </p:nvPr>
        </p:nvPicPr>
        <p:blipFill>
          <a:blip r:embed="rId2"/>
          <a:stretch>
            <a:fillRect/>
          </a:stretch>
        </p:blipFill>
        <p:spPr>
          <a:xfrm>
            <a:off x="2374067" y="1704285"/>
            <a:ext cx="2982892" cy="47885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ktangel 4">
            <a:extLst>
              <a:ext uri="{FF2B5EF4-FFF2-40B4-BE49-F238E27FC236}">
                <a16:creationId xmlns:a16="http://schemas.microsoft.com/office/drawing/2014/main" id="{7883734C-B17D-BD49-ABE7-80AD72FF3ECA}"/>
              </a:ext>
            </a:extLst>
          </p:cNvPr>
          <p:cNvSpPr/>
          <p:nvPr/>
        </p:nvSpPr>
        <p:spPr>
          <a:xfrm>
            <a:off x="5000625" y="2200276"/>
            <a:ext cx="1095375" cy="30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8460F2F4-4F39-0432-D3F2-80228460DA5E}"/>
              </a:ext>
            </a:extLst>
          </p:cNvPr>
          <p:cNvSpPr txBox="1"/>
          <p:nvPr/>
        </p:nvSpPr>
        <p:spPr>
          <a:xfrm>
            <a:off x="6835043" y="5911333"/>
            <a:ext cx="6096000" cy="307777"/>
          </a:xfrm>
          <a:prstGeom prst="rect">
            <a:avLst/>
          </a:prstGeom>
          <a:noFill/>
        </p:spPr>
        <p:txBody>
          <a:bodyPr wrap="square">
            <a:spAutoFit/>
          </a:bodyPr>
          <a:lstStyle/>
          <a:p>
            <a:r>
              <a:rPr lang="nb-NO" sz="1400" b="0" i="1">
                <a:solidFill>
                  <a:srgbClr val="0F0F0F"/>
                </a:solidFill>
                <a:effectLst/>
                <a:latin typeface="Söhne"/>
              </a:rPr>
              <a:t>Kan du nå illustrere fenomenet "lang saksbehandlingstid"</a:t>
            </a:r>
            <a:endParaRPr lang="nb-NO" sz="1400" i="1"/>
          </a:p>
        </p:txBody>
      </p:sp>
    </p:spTree>
    <p:extLst>
      <p:ext uri="{BB962C8B-B14F-4D97-AF65-F5344CB8AC3E}">
        <p14:creationId xmlns:p14="http://schemas.microsoft.com/office/powerpoint/2010/main" val="4252607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4E549-C0E7-5C44-4CD8-183A5AAA3F19}"/>
              </a:ext>
            </a:extLst>
          </p:cNvPr>
          <p:cNvSpPr>
            <a:spLocks noGrp="1"/>
          </p:cNvSpPr>
          <p:nvPr>
            <p:ph type="title"/>
          </p:nvPr>
        </p:nvSpPr>
        <p:spPr/>
        <p:txBody>
          <a:bodyPr/>
          <a:lstStyle/>
          <a:p>
            <a:r>
              <a:rPr lang="nb-NO"/>
              <a:t>Hvor lenge må du vente?   </a:t>
            </a:r>
          </a:p>
        </p:txBody>
      </p:sp>
      <p:sp>
        <p:nvSpPr>
          <p:cNvPr id="3" name="Plassholder for innhold 2">
            <a:extLst>
              <a:ext uri="{FF2B5EF4-FFF2-40B4-BE49-F238E27FC236}">
                <a16:creationId xmlns:a16="http://schemas.microsoft.com/office/drawing/2014/main" id="{28046C92-6C1B-9FA5-F704-2BA7658CFE0D}"/>
              </a:ext>
            </a:extLst>
          </p:cNvPr>
          <p:cNvSpPr>
            <a:spLocks noGrp="1"/>
          </p:cNvSpPr>
          <p:nvPr>
            <p:ph idx="1"/>
          </p:nvPr>
        </p:nvSpPr>
        <p:spPr>
          <a:xfrm>
            <a:off x="838200" y="1825625"/>
            <a:ext cx="5994400" cy="4084981"/>
          </a:xfrm>
        </p:spPr>
        <p:txBody>
          <a:bodyPr>
            <a:normAutofit fontScale="85000" lnSpcReduction="20000"/>
          </a:bodyPr>
          <a:lstStyle/>
          <a:p>
            <a:r>
              <a:rPr lang="nb-NO" err="1"/>
              <a:t>Offentleglova</a:t>
            </a:r>
            <a:r>
              <a:rPr lang="nb-NO"/>
              <a:t> § 29: «uten ugrunnet opphold». </a:t>
            </a:r>
          </a:p>
          <a:p>
            <a:pPr marL="0" indent="0">
              <a:buNone/>
            </a:pPr>
            <a:endParaRPr lang="nb-NO"/>
          </a:p>
          <a:p>
            <a:r>
              <a:rPr lang="nb-NO"/>
              <a:t>Betyr: 1-3 dager, maks 8 hvis kravet er veldig omfattende.</a:t>
            </a:r>
          </a:p>
          <a:p>
            <a:endParaRPr lang="nb-NO"/>
          </a:p>
          <a:p>
            <a:r>
              <a:rPr lang="nb-NO"/>
              <a:t>Sivilombudet 2016/721: «Det påligger Fylkesmannen å sørge for å organisere seg på en slik måte, eller eventuelt tilføre tilstrekkelige ressurser til at innsynssakene blir behandlet i tråd med gjeldende krav til saksbehandlingstiden ved klagebehandling av slike saker.»</a:t>
            </a:r>
          </a:p>
          <a:p>
            <a:endParaRPr lang="nb-NO"/>
          </a:p>
          <a:p>
            <a:endParaRPr lang="nb-NO"/>
          </a:p>
          <a:p>
            <a:endParaRPr lang="nb-NO"/>
          </a:p>
          <a:p>
            <a:pPr marL="0" indent="0">
              <a:buNone/>
            </a:pPr>
            <a:endParaRPr lang="nb-NO"/>
          </a:p>
          <a:p>
            <a:pPr marL="0" indent="0">
              <a:buNone/>
            </a:pPr>
            <a:endParaRPr lang="nb-NO"/>
          </a:p>
          <a:p>
            <a:endParaRPr lang="nb-NO"/>
          </a:p>
        </p:txBody>
      </p:sp>
      <p:sp>
        <p:nvSpPr>
          <p:cNvPr id="8" name="TekstSylinder 7">
            <a:extLst>
              <a:ext uri="{FF2B5EF4-FFF2-40B4-BE49-F238E27FC236}">
                <a16:creationId xmlns:a16="http://schemas.microsoft.com/office/drawing/2014/main" id="{14D985F9-742B-808F-D962-CB3B1DD6E6B4}"/>
              </a:ext>
            </a:extLst>
          </p:cNvPr>
          <p:cNvSpPr txBox="1"/>
          <p:nvPr/>
        </p:nvSpPr>
        <p:spPr>
          <a:xfrm>
            <a:off x="8441267" y="5494270"/>
            <a:ext cx="6096000" cy="307777"/>
          </a:xfrm>
          <a:prstGeom prst="rect">
            <a:avLst/>
          </a:prstGeom>
          <a:noFill/>
        </p:spPr>
        <p:txBody>
          <a:bodyPr wrap="square">
            <a:spAutoFit/>
          </a:bodyPr>
          <a:lstStyle/>
          <a:p>
            <a:r>
              <a:rPr lang="nb-NO" sz="1400" b="0" i="1">
                <a:solidFill>
                  <a:srgbClr val="0F0F0F"/>
                </a:solidFill>
                <a:effectLst/>
                <a:latin typeface="Söhne"/>
              </a:rPr>
              <a:t>«Utålmodig journalist»</a:t>
            </a:r>
            <a:endParaRPr lang="nb-NO" sz="1400" i="1"/>
          </a:p>
        </p:txBody>
      </p:sp>
    </p:spTree>
    <p:extLst>
      <p:ext uri="{BB962C8B-B14F-4D97-AF65-F5344CB8AC3E}">
        <p14:creationId xmlns:p14="http://schemas.microsoft.com/office/powerpoint/2010/main" val="3734077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skjermbilde, Font, dokument&#10;&#10;Automatisk generert beskrivelse">
            <a:extLst>
              <a:ext uri="{FF2B5EF4-FFF2-40B4-BE49-F238E27FC236}">
                <a16:creationId xmlns:a16="http://schemas.microsoft.com/office/drawing/2014/main" id="{90EF6883-D5FE-0F48-9C2C-074FD0F158F9}"/>
              </a:ext>
            </a:extLst>
          </p:cNvPr>
          <p:cNvPicPr>
            <a:picLocks noChangeAspect="1"/>
          </p:cNvPicPr>
          <p:nvPr/>
        </p:nvPicPr>
        <p:blipFill>
          <a:blip r:embed="rId2"/>
          <a:stretch>
            <a:fillRect/>
          </a:stretch>
        </p:blipFill>
        <p:spPr>
          <a:xfrm>
            <a:off x="2805490" y="442876"/>
            <a:ext cx="6632424" cy="5886276"/>
          </a:xfrm>
          <a:prstGeom prst="rect">
            <a:avLst/>
          </a:prstGeom>
        </p:spPr>
      </p:pic>
    </p:spTree>
    <p:extLst>
      <p:ext uri="{BB962C8B-B14F-4D97-AF65-F5344CB8AC3E}">
        <p14:creationId xmlns:p14="http://schemas.microsoft.com/office/powerpoint/2010/main" val="1523351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4E549-C0E7-5C44-4CD8-183A5AAA3F19}"/>
              </a:ext>
            </a:extLst>
          </p:cNvPr>
          <p:cNvSpPr>
            <a:spLocks noGrp="1"/>
          </p:cNvSpPr>
          <p:nvPr>
            <p:ph type="title"/>
          </p:nvPr>
        </p:nvSpPr>
        <p:spPr/>
        <p:txBody>
          <a:bodyPr/>
          <a:lstStyle/>
          <a:p>
            <a:r>
              <a:rPr lang="nb-NO"/>
              <a:t>Hva gjør du hvis du ikke får svar?</a:t>
            </a:r>
          </a:p>
        </p:txBody>
      </p:sp>
      <p:sp>
        <p:nvSpPr>
          <p:cNvPr id="3" name="Plassholder for innhold 2">
            <a:extLst>
              <a:ext uri="{FF2B5EF4-FFF2-40B4-BE49-F238E27FC236}">
                <a16:creationId xmlns:a16="http://schemas.microsoft.com/office/drawing/2014/main" id="{28046C92-6C1B-9FA5-F704-2BA7658CFE0D}"/>
              </a:ext>
            </a:extLst>
          </p:cNvPr>
          <p:cNvSpPr>
            <a:spLocks noGrp="1"/>
          </p:cNvSpPr>
          <p:nvPr>
            <p:ph idx="1"/>
          </p:nvPr>
        </p:nvSpPr>
        <p:spPr/>
        <p:txBody>
          <a:bodyPr>
            <a:normAutofit/>
          </a:bodyPr>
          <a:lstStyle/>
          <a:p>
            <a:pPr marL="0" indent="0">
              <a:buNone/>
            </a:pPr>
            <a:r>
              <a:rPr lang="nb-NO" sz="2800"/>
              <a:t>1. Spørsmål om innsynskravet er mottatt og når du kan forvente svar.</a:t>
            </a:r>
          </a:p>
          <a:p>
            <a:pPr marL="0" indent="0">
              <a:buNone/>
            </a:pPr>
            <a:r>
              <a:rPr lang="nb-NO"/>
              <a:t>2. Nok et spørsmål og varsel om at du vil sende en klage hvis du ikke får svar.</a:t>
            </a:r>
          </a:p>
          <a:p>
            <a:pPr marL="0" indent="0">
              <a:buNone/>
            </a:pPr>
            <a:r>
              <a:rPr lang="nb-NO" sz="2800"/>
              <a:t>3. Klage.</a:t>
            </a:r>
          </a:p>
          <a:p>
            <a:pPr marL="0" indent="0">
              <a:buNone/>
            </a:pPr>
            <a:r>
              <a:rPr lang="nb-NO" sz="2800"/>
              <a:t>4. Klage rett til klageorganet og/eller Sivilombudet.</a:t>
            </a:r>
          </a:p>
          <a:p>
            <a:pPr marL="0" indent="0">
              <a:buNone/>
            </a:pPr>
            <a:endParaRPr lang="nb-NO" sz="2800"/>
          </a:p>
          <a:p>
            <a:pPr marL="0" indent="0">
              <a:buNone/>
            </a:pPr>
            <a:r>
              <a:rPr lang="nb-NO" sz="2800"/>
              <a:t>§ 32 annet ledd: </a:t>
            </a:r>
            <a:r>
              <a:rPr lang="nb-NO" sz="2800" i="1"/>
              <a:t>«Dersom den som har </a:t>
            </a:r>
            <a:r>
              <a:rPr lang="nb-NO" sz="2800" i="1" err="1"/>
              <a:t>kravd</a:t>
            </a:r>
            <a:r>
              <a:rPr lang="nb-NO" sz="2800" i="1"/>
              <a:t> innsyn, </a:t>
            </a:r>
            <a:r>
              <a:rPr lang="nb-NO" sz="2800" i="1" err="1"/>
              <a:t>ikkje</a:t>
            </a:r>
            <a:r>
              <a:rPr lang="nb-NO" sz="2800" i="1"/>
              <a:t> har fått svar </a:t>
            </a:r>
            <a:r>
              <a:rPr lang="nb-NO" sz="2800" i="1" err="1"/>
              <a:t>innan</a:t>
            </a:r>
            <a:r>
              <a:rPr lang="nb-NO" sz="2800" i="1"/>
              <a:t> fem </a:t>
            </a:r>
            <a:r>
              <a:rPr lang="nb-NO" sz="2800" i="1" err="1"/>
              <a:t>arbeidsdagar</a:t>
            </a:r>
            <a:r>
              <a:rPr lang="nb-NO" sz="2800" i="1"/>
              <a:t> etter at organet mottok kravet, skal dette </a:t>
            </a:r>
            <a:r>
              <a:rPr lang="nb-NO" sz="2800" i="1" err="1"/>
              <a:t>reknast</a:t>
            </a:r>
            <a:r>
              <a:rPr lang="nb-NO" sz="2800" i="1"/>
              <a:t> som </a:t>
            </a:r>
            <a:r>
              <a:rPr lang="nb-NO" sz="2800" i="1" err="1"/>
              <a:t>eit</a:t>
            </a:r>
            <a:r>
              <a:rPr lang="nb-NO" sz="2800" i="1"/>
              <a:t> avslag som kan </a:t>
            </a:r>
            <a:r>
              <a:rPr lang="nb-NO" sz="2800" i="1" err="1"/>
              <a:t>påklagast</a:t>
            </a:r>
            <a:r>
              <a:rPr lang="nb-NO" sz="2800" i="1"/>
              <a:t> etter første ledd».</a:t>
            </a:r>
          </a:p>
          <a:p>
            <a:pPr marL="0" indent="0">
              <a:buNone/>
            </a:pPr>
            <a:endParaRPr lang="nb-NO"/>
          </a:p>
        </p:txBody>
      </p:sp>
      <p:pic>
        <p:nvPicPr>
          <p:cNvPr id="5" name="Bilde 4" descr="Utslitt, Doggo">
            <a:extLst>
              <a:ext uri="{FF2B5EF4-FFF2-40B4-BE49-F238E27FC236}">
                <a16:creationId xmlns:a16="http://schemas.microsoft.com/office/drawing/2014/main" id="{9895CFD1-FF68-29DA-CFD5-642935620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813" y="75406"/>
            <a:ext cx="1905000" cy="1905000"/>
          </a:xfrm>
          <a:prstGeom prst="rect">
            <a:avLst/>
          </a:prstGeom>
        </p:spPr>
      </p:pic>
    </p:spTree>
    <p:extLst>
      <p:ext uri="{BB962C8B-B14F-4D97-AF65-F5344CB8AC3E}">
        <p14:creationId xmlns:p14="http://schemas.microsoft.com/office/powerpoint/2010/main" val="1240618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48FE6A-26BA-0A19-034C-06C53E0427AD}"/>
              </a:ext>
            </a:extLst>
          </p:cNvPr>
          <p:cNvSpPr>
            <a:spLocks noGrp="1"/>
          </p:cNvSpPr>
          <p:nvPr>
            <p:ph type="title"/>
          </p:nvPr>
        </p:nvSpPr>
        <p:spPr/>
        <p:txBody>
          <a:bodyPr>
            <a:normAutofit/>
          </a:bodyPr>
          <a:lstStyle/>
          <a:p>
            <a:r>
              <a:rPr lang="nb-NO" sz="5000"/>
              <a:t>To hovedgrupper av unntak</a:t>
            </a:r>
          </a:p>
        </p:txBody>
      </p:sp>
      <p:sp>
        <p:nvSpPr>
          <p:cNvPr id="3" name="Plassholder for innhold 2">
            <a:extLst>
              <a:ext uri="{FF2B5EF4-FFF2-40B4-BE49-F238E27FC236}">
                <a16:creationId xmlns:a16="http://schemas.microsoft.com/office/drawing/2014/main" id="{9C3A13F3-92F9-04DD-2503-4773B975942D}"/>
              </a:ext>
            </a:extLst>
          </p:cNvPr>
          <p:cNvSpPr>
            <a:spLocks noGrp="1"/>
          </p:cNvSpPr>
          <p:nvPr>
            <p:ph idx="1"/>
          </p:nvPr>
        </p:nvSpPr>
        <p:spPr>
          <a:xfrm>
            <a:off x="838200" y="1825625"/>
            <a:ext cx="6129867" cy="4351338"/>
          </a:xfrm>
        </p:spPr>
        <p:txBody>
          <a:bodyPr>
            <a:normAutofit/>
          </a:bodyPr>
          <a:lstStyle/>
          <a:p>
            <a:r>
              <a:rPr lang="nb-NO" sz="4000"/>
              <a:t>Taushetsplikt – opplysninger </a:t>
            </a:r>
            <a:r>
              <a:rPr lang="nb-NO" sz="4000" b="1"/>
              <a:t>skal</a:t>
            </a:r>
            <a:r>
              <a:rPr lang="nb-NO" sz="4000"/>
              <a:t> unntas </a:t>
            </a:r>
            <a:endParaRPr lang="nb-NO" sz="3600"/>
          </a:p>
          <a:p>
            <a:pPr marL="0" indent="0">
              <a:buNone/>
            </a:pPr>
            <a:endParaRPr lang="nb-NO" sz="4000"/>
          </a:p>
          <a:p>
            <a:r>
              <a:rPr lang="nb-NO" sz="4000"/>
              <a:t>Kan-unntakene – opplysninger </a:t>
            </a:r>
            <a:r>
              <a:rPr lang="nb-NO" sz="4000" b="1"/>
              <a:t>kan </a:t>
            </a:r>
            <a:r>
              <a:rPr lang="nb-NO" sz="4000"/>
              <a:t>unntas </a:t>
            </a:r>
          </a:p>
        </p:txBody>
      </p:sp>
      <p:sp>
        <p:nvSpPr>
          <p:cNvPr id="6" name="Rectangle 1">
            <a:extLst>
              <a:ext uri="{FF2B5EF4-FFF2-40B4-BE49-F238E27FC236}">
                <a16:creationId xmlns:a16="http://schemas.microsoft.com/office/drawing/2014/main" id="{E714A348-2073-FE6A-45DF-661DC7C7BBF3}"/>
              </a:ext>
            </a:extLst>
          </p:cNvPr>
          <p:cNvSpPr>
            <a:spLocks noChangeArrowheads="1"/>
          </p:cNvSpPr>
          <p:nvPr/>
        </p:nvSpPr>
        <p:spPr bwMode="auto">
          <a:xfrm>
            <a:off x="8661400" y="5498068"/>
            <a:ext cx="21950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«Forskjellen på kan og skal»</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2518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C0CF80-B629-7253-844C-75E162DBD1B3}"/>
              </a:ext>
            </a:extLst>
          </p:cNvPr>
          <p:cNvSpPr>
            <a:spLocks noGrp="1"/>
          </p:cNvSpPr>
          <p:nvPr>
            <p:ph type="title"/>
          </p:nvPr>
        </p:nvSpPr>
        <p:spPr>
          <a:xfrm>
            <a:off x="1117600" y="559859"/>
            <a:ext cx="10515600" cy="1325563"/>
          </a:xfrm>
        </p:spPr>
        <p:txBody>
          <a:bodyPr>
            <a:normAutofit/>
          </a:bodyPr>
          <a:lstStyle/>
          <a:p>
            <a:r>
              <a:rPr lang="nb-NO" sz="5000"/>
              <a:t>Taushetsplikt </a:t>
            </a:r>
            <a:r>
              <a:rPr lang="nb-NO" sz="5000" b="1"/>
              <a:t>– skal</a:t>
            </a:r>
          </a:p>
        </p:txBody>
      </p:sp>
      <p:sp>
        <p:nvSpPr>
          <p:cNvPr id="4" name="Plassholder for innhold 3">
            <a:extLst>
              <a:ext uri="{FF2B5EF4-FFF2-40B4-BE49-F238E27FC236}">
                <a16:creationId xmlns:a16="http://schemas.microsoft.com/office/drawing/2014/main" id="{819C6AA0-4839-2BD0-80E1-025BFC773E08}"/>
              </a:ext>
            </a:extLst>
          </p:cNvPr>
          <p:cNvSpPr>
            <a:spLocks noGrp="1"/>
          </p:cNvSpPr>
          <p:nvPr>
            <p:ph idx="1"/>
          </p:nvPr>
        </p:nvSpPr>
        <p:spPr>
          <a:xfrm>
            <a:off x="931334" y="2232025"/>
            <a:ext cx="4631267" cy="2966508"/>
          </a:xfrm>
        </p:spPr>
        <p:txBody>
          <a:bodyPr/>
          <a:lstStyle/>
          <a:p>
            <a:pPr marL="0" indent="0">
              <a:buNone/>
            </a:pPr>
            <a:r>
              <a:rPr lang="nn-NO"/>
              <a:t>§ 13: </a:t>
            </a:r>
            <a:r>
              <a:rPr lang="nn-NO" u="sng"/>
              <a:t>Opplysningar</a:t>
            </a:r>
            <a:r>
              <a:rPr lang="nn-NO"/>
              <a:t> som er underlagde teieplikt </a:t>
            </a:r>
            <a:r>
              <a:rPr lang="nn-NO" u="sng"/>
              <a:t>i lov eller i medhald av lov</a:t>
            </a:r>
            <a:r>
              <a:rPr lang="nn-NO"/>
              <a:t>, er unnatekne frå innsyn.</a:t>
            </a:r>
            <a:endParaRPr lang="nb-NO"/>
          </a:p>
        </p:txBody>
      </p:sp>
      <p:sp>
        <p:nvSpPr>
          <p:cNvPr id="6" name="TekstSylinder 5">
            <a:extLst>
              <a:ext uri="{FF2B5EF4-FFF2-40B4-BE49-F238E27FC236}">
                <a16:creationId xmlns:a16="http://schemas.microsoft.com/office/drawing/2014/main" id="{82F4C2C7-A0CC-D116-A695-8D0F37C50207}"/>
              </a:ext>
            </a:extLst>
          </p:cNvPr>
          <p:cNvSpPr txBox="1"/>
          <p:nvPr/>
        </p:nvSpPr>
        <p:spPr>
          <a:xfrm>
            <a:off x="7620001" y="5534754"/>
            <a:ext cx="5046132" cy="307777"/>
          </a:xfrm>
          <a:prstGeom prst="rect">
            <a:avLst/>
          </a:prstGeom>
          <a:noFill/>
        </p:spPr>
        <p:txBody>
          <a:bodyPr wrap="square">
            <a:spAutoFit/>
          </a:bodyPr>
          <a:lstStyle/>
          <a:p>
            <a:r>
              <a:rPr lang="nb-NO" sz="1400" b="0" i="1">
                <a:solidFill>
                  <a:srgbClr val="0F0F0F"/>
                </a:solidFill>
                <a:effectLst/>
                <a:latin typeface="Söhne"/>
              </a:rPr>
              <a:t>«Illustrer fenomenet ‘taushetsplikt’»</a:t>
            </a:r>
            <a:endParaRPr lang="nb-NO" sz="1400" i="1"/>
          </a:p>
        </p:txBody>
      </p:sp>
    </p:spTree>
    <p:extLst>
      <p:ext uri="{BB962C8B-B14F-4D97-AF65-F5344CB8AC3E}">
        <p14:creationId xmlns:p14="http://schemas.microsoft.com/office/powerpoint/2010/main" val="2918654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57992" y="565410"/>
            <a:ext cx="9806247" cy="930881"/>
          </a:xfrm>
        </p:spPr>
        <p:txBody>
          <a:bodyPr>
            <a:normAutofit fontScale="90000"/>
          </a:bodyPr>
          <a:lstStyle/>
          <a:p>
            <a:r>
              <a:rPr lang="nb-NO"/>
              <a:t>Taushetsplikt – personlige forhold</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5283200" cy="3603567"/>
          </a:xfrm>
        </p:spPr>
        <p:txBody>
          <a:bodyPr>
            <a:normAutofit fontScale="85000" lnSpcReduction="20000"/>
          </a:bodyPr>
          <a:lstStyle/>
          <a:p>
            <a:pPr algn="l"/>
            <a:endParaRPr lang="nb-NO"/>
          </a:p>
          <a:p>
            <a:pPr algn="l"/>
            <a:r>
              <a:rPr lang="nb-NO"/>
              <a:t>Forvaltningsloven § 13: 1. noens «personlige forhold».</a:t>
            </a:r>
          </a:p>
          <a:p>
            <a:pPr algn="l"/>
            <a:r>
              <a:rPr lang="nb-NO"/>
              <a:t>Sivilombudet: enkeltpersoners fysiske eller psykiske helse er i kjerneområdet av det som anses som noens personlige forhold.</a:t>
            </a:r>
          </a:p>
          <a:p>
            <a:pPr algn="l"/>
            <a:r>
              <a:rPr lang="nb-NO"/>
              <a:t>Loven: Som personlige forhold regnes </a:t>
            </a:r>
            <a:r>
              <a:rPr lang="nb-NO" b="1"/>
              <a:t>ikke </a:t>
            </a:r>
            <a:r>
              <a:rPr lang="nb-NO"/>
              <a:t>fødested, fødselsdato og personnummer, statsborgerforhold, sivilstand, yrke, bopel og arbeidssted, med mindre slike opplysninger røper et klientforhold eller andre forhold som må anses som personlige</a:t>
            </a:r>
          </a:p>
          <a:p>
            <a:pPr algn="l"/>
            <a:r>
              <a:rPr lang="nb-NO"/>
              <a:t>Må vurderes konkret i hvert enkelt tilfelle. </a:t>
            </a:r>
          </a:p>
          <a:p>
            <a:pPr algn="l"/>
            <a:endParaRPr lang="nb-NO"/>
          </a:p>
        </p:txBody>
      </p:sp>
      <p:sp>
        <p:nvSpPr>
          <p:cNvPr id="6" name="Rectangle 1">
            <a:extLst>
              <a:ext uri="{FF2B5EF4-FFF2-40B4-BE49-F238E27FC236}">
                <a16:creationId xmlns:a16="http://schemas.microsoft.com/office/drawing/2014/main" id="{85741B66-775A-E874-0086-69C88711AEC1}"/>
              </a:ext>
            </a:extLst>
          </p:cNvPr>
          <p:cNvSpPr>
            <a:spLocks noChangeArrowheads="1"/>
          </p:cNvSpPr>
          <p:nvPr/>
        </p:nvSpPr>
        <p:spPr bwMode="auto">
          <a:xfrm>
            <a:off x="8158379" y="5630332"/>
            <a:ext cx="29058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«Taushetsbelagte personlige forhold</a:t>
            </a:r>
            <a:r>
              <a:rPr lang="nb-NO" altLang="nb-NO" sz="1400" i="1">
                <a:latin typeface="Söhne"/>
              </a:rPr>
              <a:t>»</a:t>
            </a:r>
            <a:endParaRPr kumimoji="0" lang="nb-NO" altLang="nb-NO" sz="1400" b="0" i="1" u="none" strike="noStrike" cap="none" normalizeH="0" baseline="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6198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228600" y="565410"/>
            <a:ext cx="11645900" cy="930881"/>
          </a:xfrm>
        </p:spPr>
        <p:txBody>
          <a:bodyPr>
            <a:normAutofit/>
          </a:bodyPr>
          <a:lstStyle/>
          <a:p>
            <a:r>
              <a:rPr lang="nb-NO" sz="4400"/>
              <a:t>Taushetsplikt – forretningshemmeligheter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4343400" cy="3603567"/>
          </a:xfrm>
        </p:spPr>
        <p:txBody>
          <a:bodyPr>
            <a:normAutofit lnSpcReduction="10000"/>
          </a:bodyPr>
          <a:lstStyle/>
          <a:p>
            <a:pPr algn="l"/>
            <a:r>
              <a:rPr lang="nb-NO"/>
              <a:t>Forvaltningsloven § 13 (2). </a:t>
            </a:r>
          </a:p>
          <a:p>
            <a:pPr algn="l"/>
            <a:r>
              <a:rPr lang="nb-NO"/>
              <a:t>«tekniske innretninger og fremgangsmåter samt drifts- eller forretningsforhold </a:t>
            </a:r>
            <a:r>
              <a:rPr lang="nb-NO" u="sng"/>
              <a:t>som det vil være av konkurransemessig betydning </a:t>
            </a:r>
            <a:r>
              <a:rPr lang="nb-NO"/>
              <a:t>å hemmeligholde av hensyn til den som opplysningen angår»</a:t>
            </a:r>
          </a:p>
          <a:p>
            <a:pPr algn="l"/>
            <a:r>
              <a:rPr lang="nb-NO"/>
              <a:t>Typisk: opplysninger i anbudsdokumenter; strategier, enkeltpriser mv. </a:t>
            </a:r>
          </a:p>
          <a:p>
            <a:pPr algn="l"/>
            <a:endParaRPr lang="nb-NO"/>
          </a:p>
        </p:txBody>
      </p:sp>
      <p:sp>
        <p:nvSpPr>
          <p:cNvPr id="7" name="TekstSylinder 6">
            <a:extLst>
              <a:ext uri="{FF2B5EF4-FFF2-40B4-BE49-F238E27FC236}">
                <a16:creationId xmlns:a16="http://schemas.microsoft.com/office/drawing/2014/main" id="{8E7E7077-0586-B5EE-FD9A-492782643D55}"/>
              </a:ext>
            </a:extLst>
          </p:cNvPr>
          <p:cNvSpPr txBox="1"/>
          <p:nvPr/>
        </p:nvSpPr>
        <p:spPr>
          <a:xfrm>
            <a:off x="7459133" y="5334462"/>
            <a:ext cx="6096000" cy="307777"/>
          </a:xfrm>
          <a:prstGeom prst="rect">
            <a:avLst/>
          </a:prstGeom>
          <a:noFill/>
        </p:spPr>
        <p:txBody>
          <a:bodyPr wrap="square">
            <a:spAutoFit/>
          </a:bodyPr>
          <a:lstStyle/>
          <a:p>
            <a:r>
              <a:rPr lang="nb-NO" sz="1400" b="0" i="1">
                <a:solidFill>
                  <a:srgbClr val="0F0F0F"/>
                </a:solidFill>
                <a:effectLst/>
                <a:latin typeface="Söhne"/>
              </a:rPr>
              <a:t>«Taushetsbelagte forretningshemmeligheter»</a:t>
            </a:r>
          </a:p>
        </p:txBody>
      </p:sp>
    </p:spTree>
    <p:extLst>
      <p:ext uri="{BB962C8B-B14F-4D97-AF65-F5344CB8AC3E}">
        <p14:creationId xmlns:p14="http://schemas.microsoft.com/office/powerpoint/2010/main" val="262859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9383ADB-C43E-9259-B8FC-EFEC0F7B1C50}"/>
              </a:ext>
            </a:extLst>
          </p:cNvPr>
          <p:cNvPicPr>
            <a:picLocks noChangeAspect="1"/>
          </p:cNvPicPr>
          <p:nvPr/>
        </p:nvPicPr>
        <p:blipFill>
          <a:blip r:embed="rId3"/>
          <a:stretch>
            <a:fillRect/>
          </a:stretch>
        </p:blipFill>
        <p:spPr>
          <a:xfrm>
            <a:off x="2164900" y="258041"/>
            <a:ext cx="7862199" cy="6127750"/>
          </a:xfrm>
          <a:prstGeom prst="rect">
            <a:avLst/>
          </a:prstGeom>
        </p:spPr>
      </p:pic>
    </p:spTree>
    <p:extLst>
      <p:ext uri="{BB962C8B-B14F-4D97-AF65-F5344CB8AC3E}">
        <p14:creationId xmlns:p14="http://schemas.microsoft.com/office/powerpoint/2010/main" val="2223871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57992" y="565410"/>
            <a:ext cx="9806247" cy="930881"/>
          </a:xfrm>
        </p:spPr>
        <p:txBody>
          <a:bodyPr>
            <a:normAutofit/>
          </a:bodyPr>
          <a:lstStyle/>
          <a:p>
            <a:r>
              <a:rPr lang="nb-NO"/>
              <a:t>Ikke alltid taushetsbelagt</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1803862"/>
            <a:ext cx="9144000" cy="3603567"/>
          </a:xfrm>
        </p:spPr>
        <p:txBody>
          <a:bodyPr>
            <a:normAutofit fontScale="92500" lnSpcReduction="20000"/>
          </a:bodyPr>
          <a:lstStyle/>
          <a:p>
            <a:pPr algn="l"/>
            <a:endParaRPr lang="nb-NO"/>
          </a:p>
          <a:p>
            <a:pPr algn="l"/>
            <a:r>
              <a:rPr lang="nb-NO"/>
              <a:t>Forvaltningsloven § 13 a:</a:t>
            </a:r>
          </a:p>
          <a:p>
            <a:pPr algn="l"/>
            <a:r>
              <a:rPr lang="nb-NO"/>
              <a:t>«Taushetsplikt etter § 13 er ikke til hinder for:</a:t>
            </a:r>
          </a:p>
          <a:p>
            <a:pPr algn="l"/>
            <a:r>
              <a:rPr lang="nb-NO"/>
              <a:t>1. at opplysninger gjøres kjent for dem som de direkte gjelder, eller for andre i den utstrekning de som har krav på taushet </a:t>
            </a:r>
            <a:r>
              <a:rPr lang="nb-NO" b="1"/>
              <a:t>samtykker</a:t>
            </a:r>
            <a:r>
              <a:rPr lang="nb-NO"/>
              <a:t>,</a:t>
            </a:r>
          </a:p>
          <a:p>
            <a:pPr algn="l"/>
            <a:r>
              <a:rPr lang="nb-NO"/>
              <a:t>2. at opplysningene brukes når behovet for beskyttelse må anses varetatt ved at de gis i statistisk form eller ved at </a:t>
            </a:r>
            <a:r>
              <a:rPr lang="nb-NO" b="1"/>
              <a:t>individualiserende kjennetegn utelates</a:t>
            </a:r>
            <a:r>
              <a:rPr lang="nb-NO" u="sng"/>
              <a:t> </a:t>
            </a:r>
            <a:r>
              <a:rPr lang="nb-NO"/>
              <a:t>på annen måte, og</a:t>
            </a:r>
          </a:p>
          <a:p>
            <a:pPr algn="l"/>
            <a:r>
              <a:rPr lang="nb-NO"/>
              <a:t>3.at opplysningene brukes når ingen berettiget interesse tilsier at de holdes hemmelig, f.eks. når de er </a:t>
            </a:r>
            <a:r>
              <a:rPr lang="nb-NO" b="1"/>
              <a:t>alminnelig kjent eller alminnelig tilgjengelig </a:t>
            </a:r>
            <a:r>
              <a:rPr lang="nb-NO"/>
              <a:t>andre steder».</a:t>
            </a:r>
          </a:p>
        </p:txBody>
      </p:sp>
    </p:spTree>
    <p:extLst>
      <p:ext uri="{BB962C8B-B14F-4D97-AF65-F5344CB8AC3E}">
        <p14:creationId xmlns:p14="http://schemas.microsoft.com/office/powerpoint/2010/main" val="537265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67322" y="195944"/>
            <a:ext cx="9806247" cy="930881"/>
          </a:xfrm>
        </p:spPr>
        <p:txBody>
          <a:bodyPr>
            <a:normAutofit/>
          </a:bodyPr>
          <a:lstStyle/>
          <a:p>
            <a:r>
              <a:rPr lang="nb-NO"/>
              <a:t>Eksempel: Koblingsfare?</a:t>
            </a:r>
          </a:p>
        </p:txBody>
      </p:sp>
      <p:pic>
        <p:nvPicPr>
          <p:cNvPr id="4" name="Bilde 3">
            <a:extLst>
              <a:ext uri="{FF2B5EF4-FFF2-40B4-BE49-F238E27FC236}">
                <a16:creationId xmlns:a16="http://schemas.microsoft.com/office/drawing/2014/main" id="{9F72E4C0-E60A-DB6B-6173-A585FBCD0A5B}"/>
              </a:ext>
            </a:extLst>
          </p:cNvPr>
          <p:cNvPicPr>
            <a:picLocks noChangeAspect="1"/>
          </p:cNvPicPr>
          <p:nvPr/>
        </p:nvPicPr>
        <p:blipFill>
          <a:blip r:embed="rId3"/>
          <a:stretch>
            <a:fillRect/>
          </a:stretch>
        </p:blipFill>
        <p:spPr>
          <a:xfrm>
            <a:off x="965723" y="2451333"/>
            <a:ext cx="10260554" cy="2631670"/>
          </a:xfrm>
          <a:prstGeom prst="rect">
            <a:avLst/>
          </a:prstGeom>
        </p:spPr>
      </p:pic>
    </p:spTree>
    <p:extLst>
      <p:ext uri="{BB962C8B-B14F-4D97-AF65-F5344CB8AC3E}">
        <p14:creationId xmlns:p14="http://schemas.microsoft.com/office/powerpoint/2010/main" val="3073469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267322" y="195944"/>
            <a:ext cx="9806247" cy="930881"/>
          </a:xfrm>
        </p:spPr>
        <p:txBody>
          <a:bodyPr>
            <a:normAutofit/>
          </a:bodyPr>
          <a:lstStyle/>
          <a:p>
            <a:r>
              <a:rPr lang="nb-NO" sz="4500"/>
              <a:t>Personopplysninger </a:t>
            </a:r>
            <a:r>
              <a:rPr lang="nb-NO" sz="4500" err="1"/>
              <a:t>vs</a:t>
            </a:r>
            <a:r>
              <a:rPr lang="nb-NO" sz="4500"/>
              <a:t> personlige forhold</a:t>
            </a:r>
          </a:p>
        </p:txBody>
      </p:sp>
      <p:sp>
        <p:nvSpPr>
          <p:cNvPr id="3" name="Rectangle 1">
            <a:extLst>
              <a:ext uri="{FF2B5EF4-FFF2-40B4-BE49-F238E27FC236}">
                <a16:creationId xmlns:a16="http://schemas.microsoft.com/office/drawing/2014/main" id="{BF3BB408-225F-486E-9EC0-DFCECBBF90EE}"/>
              </a:ext>
            </a:extLst>
          </p:cNvPr>
          <p:cNvSpPr>
            <a:spLocks noChangeArrowheads="1"/>
          </p:cNvSpPr>
          <p:nvPr/>
        </p:nvSpPr>
        <p:spPr bwMode="auto">
          <a:xfrm>
            <a:off x="7734217" y="5378221"/>
            <a:ext cx="38230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"Personopplysninger som ikke er taushetsbelagte"</a:t>
            </a:r>
          </a:p>
        </p:txBody>
      </p:sp>
      <p:pic>
        <p:nvPicPr>
          <p:cNvPr id="10" name="Bilde 9">
            <a:extLst>
              <a:ext uri="{FF2B5EF4-FFF2-40B4-BE49-F238E27FC236}">
                <a16:creationId xmlns:a16="http://schemas.microsoft.com/office/drawing/2014/main" id="{D06E2498-FC3F-98E4-A7E3-F99439F2C560}"/>
              </a:ext>
            </a:extLst>
          </p:cNvPr>
          <p:cNvPicPr>
            <a:picLocks noChangeAspect="1"/>
          </p:cNvPicPr>
          <p:nvPr/>
        </p:nvPicPr>
        <p:blipFill>
          <a:blip r:embed="rId3"/>
          <a:stretch>
            <a:fillRect/>
          </a:stretch>
        </p:blipFill>
        <p:spPr>
          <a:xfrm>
            <a:off x="590129" y="2141028"/>
            <a:ext cx="7075598" cy="3148762"/>
          </a:xfrm>
          <a:prstGeom prst="rect">
            <a:avLst/>
          </a:prstGeom>
        </p:spPr>
      </p:pic>
    </p:spTree>
    <p:extLst>
      <p:ext uri="{BB962C8B-B14F-4D97-AF65-F5344CB8AC3E}">
        <p14:creationId xmlns:p14="http://schemas.microsoft.com/office/powerpoint/2010/main" val="781925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324196" y="565410"/>
            <a:ext cx="11346873" cy="930881"/>
          </a:xfrm>
        </p:spPr>
        <p:txBody>
          <a:bodyPr>
            <a:normAutofit/>
          </a:bodyPr>
          <a:lstStyle/>
          <a:p>
            <a:r>
              <a:rPr lang="nb-NO"/>
              <a:t>Taushetsplikt – innsyn i resten</a:t>
            </a:r>
          </a:p>
        </p:txBody>
      </p:sp>
      <p:pic>
        <p:nvPicPr>
          <p:cNvPr id="10" name="Bilde 9">
            <a:extLst>
              <a:ext uri="{FF2B5EF4-FFF2-40B4-BE49-F238E27FC236}">
                <a16:creationId xmlns:a16="http://schemas.microsoft.com/office/drawing/2014/main" id="{208B380F-C66E-3B1F-1AC6-14000E234647}"/>
              </a:ext>
            </a:extLst>
          </p:cNvPr>
          <p:cNvPicPr>
            <a:picLocks noChangeAspect="1"/>
          </p:cNvPicPr>
          <p:nvPr/>
        </p:nvPicPr>
        <p:blipFill>
          <a:blip r:embed="rId2"/>
          <a:stretch>
            <a:fillRect/>
          </a:stretch>
        </p:blipFill>
        <p:spPr>
          <a:xfrm>
            <a:off x="463338" y="2309489"/>
            <a:ext cx="4737356" cy="3093783"/>
          </a:xfrm>
          <a:prstGeom prst="rect">
            <a:avLst/>
          </a:prstGeom>
        </p:spPr>
      </p:pic>
      <p:sp>
        <p:nvSpPr>
          <p:cNvPr id="12" name="TekstSylinder 11">
            <a:extLst>
              <a:ext uri="{FF2B5EF4-FFF2-40B4-BE49-F238E27FC236}">
                <a16:creationId xmlns:a16="http://schemas.microsoft.com/office/drawing/2014/main" id="{F4101E75-2ABE-74C5-36A8-D689101ACCA4}"/>
              </a:ext>
            </a:extLst>
          </p:cNvPr>
          <p:cNvSpPr txBox="1"/>
          <p:nvPr/>
        </p:nvSpPr>
        <p:spPr>
          <a:xfrm>
            <a:off x="5401195" y="2208335"/>
            <a:ext cx="6045430" cy="3477875"/>
          </a:xfrm>
          <a:prstGeom prst="rect">
            <a:avLst/>
          </a:prstGeom>
          <a:noFill/>
        </p:spPr>
        <p:txBody>
          <a:bodyPr wrap="square">
            <a:spAutoFit/>
          </a:bodyPr>
          <a:lstStyle/>
          <a:p>
            <a:pPr algn="l"/>
            <a:r>
              <a:rPr lang="nn-NO" sz="2200" b="1" i="0">
                <a:solidFill>
                  <a:srgbClr val="000000"/>
                </a:solidFill>
                <a:effectLst/>
                <a:latin typeface="-apple-system"/>
              </a:rPr>
              <a:t>Justis- og beredskapsdepartementets Rettleiar til offentleglova:</a:t>
            </a:r>
          </a:p>
          <a:p>
            <a:pPr algn="l"/>
            <a:endParaRPr lang="nn-NO" sz="2200" b="0" i="0">
              <a:solidFill>
                <a:srgbClr val="000000"/>
              </a:solidFill>
              <a:effectLst/>
              <a:latin typeface="-apple-system"/>
            </a:endParaRPr>
          </a:p>
          <a:p>
            <a:pPr algn="l"/>
            <a:r>
              <a:rPr lang="nn-NO" sz="2200" b="0" i="1">
                <a:solidFill>
                  <a:srgbClr val="000000"/>
                </a:solidFill>
                <a:effectLst/>
                <a:latin typeface="-apple-system"/>
              </a:rPr>
              <a:t>«Ved praktiseringa av § 12 er det viktig å vere merksam på at reglane i den nye lova som </a:t>
            </a:r>
            <a:r>
              <a:rPr lang="nn-NO" sz="2200" b="0" i="1" err="1">
                <a:solidFill>
                  <a:srgbClr val="000000"/>
                </a:solidFill>
                <a:effectLst/>
                <a:latin typeface="-apple-system"/>
              </a:rPr>
              <a:t>knytter</a:t>
            </a:r>
            <a:r>
              <a:rPr lang="nn-NO" sz="2200" b="0" i="1">
                <a:solidFill>
                  <a:srgbClr val="000000"/>
                </a:solidFill>
                <a:effectLst/>
                <a:latin typeface="-apple-system"/>
              </a:rPr>
              <a:t> unntakshøvet til opplysningar, er innførde for å oppnå auka innsyn, og at det klare utgangspunktet er at resten av dokumentet skal vere offentleg. </a:t>
            </a:r>
            <a:r>
              <a:rPr lang="nn-NO" sz="2200" b="0" i="1" u="sng">
                <a:solidFill>
                  <a:srgbClr val="000000"/>
                </a:solidFill>
                <a:effectLst/>
                <a:latin typeface="-apple-system"/>
              </a:rPr>
              <a:t>Offentleglova § 12 må ikkje praktiserast slik at dette utgangspunktet blir undergrave</a:t>
            </a:r>
            <a:r>
              <a:rPr lang="nn-NO" sz="2200" b="0" i="1">
                <a:solidFill>
                  <a:srgbClr val="000000"/>
                </a:solidFill>
                <a:effectLst/>
                <a:latin typeface="-apple-system"/>
              </a:rPr>
              <a:t>.»</a:t>
            </a:r>
            <a:endParaRPr lang="nn-NO" sz="2200" b="0" i="0">
              <a:solidFill>
                <a:srgbClr val="000000"/>
              </a:solidFill>
              <a:effectLst/>
              <a:latin typeface="-apple-system"/>
            </a:endParaRPr>
          </a:p>
        </p:txBody>
      </p:sp>
    </p:spTree>
    <p:extLst>
      <p:ext uri="{BB962C8B-B14F-4D97-AF65-F5344CB8AC3E}">
        <p14:creationId xmlns:p14="http://schemas.microsoft.com/office/powerpoint/2010/main" val="134505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98181" y="560881"/>
            <a:ext cx="9795638" cy="1114380"/>
          </a:xfrm>
        </p:spPr>
        <p:txBody>
          <a:bodyPr>
            <a:normAutofit/>
          </a:bodyPr>
          <a:lstStyle/>
          <a:p>
            <a:r>
              <a:rPr lang="nb-NO" sz="5200"/>
              <a:t>Taushetsplikt – samtykke til fritak</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198181" y="1839595"/>
            <a:ext cx="9795638" cy="943119"/>
          </a:xfrm>
        </p:spPr>
        <p:txBody>
          <a:bodyPr>
            <a:normAutofit/>
          </a:bodyPr>
          <a:lstStyle/>
          <a:p>
            <a:r>
              <a:rPr lang="nb-NO" err="1"/>
              <a:t>Offl</a:t>
            </a:r>
            <a:r>
              <a:rPr lang="nb-NO"/>
              <a:t>. § 13 tredje ledd:</a:t>
            </a:r>
          </a:p>
        </p:txBody>
      </p:sp>
      <p:pic>
        <p:nvPicPr>
          <p:cNvPr id="4" name="Bilde 3" descr="Et bilde som inneholder tekst, skjermbilde, Font, nummer&#10;&#10;Automatisk generert beskrivelse">
            <a:extLst>
              <a:ext uri="{FF2B5EF4-FFF2-40B4-BE49-F238E27FC236}">
                <a16:creationId xmlns:a16="http://schemas.microsoft.com/office/drawing/2014/main" id="{122D144C-2234-4C29-C092-A5C765275BC6}"/>
              </a:ext>
            </a:extLst>
          </p:cNvPr>
          <p:cNvPicPr>
            <a:picLocks noChangeAspect="1"/>
          </p:cNvPicPr>
          <p:nvPr/>
        </p:nvPicPr>
        <p:blipFill>
          <a:blip r:embed="rId2"/>
          <a:stretch>
            <a:fillRect/>
          </a:stretch>
        </p:blipFill>
        <p:spPr>
          <a:xfrm>
            <a:off x="6858887" y="2310684"/>
            <a:ext cx="5254426" cy="4237771"/>
          </a:xfrm>
          <a:prstGeom prst="rect">
            <a:avLst/>
          </a:prstGeom>
        </p:spPr>
      </p:pic>
      <p:pic>
        <p:nvPicPr>
          <p:cNvPr id="5" name="Bilde 4">
            <a:extLst>
              <a:ext uri="{FF2B5EF4-FFF2-40B4-BE49-F238E27FC236}">
                <a16:creationId xmlns:a16="http://schemas.microsoft.com/office/drawing/2014/main" id="{9AF2AF78-EC62-F624-E941-7015BB3137A5}"/>
              </a:ext>
            </a:extLst>
          </p:cNvPr>
          <p:cNvPicPr>
            <a:picLocks noChangeAspect="1"/>
          </p:cNvPicPr>
          <p:nvPr/>
        </p:nvPicPr>
        <p:blipFill>
          <a:blip r:embed="rId3"/>
          <a:stretch>
            <a:fillRect/>
          </a:stretch>
        </p:blipFill>
        <p:spPr>
          <a:xfrm>
            <a:off x="316542" y="2509782"/>
            <a:ext cx="6230828" cy="2373083"/>
          </a:xfrm>
          <a:prstGeom prst="rect">
            <a:avLst/>
          </a:prstGeom>
        </p:spPr>
      </p:pic>
    </p:spTree>
    <p:extLst>
      <p:ext uri="{BB962C8B-B14F-4D97-AF65-F5344CB8AC3E}">
        <p14:creationId xmlns:p14="http://schemas.microsoft.com/office/powerpoint/2010/main" val="2289149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515389" y="294482"/>
            <a:ext cx="10972800" cy="1060493"/>
          </a:xfrm>
        </p:spPr>
        <p:txBody>
          <a:bodyPr>
            <a:noAutofit/>
          </a:bodyPr>
          <a:lstStyle/>
          <a:p>
            <a:r>
              <a:rPr lang="nb-NO" sz="3600"/>
              <a:t>Privat avtale gir ikke grunnlag for taushetsplikt. </a:t>
            </a:r>
            <a:br>
              <a:rPr lang="nb-NO" sz="3600"/>
            </a:br>
            <a:r>
              <a:rPr lang="nb-NO" sz="3600"/>
              <a:t>Taushetsplikten er ikke til for å beskytte forvaltningen</a:t>
            </a:r>
          </a:p>
        </p:txBody>
      </p:sp>
      <p:pic>
        <p:nvPicPr>
          <p:cNvPr id="8" name="Plassholder for innhold 4" descr="Et bilde som inneholder tekst&#10;&#10;Automatisk generert beskrivelse">
            <a:extLst>
              <a:ext uri="{FF2B5EF4-FFF2-40B4-BE49-F238E27FC236}">
                <a16:creationId xmlns:a16="http://schemas.microsoft.com/office/drawing/2014/main" id="{440D15AC-874B-82B1-C3A5-297F54EB31B5}"/>
              </a:ext>
            </a:extLst>
          </p:cNvPr>
          <p:cNvPicPr>
            <a:picLocks noChangeAspect="1"/>
          </p:cNvPicPr>
          <p:nvPr/>
        </p:nvPicPr>
        <p:blipFill>
          <a:blip r:embed="rId3"/>
          <a:stretch>
            <a:fillRect/>
          </a:stretch>
        </p:blipFill>
        <p:spPr>
          <a:xfrm>
            <a:off x="905256" y="2083012"/>
            <a:ext cx="5541406" cy="3435671"/>
          </a:xfrm>
          <a:prstGeom prst="rect">
            <a:avLst/>
          </a:prstGeom>
        </p:spPr>
      </p:pic>
      <p:pic>
        <p:nvPicPr>
          <p:cNvPr id="9" name="Plassholder for innhold 8">
            <a:extLst>
              <a:ext uri="{FF2B5EF4-FFF2-40B4-BE49-F238E27FC236}">
                <a16:creationId xmlns:a16="http://schemas.microsoft.com/office/drawing/2014/main" id="{671005A7-428E-8705-522E-21CD678B6A70}"/>
              </a:ext>
            </a:extLst>
          </p:cNvPr>
          <p:cNvPicPr>
            <a:picLocks noChangeAspect="1"/>
          </p:cNvPicPr>
          <p:nvPr/>
        </p:nvPicPr>
        <p:blipFill>
          <a:blip r:embed="rId4"/>
          <a:stretch>
            <a:fillRect/>
          </a:stretch>
        </p:blipFill>
        <p:spPr>
          <a:xfrm>
            <a:off x="7413120" y="1773936"/>
            <a:ext cx="2887536" cy="4215384"/>
          </a:xfrm>
          <a:prstGeom prst="rect">
            <a:avLst/>
          </a:prstGeom>
        </p:spPr>
      </p:pic>
    </p:spTree>
    <p:extLst>
      <p:ext uri="{BB962C8B-B14F-4D97-AF65-F5344CB8AC3E}">
        <p14:creationId xmlns:p14="http://schemas.microsoft.com/office/powerpoint/2010/main" val="181898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2E3E790-E2C6-C06D-A342-995C6D414C9F}"/>
              </a:ext>
            </a:extLst>
          </p:cNvPr>
          <p:cNvPicPr>
            <a:picLocks noChangeAspect="1"/>
          </p:cNvPicPr>
          <p:nvPr/>
        </p:nvPicPr>
        <p:blipFill>
          <a:blip r:embed="rId3"/>
          <a:stretch>
            <a:fillRect/>
          </a:stretch>
        </p:blipFill>
        <p:spPr>
          <a:xfrm>
            <a:off x="2042045" y="1"/>
            <a:ext cx="6796174" cy="6763500"/>
          </a:xfrm>
          <a:prstGeom prst="rect">
            <a:avLst/>
          </a:prstGeom>
        </p:spPr>
      </p:pic>
    </p:spTree>
    <p:extLst>
      <p:ext uri="{BB962C8B-B14F-4D97-AF65-F5344CB8AC3E}">
        <p14:creationId xmlns:p14="http://schemas.microsoft.com/office/powerpoint/2010/main" val="1209486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93A99-80AA-5767-DEBD-EDE5C9EC9169}"/>
              </a:ext>
            </a:extLst>
          </p:cNvPr>
          <p:cNvSpPr>
            <a:spLocks noGrp="1"/>
          </p:cNvSpPr>
          <p:nvPr>
            <p:ph type="title"/>
          </p:nvPr>
        </p:nvSpPr>
        <p:spPr/>
        <p:txBody>
          <a:bodyPr/>
          <a:lstStyle/>
          <a:p>
            <a:r>
              <a:rPr lang="nb-NO" dirty="0"/>
              <a:t>Kan-unntakene </a:t>
            </a:r>
          </a:p>
        </p:txBody>
      </p:sp>
      <p:sp>
        <p:nvSpPr>
          <p:cNvPr id="7" name="Plassholder for innhold 6">
            <a:extLst>
              <a:ext uri="{FF2B5EF4-FFF2-40B4-BE49-F238E27FC236}">
                <a16:creationId xmlns:a16="http://schemas.microsoft.com/office/drawing/2014/main" id="{D2A5FEA4-DB8C-5FB2-D059-39A72D9A3458}"/>
              </a:ext>
            </a:extLst>
          </p:cNvPr>
          <p:cNvSpPr>
            <a:spLocks noGrp="1"/>
          </p:cNvSpPr>
          <p:nvPr>
            <p:ph idx="1"/>
          </p:nvPr>
        </p:nvSpPr>
        <p:spPr/>
        <p:txBody>
          <a:bodyPr>
            <a:normAutofit/>
          </a:bodyPr>
          <a:lstStyle/>
          <a:p>
            <a:r>
              <a:rPr lang="nb-NO" dirty="0"/>
              <a:t>Interne dokumenter (to typer) §§ 14-15</a:t>
            </a:r>
          </a:p>
          <a:p>
            <a:r>
              <a:rPr lang="nb-NO" dirty="0"/>
              <a:t>Utenrikspolitiske interesser (§ 20) </a:t>
            </a:r>
          </a:p>
          <a:p>
            <a:r>
              <a:rPr lang="nb-NO" dirty="0"/>
              <a:t>Sikkerhetshensyn – nasjonale trygghet (§ 21)</a:t>
            </a:r>
          </a:p>
          <a:p>
            <a:r>
              <a:rPr lang="nb-NO" dirty="0"/>
              <a:t>Økonomiske hensyn og forhandlinger – budsjett, økonomistyring, (§§22-23)</a:t>
            </a:r>
          </a:p>
          <a:p>
            <a:r>
              <a:rPr lang="nb-NO" dirty="0"/>
              <a:t>Personalforvaltning (§ 23) </a:t>
            </a:r>
          </a:p>
          <a:p>
            <a:r>
              <a:rPr lang="nb-NO" dirty="0"/>
              <a:t>Unngå straffbare handlinger (§ 24) </a:t>
            </a:r>
          </a:p>
        </p:txBody>
      </p:sp>
      <p:pic>
        <p:nvPicPr>
          <p:cNvPr id="9" name="Grafikk 8" descr="Advarsel med heldekkende fyll">
            <a:extLst>
              <a:ext uri="{FF2B5EF4-FFF2-40B4-BE49-F238E27FC236}">
                <a16:creationId xmlns:a16="http://schemas.microsoft.com/office/drawing/2014/main" id="{68AA1FE7-D12C-4B47-D48E-5CE8EA0467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2991" y="863140"/>
            <a:ext cx="2133600" cy="2133600"/>
          </a:xfrm>
          <a:prstGeom prst="rect">
            <a:avLst/>
          </a:prstGeom>
        </p:spPr>
      </p:pic>
    </p:spTree>
    <p:extLst>
      <p:ext uri="{BB962C8B-B14F-4D97-AF65-F5344CB8AC3E}">
        <p14:creationId xmlns:p14="http://schemas.microsoft.com/office/powerpoint/2010/main" val="155956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D96914-FDB7-9871-2D05-4F78AF92E8BF}"/>
              </a:ext>
            </a:extLst>
          </p:cNvPr>
          <p:cNvSpPr>
            <a:spLocks noGrp="1"/>
          </p:cNvSpPr>
          <p:nvPr>
            <p:ph type="title"/>
          </p:nvPr>
        </p:nvSpPr>
        <p:spPr/>
        <p:txBody>
          <a:bodyPr/>
          <a:lstStyle/>
          <a:p>
            <a:r>
              <a:rPr lang="nb-NO"/>
              <a:t>Merinnsyn </a:t>
            </a:r>
          </a:p>
        </p:txBody>
      </p:sp>
      <p:sp>
        <p:nvSpPr>
          <p:cNvPr id="3" name="Plassholder for innhold 2">
            <a:extLst>
              <a:ext uri="{FF2B5EF4-FFF2-40B4-BE49-F238E27FC236}">
                <a16:creationId xmlns:a16="http://schemas.microsoft.com/office/drawing/2014/main" id="{AD164A68-8262-FBF3-A38C-7725224FABB1}"/>
              </a:ext>
            </a:extLst>
          </p:cNvPr>
          <p:cNvSpPr>
            <a:spLocks noGrp="1"/>
          </p:cNvSpPr>
          <p:nvPr>
            <p:ph idx="1"/>
          </p:nvPr>
        </p:nvSpPr>
        <p:spPr>
          <a:xfrm>
            <a:off x="838200" y="1825625"/>
            <a:ext cx="6239933" cy="4351338"/>
          </a:xfrm>
        </p:spPr>
        <p:txBody>
          <a:bodyPr>
            <a:normAutofit/>
          </a:bodyPr>
          <a:lstStyle/>
          <a:p>
            <a:r>
              <a:rPr lang="nb-NO" sz="2800"/>
              <a:t>§ 11: «Når det er høve til å </a:t>
            </a:r>
            <a:r>
              <a:rPr lang="nb-NO" sz="2800" err="1"/>
              <a:t>gjere</a:t>
            </a:r>
            <a:r>
              <a:rPr lang="nb-NO" sz="2800"/>
              <a:t> unntak </a:t>
            </a:r>
            <a:r>
              <a:rPr lang="nb-NO" sz="2800" err="1"/>
              <a:t>frå</a:t>
            </a:r>
            <a:r>
              <a:rPr lang="nb-NO" sz="2800"/>
              <a:t> innsyn,​ </a:t>
            </a:r>
            <a:r>
              <a:rPr lang="nb-NO" sz="2800" b="1"/>
              <a:t>skal </a:t>
            </a:r>
            <a:r>
              <a:rPr lang="nb-NO" sz="2800"/>
              <a:t>organet likevel vurdere å gi heilt eller delvis innsyn. Organet bør gi innsyn dersom omsynet til </a:t>
            </a:r>
            <a:r>
              <a:rPr lang="nb-NO" sz="2800" err="1"/>
              <a:t>offentleg</a:t>
            </a:r>
            <a:r>
              <a:rPr lang="nb-NO" sz="2800"/>
              <a:t> innsyn </a:t>
            </a:r>
            <a:r>
              <a:rPr lang="nb-NO" sz="2800" b="1"/>
              <a:t>veg tyngre enn </a:t>
            </a:r>
            <a:r>
              <a:rPr lang="nb-NO" sz="2800"/>
              <a:t>behovet for unntak.»</a:t>
            </a:r>
            <a:br>
              <a:rPr lang="nb-NO" sz="2800"/>
            </a:br>
            <a:endParaRPr lang="nb-NO" sz="2800"/>
          </a:p>
          <a:p>
            <a:r>
              <a:rPr lang="nb-NO"/>
              <a:t>Gjelder alt som ikke er taushetsbelagt.</a:t>
            </a:r>
            <a:br>
              <a:rPr lang="nb-NO"/>
            </a:br>
            <a:endParaRPr lang="nb-NO"/>
          </a:p>
        </p:txBody>
      </p:sp>
    </p:spTree>
    <p:extLst>
      <p:ext uri="{BB962C8B-B14F-4D97-AF65-F5344CB8AC3E}">
        <p14:creationId xmlns:p14="http://schemas.microsoft.com/office/powerpoint/2010/main" val="4114236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2E2B58-35B3-7DAA-3AE0-67F5CD867DC9}"/>
              </a:ext>
            </a:extLst>
          </p:cNvPr>
          <p:cNvSpPr>
            <a:spLocks noGrp="1"/>
          </p:cNvSpPr>
          <p:nvPr>
            <p:ph type="title"/>
          </p:nvPr>
        </p:nvSpPr>
        <p:spPr/>
        <p:txBody>
          <a:bodyPr/>
          <a:lstStyle/>
          <a:p>
            <a:pPr algn="ctr"/>
            <a:r>
              <a:rPr lang="nb-NO"/>
              <a:t>Merinnsynsvurderingen:   </a:t>
            </a:r>
          </a:p>
        </p:txBody>
      </p:sp>
      <p:sp>
        <p:nvSpPr>
          <p:cNvPr id="3" name="Plassholder for innhold 2">
            <a:extLst>
              <a:ext uri="{FF2B5EF4-FFF2-40B4-BE49-F238E27FC236}">
                <a16:creationId xmlns:a16="http://schemas.microsoft.com/office/drawing/2014/main" id="{7A324FD2-8784-3766-23A0-80F7B8D1D73D}"/>
              </a:ext>
            </a:extLst>
          </p:cNvPr>
          <p:cNvSpPr>
            <a:spLocks noGrp="1"/>
          </p:cNvSpPr>
          <p:nvPr>
            <p:ph idx="1"/>
          </p:nvPr>
        </p:nvSpPr>
        <p:spPr>
          <a:xfrm>
            <a:off x="772212" y="2080149"/>
            <a:ext cx="7425267" cy="3638352"/>
          </a:xfrm>
        </p:spPr>
        <p:txBody>
          <a:bodyPr>
            <a:normAutofit/>
          </a:bodyPr>
          <a:lstStyle/>
          <a:p>
            <a:r>
              <a:rPr lang="nb-NO" b="0" i="0">
                <a:solidFill>
                  <a:srgbClr val="333333"/>
                </a:solidFill>
                <a:effectLst/>
              </a:rPr>
              <a:t>Om </a:t>
            </a:r>
            <a:r>
              <a:rPr lang="nb-NO">
                <a:solidFill>
                  <a:srgbClr val="333333"/>
                </a:solidFill>
              </a:rPr>
              <a:t>hensynet</a:t>
            </a:r>
            <a:r>
              <a:rPr lang="nb-NO" b="0" i="0">
                <a:solidFill>
                  <a:srgbClr val="333333"/>
                </a:solidFill>
                <a:effectLst/>
              </a:rPr>
              <a:t> til innsyn </a:t>
            </a:r>
            <a:r>
              <a:rPr lang="nb-NO" b="1" i="0">
                <a:solidFill>
                  <a:srgbClr val="333333"/>
                </a:solidFill>
                <a:effectLst/>
              </a:rPr>
              <a:t>veier tyngre enn behovet for unntak</a:t>
            </a:r>
            <a:endParaRPr lang="nb-NO" b="0" i="0">
              <a:solidFill>
                <a:srgbClr val="333333"/>
              </a:solidFill>
              <a:effectLst/>
            </a:endParaRPr>
          </a:p>
          <a:p>
            <a:r>
              <a:rPr lang="nn-NO" b="0" i="0">
                <a:solidFill>
                  <a:srgbClr val="333333"/>
                </a:solidFill>
                <a:effectLst/>
              </a:rPr>
              <a:t>Det må </a:t>
            </a:r>
            <a:r>
              <a:rPr lang="nn-NO" b="0" i="0" err="1">
                <a:solidFill>
                  <a:srgbClr val="333333"/>
                </a:solidFill>
                <a:effectLst/>
              </a:rPr>
              <a:t>vurderes</a:t>
            </a:r>
            <a:r>
              <a:rPr lang="nn-NO" b="0" i="0">
                <a:solidFill>
                  <a:srgbClr val="333333"/>
                </a:solidFill>
                <a:effectLst/>
              </a:rPr>
              <a:t> de </a:t>
            </a:r>
            <a:r>
              <a:rPr lang="nn-NO" b="1" i="0" err="1">
                <a:solidFill>
                  <a:srgbClr val="333333"/>
                </a:solidFill>
                <a:effectLst/>
              </a:rPr>
              <a:t>hensynene</a:t>
            </a:r>
            <a:r>
              <a:rPr lang="nn-NO">
                <a:solidFill>
                  <a:srgbClr val="333333"/>
                </a:solidFill>
              </a:rPr>
              <a:t> som ligger til grunn for </a:t>
            </a:r>
            <a:r>
              <a:rPr lang="nn-NO" err="1">
                <a:solidFill>
                  <a:srgbClr val="333333"/>
                </a:solidFill>
              </a:rPr>
              <a:t>unntaksbestemmelsen</a:t>
            </a:r>
            <a:r>
              <a:rPr lang="nb-NO">
                <a:solidFill>
                  <a:srgbClr val="333333"/>
                </a:solidFill>
              </a:rPr>
              <a:t>.</a:t>
            </a:r>
            <a:endParaRPr lang="nb-NO" b="0" i="0">
              <a:solidFill>
                <a:srgbClr val="333333"/>
              </a:solidFill>
              <a:effectLst/>
            </a:endParaRPr>
          </a:p>
          <a:p>
            <a:r>
              <a:rPr lang="nb-NO" b="1" i="0">
                <a:solidFill>
                  <a:srgbClr val="333333"/>
                </a:solidFill>
                <a:effectLst/>
              </a:rPr>
              <a:t>Hvert dokument </a:t>
            </a:r>
            <a:r>
              <a:rPr lang="nb-NO" i="0">
                <a:solidFill>
                  <a:srgbClr val="333333"/>
                </a:solidFill>
                <a:effectLst/>
              </a:rPr>
              <a:t>skal vurderes konkret.</a:t>
            </a:r>
          </a:p>
          <a:p>
            <a:r>
              <a:rPr lang="nb-NO" sz="2800"/>
              <a:t>Kan variere med tiden (lettere med innsyn etter hvert).</a:t>
            </a:r>
            <a:endParaRPr lang="nb-NO"/>
          </a:p>
        </p:txBody>
      </p:sp>
      <p:sp>
        <p:nvSpPr>
          <p:cNvPr id="7" name="TekstSylinder 6">
            <a:extLst>
              <a:ext uri="{FF2B5EF4-FFF2-40B4-BE49-F238E27FC236}">
                <a16:creationId xmlns:a16="http://schemas.microsoft.com/office/drawing/2014/main" id="{37ACC7E4-4503-8EDA-B982-DDEBAC092F7E}"/>
              </a:ext>
            </a:extLst>
          </p:cNvPr>
          <p:cNvSpPr txBox="1"/>
          <p:nvPr/>
        </p:nvSpPr>
        <p:spPr>
          <a:xfrm>
            <a:off x="8678333" y="5156200"/>
            <a:ext cx="6096000" cy="307777"/>
          </a:xfrm>
          <a:prstGeom prst="rect">
            <a:avLst/>
          </a:prstGeom>
          <a:noFill/>
        </p:spPr>
        <p:txBody>
          <a:bodyPr wrap="square">
            <a:spAutoFit/>
          </a:bodyPr>
          <a:lstStyle/>
          <a:p>
            <a:r>
              <a:rPr lang="nb-NO" sz="1400" i="1">
                <a:solidFill>
                  <a:srgbClr val="0F0F0F"/>
                </a:solidFill>
                <a:latin typeface="Söhne"/>
              </a:rPr>
              <a:t>«J</a:t>
            </a:r>
            <a:r>
              <a:rPr lang="nb-NO" sz="1400" b="0" i="1">
                <a:solidFill>
                  <a:srgbClr val="0F0F0F"/>
                </a:solidFill>
                <a:effectLst/>
                <a:latin typeface="Söhne"/>
              </a:rPr>
              <a:t>ournalister som ber om merinnsyn»</a:t>
            </a:r>
            <a:endParaRPr lang="nb-NO" sz="1400" i="1"/>
          </a:p>
        </p:txBody>
      </p:sp>
    </p:spTree>
    <p:extLst>
      <p:ext uri="{BB962C8B-B14F-4D97-AF65-F5344CB8AC3E}">
        <p14:creationId xmlns:p14="http://schemas.microsoft.com/office/powerpoint/2010/main" val="47221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9E57E03-6420-626C-5F05-96D45F51A24D}"/>
              </a:ext>
            </a:extLst>
          </p:cNvPr>
          <p:cNvPicPr>
            <a:picLocks noChangeAspect="1"/>
          </p:cNvPicPr>
          <p:nvPr/>
        </p:nvPicPr>
        <p:blipFill>
          <a:blip r:embed="rId2"/>
          <a:stretch>
            <a:fillRect/>
          </a:stretch>
        </p:blipFill>
        <p:spPr>
          <a:xfrm>
            <a:off x="624247" y="1921525"/>
            <a:ext cx="10729553" cy="4159538"/>
          </a:xfrm>
          <a:prstGeom prst="rect">
            <a:avLst/>
          </a:prstGeom>
        </p:spPr>
      </p:pic>
    </p:spTree>
    <p:extLst>
      <p:ext uri="{BB962C8B-B14F-4D97-AF65-F5344CB8AC3E}">
        <p14:creationId xmlns:p14="http://schemas.microsoft.com/office/powerpoint/2010/main" val="63351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669392"/>
            <a:ext cx="9144000" cy="905942"/>
          </a:xfrm>
        </p:spPr>
        <p:txBody>
          <a:bodyPr>
            <a:normAutofit fontScale="90000"/>
          </a:bodyPr>
          <a:lstStyle/>
          <a:p>
            <a:r>
              <a:rPr lang="nb-NO"/>
              <a:t>Interne dokumenter</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061829" y="2185874"/>
            <a:ext cx="5958266" cy="3012663"/>
          </a:xfrm>
        </p:spPr>
        <p:txBody>
          <a:bodyPr>
            <a:normAutofit lnSpcReduction="10000"/>
          </a:bodyPr>
          <a:lstStyle/>
          <a:p>
            <a:pPr algn="l"/>
            <a:r>
              <a:rPr lang="nb-NO" sz="2400"/>
              <a:t>§ 14: «</a:t>
            </a:r>
            <a:r>
              <a:rPr lang="nn-NO" sz="2400"/>
              <a:t>Eit organ </a:t>
            </a:r>
            <a:r>
              <a:rPr lang="nn-NO" sz="2400" b="1"/>
              <a:t>kan</a:t>
            </a:r>
            <a:r>
              <a:rPr lang="nn-NO" sz="2400"/>
              <a:t>​ gjere unntak frå innsyn for dokument​ som organet har utarbeidd for si eiga interne saksførebuing».</a:t>
            </a:r>
            <a:br>
              <a:rPr lang="nn-NO" sz="2400"/>
            </a:br>
            <a:endParaRPr lang="nn-NO" sz="2400"/>
          </a:p>
          <a:p>
            <a:pPr algn="l"/>
            <a:r>
              <a:rPr lang="nn-NO" sz="2400"/>
              <a:t>Skal beskytte interne prosesser </a:t>
            </a:r>
            <a:r>
              <a:rPr lang="nn-NO" sz="2400" err="1"/>
              <a:t>tidlig</a:t>
            </a:r>
            <a:r>
              <a:rPr lang="nn-NO" sz="2400"/>
              <a:t> i </a:t>
            </a:r>
            <a:r>
              <a:rPr lang="nn-NO" sz="2400" err="1"/>
              <a:t>saksbehandlingen</a:t>
            </a:r>
            <a:r>
              <a:rPr lang="nn-NO" sz="2400"/>
              <a:t> </a:t>
            </a:r>
            <a:r>
              <a:rPr lang="nn-NO" sz="2400" b="1" err="1"/>
              <a:t>innad</a:t>
            </a:r>
            <a:r>
              <a:rPr lang="nn-NO" sz="2400" b="1"/>
              <a:t> i </a:t>
            </a:r>
            <a:r>
              <a:rPr lang="nn-NO" sz="2400" b="1" err="1"/>
              <a:t>ett</a:t>
            </a:r>
            <a:r>
              <a:rPr lang="nn-NO" sz="2400" b="1"/>
              <a:t> organ. </a:t>
            </a:r>
            <a:br>
              <a:rPr lang="nn-NO" sz="2400" b="1"/>
            </a:br>
            <a:endParaRPr lang="nn-NO" sz="2400" b="1"/>
          </a:p>
          <a:p>
            <a:pPr algn="l"/>
            <a:r>
              <a:rPr lang="nn-NO" sz="2400"/>
              <a:t>Det er </a:t>
            </a:r>
            <a:r>
              <a:rPr lang="nn-NO" sz="2400" err="1"/>
              <a:t>ikke</a:t>
            </a:r>
            <a:r>
              <a:rPr lang="nn-NO" sz="2400"/>
              <a:t> internt </a:t>
            </a:r>
            <a:r>
              <a:rPr lang="nn-NO" sz="2400" err="1"/>
              <a:t>hvis</a:t>
            </a:r>
            <a:r>
              <a:rPr lang="nn-NO" sz="2400"/>
              <a:t> det er </a:t>
            </a:r>
            <a:r>
              <a:rPr lang="nn-NO" sz="2400" b="1"/>
              <a:t>sendt ut </a:t>
            </a:r>
            <a:r>
              <a:rPr lang="nn-NO" sz="2400"/>
              <a:t>av organet.</a:t>
            </a:r>
          </a:p>
        </p:txBody>
      </p:sp>
    </p:spTree>
    <p:extLst>
      <p:ext uri="{BB962C8B-B14F-4D97-AF65-F5344CB8AC3E}">
        <p14:creationId xmlns:p14="http://schemas.microsoft.com/office/powerpoint/2010/main" val="1457304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8" y="250233"/>
            <a:ext cx="8353044" cy="1461734"/>
          </a:xfrm>
          <a:noFill/>
        </p:spPr>
        <p:txBody>
          <a:bodyPr vert="horz" lIns="91440" tIns="45720" rIns="91440" bIns="45720" rtlCol="0" anchor="ctr">
            <a:normAutofit/>
          </a:bodyPr>
          <a:lstStyle/>
          <a:p>
            <a:r>
              <a:rPr lang="nb-NO" sz="5000" kern="1200">
                <a:latin typeface="+mj-lt"/>
                <a:ea typeface="+mj-ea"/>
                <a:cs typeface="+mj-cs"/>
              </a:rPr>
              <a:t>Vi sjekket praksis</a:t>
            </a:r>
            <a:endParaRPr lang="en-US" sz="5000" kern="1200">
              <a:latin typeface="+mj-lt"/>
              <a:ea typeface="+mj-ea"/>
              <a:cs typeface="+mj-cs"/>
            </a:endParaRPr>
          </a:p>
        </p:txBody>
      </p:sp>
      <p:pic>
        <p:nvPicPr>
          <p:cNvPr id="3" name="Bilde 2">
            <a:extLst>
              <a:ext uri="{FF2B5EF4-FFF2-40B4-BE49-F238E27FC236}">
                <a16:creationId xmlns:a16="http://schemas.microsoft.com/office/drawing/2014/main" id="{2D3EFD74-0457-B945-D2E2-8F1E54B2FACB}"/>
              </a:ext>
            </a:extLst>
          </p:cNvPr>
          <p:cNvPicPr>
            <a:picLocks noChangeAspect="1"/>
          </p:cNvPicPr>
          <p:nvPr/>
        </p:nvPicPr>
        <p:blipFill>
          <a:blip r:embed="rId2"/>
          <a:stretch>
            <a:fillRect/>
          </a:stretch>
        </p:blipFill>
        <p:spPr>
          <a:xfrm>
            <a:off x="869516" y="1486916"/>
            <a:ext cx="5114552" cy="4796747"/>
          </a:xfrm>
          <a:prstGeom prst="rect">
            <a:avLst/>
          </a:prstGeom>
        </p:spPr>
      </p:pic>
      <p:sp>
        <p:nvSpPr>
          <p:cNvPr id="2" name="Tittel 1">
            <a:extLst>
              <a:ext uri="{FF2B5EF4-FFF2-40B4-BE49-F238E27FC236}">
                <a16:creationId xmlns:a16="http://schemas.microsoft.com/office/drawing/2014/main" id="{DCE6EBFE-74D7-CD58-7AD6-5B1CA98F9CA2}"/>
              </a:ext>
            </a:extLst>
          </p:cNvPr>
          <p:cNvSpPr txBox="1">
            <a:spLocks/>
          </p:cNvSpPr>
          <p:nvPr/>
        </p:nvSpPr>
        <p:spPr>
          <a:xfrm>
            <a:off x="6802293" y="1774621"/>
            <a:ext cx="3932030" cy="39566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3000"/>
              <a:t>Vanlig årsaker til feil:</a:t>
            </a:r>
          </a:p>
          <a:p>
            <a:pPr marL="457200" indent="-457200" algn="l">
              <a:buFont typeface="Arial" panose="020B0604020202020204" pitchFamily="34" charset="0"/>
              <a:buChar char="•"/>
            </a:pPr>
            <a:r>
              <a:rPr lang="nb-NO" sz="3000">
                <a:cs typeface="Calibri Light"/>
              </a:rPr>
              <a:t>Er ikke et internt dokument</a:t>
            </a:r>
          </a:p>
          <a:p>
            <a:pPr marL="457200" indent="-457200" algn="l">
              <a:buFont typeface="Arial" panose="020B0604020202020204" pitchFamily="34" charset="0"/>
              <a:buChar char="•"/>
            </a:pPr>
            <a:r>
              <a:rPr lang="nb-NO" sz="3000">
                <a:cs typeface="Calibri Light"/>
              </a:rPr>
              <a:t>Mangelfull eller feil vurdering av merinnsyn</a:t>
            </a:r>
            <a:endParaRPr lang="nb-NO" sz="3000"/>
          </a:p>
        </p:txBody>
      </p:sp>
    </p:spTree>
    <p:extLst>
      <p:ext uri="{BB962C8B-B14F-4D97-AF65-F5344CB8AC3E}">
        <p14:creationId xmlns:p14="http://schemas.microsoft.com/office/powerpoint/2010/main" val="30062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32A890-DDCE-068B-FF2B-54D60A14ACE7}"/>
              </a:ext>
            </a:extLst>
          </p:cNvPr>
          <p:cNvSpPr>
            <a:spLocks noGrp="1"/>
          </p:cNvSpPr>
          <p:nvPr>
            <p:ph type="title"/>
          </p:nvPr>
        </p:nvSpPr>
        <p:spPr>
          <a:xfrm>
            <a:off x="1014140" y="1450655"/>
            <a:ext cx="10405601" cy="45719"/>
          </a:xfrm>
        </p:spPr>
        <p:txBody>
          <a:bodyPr anchor="ctr">
            <a:noAutofit/>
          </a:bodyPr>
          <a:lstStyle/>
          <a:p>
            <a:r>
              <a:rPr lang="nb-NO" sz="4500"/>
              <a:t>Når unntak er «nødvendig» eller «påkrevd»</a:t>
            </a:r>
            <a:endParaRPr lang="nb-NO" sz="4500">
              <a:cs typeface="Calibri Light"/>
            </a:endParaRPr>
          </a:p>
        </p:txBody>
      </p:sp>
      <p:sp>
        <p:nvSpPr>
          <p:cNvPr id="4" name="Plassholder for innhold 3">
            <a:extLst>
              <a:ext uri="{FF2B5EF4-FFF2-40B4-BE49-F238E27FC236}">
                <a16:creationId xmlns:a16="http://schemas.microsoft.com/office/drawing/2014/main" id="{71C216B7-506B-0DDD-0F17-C9E79BFCB1AA}"/>
              </a:ext>
            </a:extLst>
          </p:cNvPr>
          <p:cNvSpPr>
            <a:spLocks noGrp="1"/>
          </p:cNvSpPr>
          <p:nvPr>
            <p:ph idx="1"/>
          </p:nvPr>
        </p:nvSpPr>
        <p:spPr>
          <a:xfrm>
            <a:off x="838200" y="2159517"/>
            <a:ext cx="10515600" cy="4017445"/>
          </a:xfrm>
        </p:spPr>
        <p:txBody>
          <a:bodyPr/>
          <a:lstStyle/>
          <a:p>
            <a:r>
              <a:rPr lang="nb-NO"/>
              <a:t>§ 15: «når det er nødvendig for å sikre </a:t>
            </a:r>
            <a:r>
              <a:rPr lang="nb-NO" err="1"/>
              <a:t>forsvarlege</a:t>
            </a:r>
            <a:r>
              <a:rPr lang="nb-NO"/>
              <a:t> interne </a:t>
            </a:r>
            <a:r>
              <a:rPr lang="nb-NO" err="1"/>
              <a:t>avgjerdsprosessar</a:t>
            </a:r>
            <a:r>
              <a:rPr lang="nb-NO"/>
              <a:t>»</a:t>
            </a:r>
          </a:p>
          <a:p>
            <a:r>
              <a:rPr lang="nn-NO"/>
              <a:t>§ 23: «når det er påkravd av omsyn til ei forsvarleg gjennomføring av økonomi-, lønns-, eller personalforvaltninga til organet»</a:t>
            </a:r>
          </a:p>
          <a:p>
            <a:r>
              <a:rPr lang="nn-NO"/>
              <a:t>§ 24: «når det er påkravd fordi innsyn ville motverke offentlege kontroll- eller reguleringstiltak»</a:t>
            </a:r>
            <a:endParaRPr lang="nb-NO"/>
          </a:p>
        </p:txBody>
      </p:sp>
    </p:spTree>
    <p:extLst>
      <p:ext uri="{BB962C8B-B14F-4D97-AF65-F5344CB8AC3E}">
        <p14:creationId xmlns:p14="http://schemas.microsoft.com/office/powerpoint/2010/main" val="8432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09133" y="1139297"/>
            <a:ext cx="9144000" cy="2387600"/>
          </a:xfrm>
        </p:spPr>
        <p:txBody>
          <a:bodyPr>
            <a:normAutofit/>
          </a:bodyPr>
          <a:lstStyle/>
          <a:p>
            <a:r>
              <a:rPr lang="nb-NO" sz="6500"/>
              <a:t>Klage</a:t>
            </a:r>
          </a:p>
        </p:txBody>
      </p:sp>
      <p:pic>
        <p:nvPicPr>
          <p:cNvPr id="2049" name="Picture 1" descr="User">
            <a:extLst>
              <a:ext uri="{FF2B5EF4-FFF2-40B4-BE49-F238E27FC236}">
                <a16:creationId xmlns:a16="http://schemas.microsoft.com/office/drawing/2014/main" id="{7EC3F8DF-DFE2-452E-2CE7-C17E50E3A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CA8AA15-9077-BE0E-A509-9CA15548FA5E}"/>
              </a:ext>
            </a:extLst>
          </p:cNvPr>
          <p:cNvSpPr>
            <a:spLocks noChangeArrowheads="1"/>
          </p:cNvSpPr>
          <p:nvPr/>
        </p:nvSpPr>
        <p:spPr bwMode="auto">
          <a:xfrm>
            <a:off x="7123464" y="5914497"/>
            <a:ext cx="37084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1" u="none" strike="noStrike" cap="none" normalizeH="0" baseline="0">
                <a:ln>
                  <a:noFill/>
                </a:ln>
                <a:solidFill>
                  <a:srgbClr val="0F0F0F"/>
                </a:solidFill>
                <a:effectLst/>
                <a:latin typeface="Söhne"/>
              </a:rPr>
              <a:t>«Journalist som skriver en klage på et avslag på innsyn»</a:t>
            </a: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2198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Utvidet begrunnelse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524000" y="2152995"/>
            <a:ext cx="6934200" cy="3798917"/>
          </a:xfrm>
        </p:spPr>
        <p:txBody>
          <a:bodyPr>
            <a:normAutofit fontScale="92500" lnSpcReduction="10000"/>
          </a:bodyPr>
          <a:lstStyle/>
          <a:p>
            <a:pPr algn="l" rtl="0">
              <a:spcBef>
                <a:spcPts val="0"/>
              </a:spcBef>
              <a:spcAft>
                <a:spcPts val="0"/>
              </a:spcAft>
            </a:pPr>
            <a:r>
              <a:rPr lang="nb-NO" sz="1800" b="0" i="0" u="none" strike="noStrike">
                <a:solidFill>
                  <a:srgbClr val="000000"/>
                </a:solidFill>
                <a:effectLst/>
                <a:latin typeface="Arial" panose="020B0604020202020204" pitchFamily="34" charset="0"/>
              </a:rPr>
              <a:t>Forslag: «Jeg ber med dette en utvidet begrunnelse for avslaget, </a:t>
            </a:r>
            <a:r>
              <a:rPr lang="nb-NO" sz="1800" b="0" i="0" u="none" strike="noStrike" err="1">
                <a:solidFill>
                  <a:srgbClr val="000000"/>
                </a:solidFill>
                <a:effectLst/>
                <a:latin typeface="Arial" panose="020B0604020202020204" pitchFamily="34" charset="0"/>
              </a:rPr>
              <a:t>jf</a:t>
            </a:r>
            <a:r>
              <a:rPr lang="nb-NO" sz="1800" b="0" i="0" u="none" strike="noStrike">
                <a:solidFill>
                  <a:srgbClr val="000000"/>
                </a:solidFill>
                <a:effectLst/>
                <a:latin typeface="Arial" panose="020B0604020202020204" pitchFamily="34" charset="0"/>
              </a:rPr>
              <a:t> </a:t>
            </a:r>
            <a:r>
              <a:rPr lang="nb-NO" sz="1800" b="0" i="0" u="none" strike="noStrike" err="1">
                <a:solidFill>
                  <a:srgbClr val="000000"/>
                </a:solidFill>
                <a:effectLst/>
                <a:latin typeface="Arial" panose="020B0604020202020204" pitchFamily="34" charset="0"/>
              </a:rPr>
              <a:t>offentleglova</a:t>
            </a:r>
            <a:r>
              <a:rPr lang="nb-NO" sz="1800" b="0" i="0" u="none" strike="noStrike">
                <a:solidFill>
                  <a:srgbClr val="000000"/>
                </a:solidFill>
                <a:effectLst/>
                <a:latin typeface="Arial" panose="020B0604020202020204" pitchFamily="34" charset="0"/>
              </a:rPr>
              <a:t> § 31 annet ledd, og særlig for merinnsynsvurderingen.</a:t>
            </a:r>
            <a:endParaRPr lang="nb-NO" b="0">
              <a:effectLst/>
            </a:endParaRPr>
          </a:p>
          <a:p>
            <a:pPr algn="l" rtl="0">
              <a:spcBef>
                <a:spcPts val="0"/>
              </a:spcBef>
              <a:spcAft>
                <a:spcPts val="0"/>
              </a:spcAft>
            </a:pPr>
            <a:br>
              <a:rPr lang="nb-NO" b="0">
                <a:effectLst/>
              </a:rPr>
            </a:br>
            <a:r>
              <a:rPr lang="nb-NO" sz="1800" b="0" i="0" u="none" strike="noStrike">
                <a:solidFill>
                  <a:srgbClr val="000000"/>
                </a:solidFill>
                <a:effectLst/>
                <a:latin typeface="Arial" panose="020B0604020202020204" pitchFamily="34" charset="0"/>
              </a:rPr>
              <a:t>Det bes om at de viktigste hensynene som har vært avgjørende for avslaget blir konkretisert og utdypet, i tråd med retningslinjene som er skissert i </a:t>
            </a:r>
            <a:r>
              <a:rPr lang="nb-NO" sz="1800" b="0" i="0" u="sng" strike="noStrike">
                <a:solidFill>
                  <a:srgbClr val="1155CC"/>
                </a:solidFill>
                <a:effectLst/>
                <a:latin typeface="Arial" panose="020B0604020202020204" pitchFamily="34" charset="0"/>
                <a:hlinkClick r:id="rId2"/>
              </a:rPr>
              <a:t>Sivilombudets innsynsguide</a:t>
            </a:r>
            <a:r>
              <a:rPr lang="nb-NO" sz="1800" b="0" i="0" u="none" strike="noStrike">
                <a:solidFill>
                  <a:srgbClr val="000000"/>
                </a:solidFill>
                <a:effectLst/>
                <a:latin typeface="Arial" panose="020B0604020202020204" pitchFamily="34" charset="0"/>
              </a:rPr>
              <a:t>, hvor det heter:</a:t>
            </a:r>
            <a:endParaRPr lang="nb-NO" b="0">
              <a:effectLst/>
            </a:endParaRPr>
          </a:p>
          <a:p>
            <a:pPr algn="l" rtl="0">
              <a:spcBef>
                <a:spcPts val="0"/>
              </a:spcBef>
              <a:spcAft>
                <a:spcPts val="0"/>
              </a:spcAft>
            </a:pPr>
            <a:br>
              <a:rPr lang="nb-NO" b="0">
                <a:effectLst/>
              </a:rPr>
            </a:br>
            <a:r>
              <a:rPr lang="nb-NO" sz="1800" b="0" i="1" u="none" strike="noStrike">
                <a:solidFill>
                  <a:srgbClr val="000000"/>
                </a:solidFill>
                <a:effectLst/>
                <a:latin typeface="Arial" panose="020B0604020202020204" pitchFamily="34" charset="0"/>
              </a:rPr>
              <a:t>«I en slik utvidet begrunnelse skal forvaltningsorganet nevne hvilke hovedhensyn som har vært avgjørende for avslaget. Det er ikke tilstrekkelig å gi en generell og overordnet vurdering som kun viser til hensynene som ligger bak unntaksbestemmelsen. Den utvidede begrunnelsen må inneholde tilstrekkelig informasjon til at det går klart frem hvilke konkrete hensyn en har lagt vekt på, og hvorfor det er behov for unntak i den aktuelle saken.»</a:t>
            </a:r>
          </a:p>
          <a:p>
            <a:pPr algn="l" rtl="0">
              <a:spcBef>
                <a:spcPts val="0"/>
              </a:spcBef>
              <a:spcAft>
                <a:spcPts val="0"/>
              </a:spcAft>
            </a:pPr>
            <a:endParaRPr lang="nb-NO" sz="1800" i="1">
              <a:solidFill>
                <a:srgbClr val="000000"/>
              </a:solidFill>
              <a:latin typeface="Arial" panose="020B0604020202020204" pitchFamily="34" charset="0"/>
            </a:endParaRPr>
          </a:p>
          <a:p>
            <a:pPr algn="l" rtl="0">
              <a:spcBef>
                <a:spcPts val="0"/>
              </a:spcBef>
              <a:spcAft>
                <a:spcPts val="0"/>
              </a:spcAft>
            </a:pPr>
            <a:r>
              <a:rPr lang="nb-NO" sz="1800" b="0" i="1" u="none" strike="noStrike">
                <a:solidFill>
                  <a:srgbClr val="000000"/>
                </a:solidFill>
                <a:effectLst/>
                <a:latin typeface="Arial" panose="020B0604020202020204" pitchFamily="34" charset="0"/>
              </a:rPr>
              <a:t>Jeg ber særlig om en …»</a:t>
            </a:r>
            <a:endParaRPr lang="nb-NO"/>
          </a:p>
        </p:txBody>
      </p:sp>
      <p:sp>
        <p:nvSpPr>
          <p:cNvPr id="5" name="TekstSylinder 4">
            <a:extLst>
              <a:ext uri="{FF2B5EF4-FFF2-40B4-BE49-F238E27FC236}">
                <a16:creationId xmlns:a16="http://schemas.microsoft.com/office/drawing/2014/main" id="{ACC84621-2BDF-7C30-FA6B-EF7F329FD919}"/>
              </a:ext>
            </a:extLst>
          </p:cNvPr>
          <p:cNvSpPr txBox="1"/>
          <p:nvPr/>
        </p:nvSpPr>
        <p:spPr>
          <a:xfrm>
            <a:off x="8873066" y="5044702"/>
            <a:ext cx="3589867" cy="523220"/>
          </a:xfrm>
          <a:prstGeom prst="rect">
            <a:avLst/>
          </a:prstGeom>
          <a:noFill/>
        </p:spPr>
        <p:txBody>
          <a:bodyPr wrap="square">
            <a:spAutoFit/>
          </a:bodyPr>
          <a:lstStyle/>
          <a:p>
            <a:r>
              <a:rPr lang="nb-NO" sz="1400" i="1">
                <a:solidFill>
                  <a:srgbClr val="0F0F0F"/>
                </a:solidFill>
                <a:latin typeface="Söhne"/>
              </a:rPr>
              <a:t>«J</a:t>
            </a:r>
            <a:r>
              <a:rPr lang="nb-NO" sz="1400" b="0" i="1">
                <a:solidFill>
                  <a:srgbClr val="0F0F0F"/>
                </a:solidFill>
                <a:effectLst/>
                <a:latin typeface="Söhne"/>
              </a:rPr>
              <a:t>ournalist som ber om en utvidet </a:t>
            </a:r>
          </a:p>
          <a:p>
            <a:r>
              <a:rPr lang="nb-NO" sz="1400" b="0" i="1">
                <a:solidFill>
                  <a:srgbClr val="0F0F0F"/>
                </a:solidFill>
                <a:effectLst/>
                <a:latin typeface="Söhne"/>
              </a:rPr>
              <a:t>begrunnelse for et avslag på innsyn</a:t>
            </a:r>
            <a:r>
              <a:rPr lang="nb-NO" sz="1400" i="1">
                <a:solidFill>
                  <a:srgbClr val="0F0F0F"/>
                </a:solidFill>
                <a:latin typeface="Söhne"/>
              </a:rPr>
              <a:t>»</a:t>
            </a:r>
            <a:endParaRPr lang="nb-NO" sz="1400" i="1"/>
          </a:p>
        </p:txBody>
      </p:sp>
    </p:spTree>
    <p:extLst>
      <p:ext uri="{BB962C8B-B14F-4D97-AF65-F5344CB8AC3E}">
        <p14:creationId xmlns:p14="http://schemas.microsoft.com/office/powerpoint/2010/main" val="288874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Kan gi innsyn umiddelbart</a:t>
            </a:r>
          </a:p>
        </p:txBody>
      </p:sp>
      <p:pic>
        <p:nvPicPr>
          <p:cNvPr id="9" name="Bilde 8">
            <a:extLst>
              <a:ext uri="{FF2B5EF4-FFF2-40B4-BE49-F238E27FC236}">
                <a16:creationId xmlns:a16="http://schemas.microsoft.com/office/drawing/2014/main" id="{751F1D20-8E60-AA72-052B-1317D2FAA95D}"/>
              </a:ext>
            </a:extLst>
          </p:cNvPr>
          <p:cNvPicPr>
            <a:picLocks noChangeAspect="1"/>
          </p:cNvPicPr>
          <p:nvPr/>
        </p:nvPicPr>
        <p:blipFill>
          <a:blip r:embed="rId2"/>
          <a:stretch>
            <a:fillRect/>
          </a:stretch>
        </p:blipFill>
        <p:spPr>
          <a:xfrm>
            <a:off x="1524000" y="1947501"/>
            <a:ext cx="9310712" cy="4315994"/>
          </a:xfrm>
          <a:prstGeom prst="rect">
            <a:avLst/>
          </a:prstGeom>
        </p:spPr>
      </p:pic>
    </p:spTree>
    <p:extLst>
      <p:ext uri="{BB962C8B-B14F-4D97-AF65-F5344CB8AC3E}">
        <p14:creationId xmlns:p14="http://schemas.microsoft.com/office/powerpoint/2010/main" val="3822640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fontScale="90000"/>
          </a:bodyPr>
          <a:lstStyle/>
          <a:p>
            <a:r>
              <a:rPr lang="nb-NO" sz="5000"/>
              <a:t>Undersøkelse: Klage på avslag - beredskapsplan</a:t>
            </a:r>
            <a:endParaRPr lang="en-US" sz="5000" kern="1200">
              <a:latin typeface="+mj-lt"/>
              <a:ea typeface="+mj-ea"/>
              <a:cs typeface="+mj-cs"/>
            </a:endParaRPr>
          </a:p>
        </p:txBody>
      </p:sp>
      <p:sp>
        <p:nvSpPr>
          <p:cNvPr id="3" name="TekstSylinder 2">
            <a:extLst>
              <a:ext uri="{FF2B5EF4-FFF2-40B4-BE49-F238E27FC236}">
                <a16:creationId xmlns:a16="http://schemas.microsoft.com/office/drawing/2014/main" id="{EAB9296E-0340-A4D7-D5A7-25BFCDD57878}"/>
              </a:ext>
            </a:extLst>
          </p:cNvPr>
          <p:cNvSpPr txBox="1"/>
          <p:nvPr/>
        </p:nvSpPr>
        <p:spPr>
          <a:xfrm>
            <a:off x="6515224" y="1646927"/>
            <a:ext cx="4553712" cy="4154984"/>
          </a:xfrm>
          <a:prstGeom prst="rect">
            <a:avLst/>
          </a:prstGeom>
          <a:noFill/>
        </p:spPr>
        <p:txBody>
          <a:bodyPr wrap="square">
            <a:spAutoFit/>
          </a:bodyPr>
          <a:lstStyle/>
          <a:p>
            <a:r>
              <a:rPr lang="nb-NO" sz="2400"/>
              <a:t>• 39 kommuner avslo først innsynskravet. Kun en av dem vurderte om de skulle gi merinnsyn. </a:t>
            </a:r>
            <a:br>
              <a:rPr lang="nb-NO" sz="2400"/>
            </a:br>
            <a:r>
              <a:rPr lang="nb-NO" sz="2400"/>
              <a:t>• 17 av disse kommunene ga innsyn, helt eller delvis, etter at vi klaget. </a:t>
            </a:r>
            <a:br>
              <a:rPr lang="nb-NO" sz="2400"/>
            </a:br>
            <a:r>
              <a:rPr lang="nb-NO" sz="2400"/>
              <a:t>• Samtlige klager som er ferdigbehandlet vant.</a:t>
            </a:r>
            <a:br>
              <a:rPr lang="nb-NO" sz="2400"/>
            </a:br>
            <a:r>
              <a:rPr lang="nb-NO" sz="2400"/>
              <a:t>• De øvrige sakene er fortsatt uavklart (!)</a:t>
            </a:r>
          </a:p>
        </p:txBody>
      </p:sp>
      <p:pic>
        <p:nvPicPr>
          <p:cNvPr id="8" name="Bilde 7">
            <a:extLst>
              <a:ext uri="{FF2B5EF4-FFF2-40B4-BE49-F238E27FC236}">
                <a16:creationId xmlns:a16="http://schemas.microsoft.com/office/drawing/2014/main" id="{606B2A97-D4E1-DB04-1AD5-FA0E1B077C52}"/>
              </a:ext>
            </a:extLst>
          </p:cNvPr>
          <p:cNvPicPr>
            <a:picLocks noChangeAspect="1"/>
          </p:cNvPicPr>
          <p:nvPr/>
        </p:nvPicPr>
        <p:blipFill>
          <a:blip r:embed="rId2"/>
          <a:stretch>
            <a:fillRect/>
          </a:stretch>
        </p:blipFill>
        <p:spPr>
          <a:xfrm>
            <a:off x="2450818" y="1670418"/>
            <a:ext cx="3459958" cy="4206539"/>
          </a:xfrm>
          <a:prstGeom prst="rect">
            <a:avLst/>
          </a:prstGeom>
        </p:spPr>
      </p:pic>
    </p:spTree>
    <p:extLst>
      <p:ext uri="{BB962C8B-B14F-4D97-AF65-F5344CB8AC3E}">
        <p14:creationId xmlns:p14="http://schemas.microsoft.com/office/powerpoint/2010/main" val="41915426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a:t>Hovedpoengene i klagene</a:t>
            </a:r>
            <a:endParaRPr lang="en-US" sz="5000" kern="1200">
              <a:latin typeface="+mj-lt"/>
              <a:ea typeface="+mj-ea"/>
              <a:cs typeface="+mj-cs"/>
            </a:endParaRPr>
          </a:p>
        </p:txBody>
      </p:sp>
      <p:sp>
        <p:nvSpPr>
          <p:cNvPr id="3" name="TekstSylinder 2">
            <a:extLst>
              <a:ext uri="{FF2B5EF4-FFF2-40B4-BE49-F238E27FC236}">
                <a16:creationId xmlns:a16="http://schemas.microsoft.com/office/drawing/2014/main" id="{EAB9296E-0340-A4D7-D5A7-25BFCDD57878}"/>
              </a:ext>
            </a:extLst>
          </p:cNvPr>
          <p:cNvSpPr txBox="1"/>
          <p:nvPr/>
        </p:nvSpPr>
        <p:spPr>
          <a:xfrm>
            <a:off x="1383731" y="1816795"/>
            <a:ext cx="9673910" cy="3323987"/>
          </a:xfrm>
          <a:prstGeom prst="rect">
            <a:avLst/>
          </a:prstGeom>
          <a:noFill/>
        </p:spPr>
        <p:txBody>
          <a:bodyPr wrap="square">
            <a:spAutoFit/>
          </a:bodyPr>
          <a:lstStyle/>
          <a:p>
            <a:r>
              <a:rPr lang="nb-NO" sz="3000"/>
              <a:t>Stilte spørsmål ved:</a:t>
            </a:r>
          </a:p>
          <a:p>
            <a:r>
              <a:rPr lang="nb-NO" sz="3000"/>
              <a:t>• Om det var påkrevd å nekte innsyn.</a:t>
            </a:r>
          </a:p>
          <a:p>
            <a:r>
              <a:rPr lang="nb-NO" sz="3000"/>
              <a:t>• Om det var hjemmel for å nekte innsyn i hele dokumentet.</a:t>
            </a:r>
          </a:p>
          <a:p>
            <a:r>
              <a:rPr lang="nb-NO" sz="3000"/>
              <a:t>• Om vi ikke burde få innsyn i det resterende.</a:t>
            </a:r>
          </a:p>
          <a:p>
            <a:r>
              <a:rPr lang="nb-NO" sz="3000"/>
              <a:t>• Om det kunne gis merinnsyn.</a:t>
            </a:r>
          </a:p>
          <a:p>
            <a:r>
              <a:rPr lang="nb-NO" sz="3000"/>
              <a:t>Vi viste ellers til formålet med loven og hva som var bakgrunnen for at vi ba om innsyn.</a:t>
            </a:r>
          </a:p>
        </p:txBody>
      </p:sp>
    </p:spTree>
    <p:extLst>
      <p:ext uri="{BB962C8B-B14F-4D97-AF65-F5344CB8AC3E}">
        <p14:creationId xmlns:p14="http://schemas.microsoft.com/office/powerpoint/2010/main" val="1583119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E9B620-A236-FE7F-196F-8DC41D6E3172}"/>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a:t>Utfallene</a:t>
            </a:r>
            <a:endParaRPr lang="en-US" sz="5000" kern="1200">
              <a:latin typeface="+mj-lt"/>
              <a:ea typeface="+mj-ea"/>
              <a:cs typeface="+mj-cs"/>
            </a:endParaRPr>
          </a:p>
        </p:txBody>
      </p:sp>
      <p:pic>
        <p:nvPicPr>
          <p:cNvPr id="5" name="Bilde 4">
            <a:extLst>
              <a:ext uri="{FF2B5EF4-FFF2-40B4-BE49-F238E27FC236}">
                <a16:creationId xmlns:a16="http://schemas.microsoft.com/office/drawing/2014/main" id="{9FC4A2A4-B41A-1854-6A97-4B8AC292E937}"/>
              </a:ext>
            </a:extLst>
          </p:cNvPr>
          <p:cNvPicPr>
            <a:picLocks noChangeAspect="1"/>
          </p:cNvPicPr>
          <p:nvPr/>
        </p:nvPicPr>
        <p:blipFill>
          <a:blip r:embed="rId2"/>
          <a:stretch>
            <a:fillRect/>
          </a:stretch>
        </p:blipFill>
        <p:spPr>
          <a:xfrm>
            <a:off x="6959601" y="1735831"/>
            <a:ext cx="5029458" cy="3740342"/>
          </a:xfrm>
          <a:prstGeom prst="rect">
            <a:avLst/>
          </a:prstGeom>
        </p:spPr>
      </p:pic>
      <p:pic>
        <p:nvPicPr>
          <p:cNvPr id="8" name="Bilde 7">
            <a:extLst>
              <a:ext uri="{FF2B5EF4-FFF2-40B4-BE49-F238E27FC236}">
                <a16:creationId xmlns:a16="http://schemas.microsoft.com/office/drawing/2014/main" id="{D6745FF8-E530-4B9A-D1E8-7961DD52AE5F}"/>
              </a:ext>
            </a:extLst>
          </p:cNvPr>
          <p:cNvPicPr>
            <a:picLocks noChangeAspect="1"/>
          </p:cNvPicPr>
          <p:nvPr/>
        </p:nvPicPr>
        <p:blipFill>
          <a:blip r:embed="rId3"/>
          <a:stretch>
            <a:fillRect/>
          </a:stretch>
        </p:blipFill>
        <p:spPr>
          <a:xfrm>
            <a:off x="433752" y="1646927"/>
            <a:ext cx="6363027" cy="3918151"/>
          </a:xfrm>
          <a:prstGeom prst="rect">
            <a:avLst/>
          </a:prstGeom>
        </p:spPr>
      </p:pic>
    </p:spTree>
    <p:extLst>
      <p:ext uri="{BB962C8B-B14F-4D97-AF65-F5344CB8AC3E}">
        <p14:creationId xmlns:p14="http://schemas.microsoft.com/office/powerpoint/2010/main" val="721686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D33C227-6CD2-6382-EB19-89AB87858D05}"/>
              </a:ext>
            </a:extLst>
          </p:cNvPr>
          <p:cNvPicPr>
            <a:picLocks noChangeAspect="1"/>
          </p:cNvPicPr>
          <p:nvPr/>
        </p:nvPicPr>
        <p:blipFill>
          <a:blip r:embed="rId2"/>
          <a:stretch>
            <a:fillRect/>
          </a:stretch>
        </p:blipFill>
        <p:spPr>
          <a:xfrm>
            <a:off x="902550" y="967208"/>
            <a:ext cx="10273450" cy="5374798"/>
          </a:xfrm>
          <a:prstGeom prst="rect">
            <a:avLst/>
          </a:prstGeom>
        </p:spPr>
      </p:pic>
    </p:spTree>
    <p:extLst>
      <p:ext uri="{BB962C8B-B14F-4D97-AF65-F5344CB8AC3E}">
        <p14:creationId xmlns:p14="http://schemas.microsoft.com/office/powerpoint/2010/main" val="334692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5B1510-87BB-497B-9199-B86DEF32B322}"/>
              </a:ext>
            </a:extLst>
          </p:cNvPr>
          <p:cNvSpPr>
            <a:spLocks noGrp="1"/>
          </p:cNvSpPr>
          <p:nvPr>
            <p:ph type="ctrTitle"/>
          </p:nvPr>
        </p:nvSpPr>
        <p:spPr>
          <a:xfrm>
            <a:off x="526073" y="489439"/>
            <a:ext cx="11139854" cy="930447"/>
          </a:xfrm>
        </p:spPr>
        <p:txBody>
          <a:bodyPr>
            <a:normAutofit/>
          </a:bodyPr>
          <a:lstStyle/>
          <a:p>
            <a:r>
              <a:rPr lang="nb-NO" sz="5400" err="1">
                <a:solidFill>
                  <a:schemeClr val="bg1"/>
                </a:solidFill>
              </a:rPr>
              <a:t>Offentleglova</a:t>
            </a:r>
            <a:endParaRPr lang="nb-NO" sz="5400">
              <a:solidFill>
                <a:schemeClr val="bg1"/>
              </a:solidFill>
            </a:endParaRPr>
          </a:p>
        </p:txBody>
      </p:sp>
      <p:sp>
        <p:nvSpPr>
          <p:cNvPr id="6" name="TekstSylinder 5">
            <a:extLst>
              <a:ext uri="{FF2B5EF4-FFF2-40B4-BE49-F238E27FC236}">
                <a16:creationId xmlns:a16="http://schemas.microsoft.com/office/drawing/2014/main" id="{92257DAD-1503-ABFA-EEE9-EEE364A5ED0B}"/>
              </a:ext>
            </a:extLst>
          </p:cNvPr>
          <p:cNvSpPr txBox="1"/>
          <p:nvPr/>
        </p:nvSpPr>
        <p:spPr>
          <a:xfrm>
            <a:off x="1228507" y="1720840"/>
            <a:ext cx="6882560" cy="4524315"/>
          </a:xfrm>
          <a:prstGeom prst="rect">
            <a:avLst/>
          </a:prstGeom>
          <a:noFill/>
        </p:spPr>
        <p:txBody>
          <a:bodyPr wrap="square" rtlCol="0">
            <a:spAutoFit/>
          </a:bodyPr>
          <a:lstStyle/>
          <a:p>
            <a:r>
              <a:rPr lang="nb-NO" sz="2400"/>
              <a:t>§ 2:</a:t>
            </a:r>
          </a:p>
          <a:p>
            <a:r>
              <a:rPr lang="nb-NO" sz="2400"/>
              <a:t>Selskaper: Når det offentlige direkte eller indirekte har avgjørende innflytelse i styret (mer enn halvparten av stemmene)</a:t>
            </a:r>
            <a:endParaRPr lang="nn-NO" sz="2400"/>
          </a:p>
          <a:p>
            <a:endParaRPr lang="nn-NO" sz="2400"/>
          </a:p>
          <a:p>
            <a:r>
              <a:rPr lang="nn-NO" sz="2400" err="1"/>
              <a:t>Stiftelser</a:t>
            </a:r>
            <a:r>
              <a:rPr lang="nn-NO" sz="2400"/>
              <a:t>: Der det </a:t>
            </a:r>
            <a:r>
              <a:rPr lang="nn-NO" sz="2400" err="1"/>
              <a:t>offentlige</a:t>
            </a:r>
            <a:r>
              <a:rPr lang="nn-NO" sz="2400"/>
              <a:t> direkte eller indirekte har rett til å velje meir enn halvparten av medlemmene i </a:t>
            </a:r>
            <a:r>
              <a:rPr lang="nn-NO" sz="2400" err="1"/>
              <a:t>øverste</a:t>
            </a:r>
            <a:r>
              <a:rPr lang="nn-NO" sz="2400"/>
              <a:t> organet. </a:t>
            </a:r>
          </a:p>
          <a:p>
            <a:endParaRPr lang="nn-NO" sz="2400"/>
          </a:p>
          <a:p>
            <a:r>
              <a:rPr lang="nn-NO" sz="2400"/>
              <a:t>Unntak: </a:t>
            </a:r>
            <a:r>
              <a:rPr lang="nn-NO" sz="2400" err="1"/>
              <a:t>virksomheter</a:t>
            </a:r>
            <a:r>
              <a:rPr lang="nn-NO" sz="2400"/>
              <a:t> som </a:t>
            </a:r>
            <a:r>
              <a:rPr lang="nn-NO" sz="2400" u="sng"/>
              <a:t>hovudsakleg driv næring i direkte konkurranse med og på </a:t>
            </a:r>
            <a:r>
              <a:rPr lang="nn-NO" sz="2400" b="1" u="sng"/>
              <a:t>same vilkår som private</a:t>
            </a:r>
            <a:r>
              <a:rPr lang="nn-NO" sz="2400"/>
              <a:t>. </a:t>
            </a:r>
          </a:p>
        </p:txBody>
      </p:sp>
      <p:sp>
        <p:nvSpPr>
          <p:cNvPr id="3" name="Tittel 1">
            <a:extLst>
              <a:ext uri="{FF2B5EF4-FFF2-40B4-BE49-F238E27FC236}">
                <a16:creationId xmlns:a16="http://schemas.microsoft.com/office/drawing/2014/main" id="{6F0DB7AE-33C2-5416-940D-8D9817C8B3FA}"/>
              </a:ext>
            </a:extLst>
          </p:cNvPr>
          <p:cNvSpPr txBox="1">
            <a:spLocks/>
          </p:cNvSpPr>
          <p:nvPr/>
        </p:nvSpPr>
        <p:spPr>
          <a:xfrm>
            <a:off x="1524000" y="-458457"/>
            <a:ext cx="9144000" cy="17009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5000"/>
              <a:t>Selskaper og stiftelser?</a:t>
            </a:r>
          </a:p>
        </p:txBody>
      </p:sp>
      <p:pic>
        <p:nvPicPr>
          <p:cNvPr id="5" name="Bilde 4" descr="Et bilde som inneholder mann, kunst, klær, tegnefilm&#10;&#10;Automatisk generert beskrivelse">
            <a:extLst>
              <a:ext uri="{FF2B5EF4-FFF2-40B4-BE49-F238E27FC236}">
                <a16:creationId xmlns:a16="http://schemas.microsoft.com/office/drawing/2014/main" id="{C40EB5FF-CB70-6929-E358-1F6A18EB8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1" y="2294467"/>
            <a:ext cx="2979696" cy="2979696"/>
          </a:xfrm>
          <a:prstGeom prst="rect">
            <a:avLst/>
          </a:prstGeom>
        </p:spPr>
      </p:pic>
      <p:sp>
        <p:nvSpPr>
          <p:cNvPr id="7" name="Rectangle 1">
            <a:extLst>
              <a:ext uri="{FF2B5EF4-FFF2-40B4-BE49-F238E27FC236}">
                <a16:creationId xmlns:a16="http://schemas.microsoft.com/office/drawing/2014/main" id="{8ACD2EFE-6E31-410E-1686-5DEE44284CD3}"/>
              </a:ext>
            </a:extLst>
          </p:cNvPr>
          <p:cNvSpPr>
            <a:spLocks noChangeArrowheads="1"/>
          </p:cNvSpPr>
          <p:nvPr/>
        </p:nvSpPr>
        <p:spPr bwMode="auto">
          <a:xfrm>
            <a:off x="9207216" y="5328735"/>
            <a:ext cx="22092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1" u="none" strike="noStrike" cap="none" normalizeH="0" baseline="0">
                <a:ln>
                  <a:noFill/>
                </a:ln>
                <a:solidFill>
                  <a:schemeClr val="tx1"/>
                </a:solidFill>
                <a:effectLst/>
                <a:latin typeface="Söhne"/>
              </a:rPr>
              <a:t>«</a:t>
            </a:r>
            <a:r>
              <a:rPr lang="nb-NO" altLang="nb-NO" sz="1400" i="1">
                <a:latin typeface="Söhne"/>
              </a:rPr>
              <a:t>S</a:t>
            </a:r>
            <a:r>
              <a:rPr kumimoji="0" lang="nb-NO" altLang="nb-NO" sz="1400" b="0" i="1" u="none" strike="noStrike" cap="none" normalizeH="0" baseline="0">
                <a:ln>
                  <a:noFill/>
                </a:ln>
                <a:solidFill>
                  <a:schemeClr val="tx1"/>
                </a:solidFill>
                <a:effectLst/>
                <a:latin typeface="Söhne"/>
              </a:rPr>
              <a:t>jølvstendige rettssubjekt»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7809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17652C2-B741-FE74-8889-313882F4BDD1}"/>
              </a:ext>
            </a:extLst>
          </p:cNvPr>
          <p:cNvPicPr>
            <a:picLocks noChangeAspect="1"/>
          </p:cNvPicPr>
          <p:nvPr/>
        </p:nvPicPr>
        <p:blipFill>
          <a:blip r:embed="rId2"/>
          <a:stretch>
            <a:fillRect/>
          </a:stretch>
        </p:blipFill>
        <p:spPr>
          <a:xfrm>
            <a:off x="390854" y="1483111"/>
            <a:ext cx="4007311" cy="5033635"/>
          </a:xfrm>
          <a:prstGeom prst="rect">
            <a:avLst/>
          </a:prstGeom>
        </p:spPr>
      </p:pic>
      <p:sp>
        <p:nvSpPr>
          <p:cNvPr id="4" name="Tittel 3">
            <a:extLst>
              <a:ext uri="{FF2B5EF4-FFF2-40B4-BE49-F238E27FC236}">
                <a16:creationId xmlns:a16="http://schemas.microsoft.com/office/drawing/2014/main" id="{9E6F73F1-D5E1-AD94-A0AC-83A036C6F73A}"/>
              </a:ext>
            </a:extLst>
          </p:cNvPr>
          <p:cNvSpPr>
            <a:spLocks noGrp="1"/>
          </p:cNvSpPr>
          <p:nvPr>
            <p:ph type="ctrTitle"/>
          </p:nvPr>
        </p:nvSpPr>
        <p:spPr>
          <a:xfrm>
            <a:off x="1919477" y="185193"/>
            <a:ext cx="8353044" cy="1461734"/>
          </a:xfrm>
          <a:noFill/>
        </p:spPr>
        <p:txBody>
          <a:bodyPr vert="horz" lIns="91440" tIns="45720" rIns="91440" bIns="45720" rtlCol="0" anchor="ctr">
            <a:normAutofit/>
          </a:bodyPr>
          <a:lstStyle/>
          <a:p>
            <a:r>
              <a:rPr lang="nb-NO" sz="5000" err="1"/>
              <a:t>Klagemalene</a:t>
            </a:r>
            <a:endParaRPr lang="en-US" sz="5000" kern="1200">
              <a:latin typeface="+mj-lt"/>
              <a:ea typeface="+mj-ea"/>
              <a:cs typeface="+mj-cs"/>
            </a:endParaRPr>
          </a:p>
        </p:txBody>
      </p:sp>
      <p:pic>
        <p:nvPicPr>
          <p:cNvPr id="7" name="Bilde 6">
            <a:extLst>
              <a:ext uri="{FF2B5EF4-FFF2-40B4-BE49-F238E27FC236}">
                <a16:creationId xmlns:a16="http://schemas.microsoft.com/office/drawing/2014/main" id="{60D19D99-8DC2-3B51-C181-B1A2D1730717}"/>
              </a:ext>
            </a:extLst>
          </p:cNvPr>
          <p:cNvPicPr>
            <a:picLocks noChangeAspect="1"/>
          </p:cNvPicPr>
          <p:nvPr/>
        </p:nvPicPr>
        <p:blipFill>
          <a:blip r:embed="rId3"/>
          <a:stretch>
            <a:fillRect/>
          </a:stretch>
        </p:blipFill>
        <p:spPr>
          <a:xfrm>
            <a:off x="4642627" y="1483110"/>
            <a:ext cx="4082056" cy="5033635"/>
          </a:xfrm>
          <a:prstGeom prst="rect">
            <a:avLst/>
          </a:prstGeom>
        </p:spPr>
      </p:pic>
      <p:sp>
        <p:nvSpPr>
          <p:cNvPr id="8" name="Undertittel 2">
            <a:extLst>
              <a:ext uri="{FF2B5EF4-FFF2-40B4-BE49-F238E27FC236}">
                <a16:creationId xmlns:a16="http://schemas.microsoft.com/office/drawing/2014/main" id="{AFE9A9D9-9724-10FA-1B43-9E839415F8E9}"/>
              </a:ext>
            </a:extLst>
          </p:cNvPr>
          <p:cNvSpPr>
            <a:spLocks noGrp="1"/>
          </p:cNvSpPr>
          <p:nvPr>
            <p:ph type="subTitle" idx="1"/>
          </p:nvPr>
        </p:nvSpPr>
        <p:spPr>
          <a:xfrm>
            <a:off x="8961150" y="3059083"/>
            <a:ext cx="3884341" cy="3798917"/>
          </a:xfrm>
        </p:spPr>
        <p:txBody>
          <a:bodyPr>
            <a:normAutofit/>
          </a:bodyPr>
          <a:lstStyle/>
          <a:p>
            <a:pPr marL="342900" indent="-342900" algn="l" rtl="0">
              <a:spcBef>
                <a:spcPts val="0"/>
              </a:spcBef>
              <a:spcAft>
                <a:spcPts val="0"/>
              </a:spcAft>
              <a:buFont typeface="Arial" panose="020B0604020202020204" pitchFamily="34" charset="0"/>
              <a:buChar char="•"/>
            </a:pPr>
            <a:r>
              <a:rPr lang="nb-NO" b="0" i="0" u="none" strike="noStrike">
                <a:solidFill>
                  <a:srgbClr val="000000"/>
                </a:solidFill>
                <a:effectLst/>
                <a:latin typeface="Arial" panose="020B0604020202020204" pitchFamily="34" charset="0"/>
              </a:rPr>
              <a:t>Tips: §-ene er i </a:t>
            </a:r>
            <a:br>
              <a:rPr lang="nb-NO" b="0" i="0" u="none" strike="noStrike">
                <a:solidFill>
                  <a:srgbClr val="000000"/>
                </a:solidFill>
                <a:effectLst/>
                <a:latin typeface="Arial" panose="020B0604020202020204" pitchFamily="34" charset="0"/>
              </a:rPr>
            </a:br>
            <a:r>
              <a:rPr lang="nb-NO" b="0" i="0" u="none" strike="noStrike">
                <a:solidFill>
                  <a:srgbClr val="000000"/>
                </a:solidFill>
                <a:effectLst/>
                <a:latin typeface="Arial" panose="020B0604020202020204" pitchFamily="34" charset="0"/>
              </a:rPr>
              <a:t>stigende rekkefølge. </a:t>
            </a:r>
          </a:p>
          <a:p>
            <a:pPr marL="342900" indent="-342900" algn="l" rtl="0">
              <a:spcBef>
                <a:spcPts val="0"/>
              </a:spcBef>
              <a:spcAft>
                <a:spcPts val="0"/>
              </a:spcAft>
              <a:buFont typeface="Arial" panose="020B0604020202020204" pitchFamily="34" charset="0"/>
              <a:buChar char="•"/>
            </a:pPr>
            <a:r>
              <a:rPr lang="nb-NO" b="0" i="0" u="none" strike="noStrike">
                <a:solidFill>
                  <a:srgbClr val="000000"/>
                </a:solidFill>
                <a:effectLst/>
                <a:latin typeface="Arial" panose="020B0604020202020204" pitchFamily="34" charset="0"/>
              </a:rPr>
              <a:t>Søk etter § eller </a:t>
            </a:r>
            <a:br>
              <a:rPr lang="nb-NO" b="0" i="0" u="none" strike="noStrike">
                <a:solidFill>
                  <a:srgbClr val="000000"/>
                </a:solidFill>
                <a:effectLst/>
                <a:latin typeface="Arial" panose="020B0604020202020204" pitchFamily="34" charset="0"/>
              </a:rPr>
            </a:br>
            <a:r>
              <a:rPr lang="nb-NO" b="0" i="0" u="none" strike="noStrike">
                <a:solidFill>
                  <a:srgbClr val="000000"/>
                </a:solidFill>
                <a:effectLst/>
                <a:latin typeface="Arial" panose="020B0604020202020204" pitchFamily="34" charset="0"/>
              </a:rPr>
              <a:t>ord med «</a:t>
            </a:r>
            <a:r>
              <a:rPr lang="nb-NO" b="0" i="0" u="none" strike="noStrike" err="1">
                <a:solidFill>
                  <a:srgbClr val="000000"/>
                </a:solidFill>
                <a:effectLst/>
                <a:latin typeface="Arial" panose="020B0604020202020204" pitchFamily="34" charset="0"/>
              </a:rPr>
              <a:t>Ctrl</a:t>
            </a:r>
            <a:r>
              <a:rPr lang="nb-NO" b="0" i="0" u="none" strike="noStrike">
                <a:solidFill>
                  <a:srgbClr val="000000"/>
                </a:solidFill>
                <a:effectLst/>
                <a:latin typeface="Arial" panose="020B0604020202020204" pitchFamily="34" charset="0"/>
              </a:rPr>
              <a:t> + F»</a:t>
            </a:r>
            <a:endParaRPr lang="nb-NO"/>
          </a:p>
        </p:txBody>
      </p:sp>
    </p:spTree>
    <p:extLst>
      <p:ext uri="{BB962C8B-B14F-4D97-AF65-F5344CB8AC3E}">
        <p14:creationId xmlns:p14="http://schemas.microsoft.com/office/powerpoint/2010/main" val="4145318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Klagefristen gått ut?</a:t>
            </a:r>
          </a:p>
        </p:txBody>
      </p:sp>
      <p:sp>
        <p:nvSpPr>
          <p:cNvPr id="4" name="TekstSylinder 3">
            <a:extLst>
              <a:ext uri="{FF2B5EF4-FFF2-40B4-BE49-F238E27FC236}">
                <a16:creationId xmlns:a16="http://schemas.microsoft.com/office/drawing/2014/main" id="{FDCC490F-6C77-8D03-C87B-B40B0FDF9D42}"/>
              </a:ext>
            </a:extLst>
          </p:cNvPr>
          <p:cNvSpPr txBox="1"/>
          <p:nvPr/>
        </p:nvSpPr>
        <p:spPr>
          <a:xfrm>
            <a:off x="965200" y="2127872"/>
            <a:ext cx="6096000" cy="3693319"/>
          </a:xfrm>
          <a:prstGeom prst="rect">
            <a:avLst/>
          </a:prstGeom>
          <a:noFill/>
        </p:spPr>
        <p:txBody>
          <a:bodyPr wrap="square">
            <a:spAutoFit/>
          </a:bodyPr>
          <a:lstStyle/>
          <a:p>
            <a:pPr rtl="0">
              <a:spcBef>
                <a:spcPts val="0"/>
              </a:spcBef>
              <a:spcAft>
                <a:spcPts val="0"/>
              </a:spcAft>
            </a:pPr>
            <a:r>
              <a:rPr lang="nb-NO" sz="1800" b="0" i="0" u="none" strike="noStrike">
                <a:solidFill>
                  <a:srgbClr val="000000"/>
                </a:solidFill>
                <a:effectLst/>
              </a:rPr>
              <a:t>Klagefristen på tre uker egentlig en nullitet.</a:t>
            </a:r>
          </a:p>
          <a:p>
            <a:pPr rtl="0">
              <a:spcBef>
                <a:spcPts val="0"/>
              </a:spcBef>
              <a:spcAft>
                <a:spcPts val="0"/>
              </a:spcAft>
            </a:pPr>
            <a:endParaRPr lang="nb-NO">
              <a:solidFill>
                <a:srgbClr val="000000"/>
              </a:solidFill>
            </a:endParaRPr>
          </a:p>
          <a:p>
            <a:pPr rtl="0">
              <a:spcBef>
                <a:spcPts val="0"/>
              </a:spcBef>
              <a:spcAft>
                <a:spcPts val="0"/>
              </a:spcAft>
            </a:pPr>
            <a:r>
              <a:rPr lang="nb-NO">
                <a:solidFill>
                  <a:srgbClr val="000000"/>
                </a:solidFill>
              </a:rPr>
              <a:t>Eksempel: </a:t>
            </a:r>
          </a:p>
          <a:p>
            <a:pPr rtl="0">
              <a:spcBef>
                <a:spcPts val="0"/>
              </a:spcBef>
              <a:spcAft>
                <a:spcPts val="0"/>
              </a:spcAft>
            </a:pPr>
            <a:r>
              <a:rPr lang="nb-NO" sz="1800" b="0" i="1" u="none" strike="noStrike">
                <a:solidFill>
                  <a:srgbClr val="000000"/>
                </a:solidFill>
                <a:effectLst/>
              </a:rPr>
              <a:t>«Den formelle klagefristen er oversittet. Årsaken er at vi har bedt om innsyn i disse planene fra alle landets kommuner, og har ønsket å få flest mulig svar før vi setter i gang klageprosessen. Hvis kommunen skulle motsette seg klagebehandling på den bakgrunn ber vi dere om å anse dette som et nytt innsynskrav i kommunenes overordnede beredskapsplan.»</a:t>
            </a:r>
            <a:endParaRPr lang="nb-NO" b="0" i="1">
              <a:effectLst/>
            </a:endParaRPr>
          </a:p>
          <a:p>
            <a:endParaRPr lang="nb-NO"/>
          </a:p>
          <a:p>
            <a:r>
              <a:rPr lang="nb-NO"/>
              <a:t>NB: Sivilombudets klagefrist på et år er absolutt. </a:t>
            </a:r>
            <a:br>
              <a:rPr lang="nb-NO"/>
            </a:br>
            <a:endParaRPr lang="nb-NO"/>
          </a:p>
        </p:txBody>
      </p:sp>
      <p:sp>
        <p:nvSpPr>
          <p:cNvPr id="5" name="Rectangle 1">
            <a:extLst>
              <a:ext uri="{FF2B5EF4-FFF2-40B4-BE49-F238E27FC236}">
                <a16:creationId xmlns:a16="http://schemas.microsoft.com/office/drawing/2014/main" id="{3452F637-B419-9ABC-7C7C-33509B520154}"/>
              </a:ext>
            </a:extLst>
          </p:cNvPr>
          <p:cNvSpPr>
            <a:spLocks noChangeArrowheads="1"/>
          </p:cNvSpPr>
          <p:nvPr/>
        </p:nvSpPr>
        <p:spPr bwMode="auto">
          <a:xfrm>
            <a:off x="8238067" y="5311927"/>
            <a:ext cx="30027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nb-NO" altLang="nb-NO" sz="1000" i="1">
                <a:latin typeface="Söhne"/>
              </a:rPr>
              <a:t>«</a:t>
            </a:r>
            <a:r>
              <a:rPr kumimoji="0" lang="nb-NO" altLang="nb-NO" sz="1000" b="0" i="1" u="none" strike="noStrike" cap="none" normalizeH="0" baseline="0">
                <a:ln>
                  <a:noFill/>
                </a:ln>
                <a:solidFill>
                  <a:schemeClr val="tx1"/>
                </a:solidFill>
                <a:effectLst/>
                <a:latin typeface="Söhne"/>
              </a:rPr>
              <a:t>Journalist som er glad fordi hen får klagen behandlet </a:t>
            </a:r>
            <a:br>
              <a:rPr kumimoji="0" lang="nb-NO" altLang="nb-NO" sz="1000" b="0" i="1" u="none" strike="noStrike" cap="none" normalizeH="0" baseline="0">
                <a:ln>
                  <a:noFill/>
                </a:ln>
                <a:solidFill>
                  <a:schemeClr val="tx1"/>
                </a:solidFill>
                <a:effectLst/>
                <a:latin typeface="Söhne"/>
              </a:rPr>
            </a:br>
            <a:r>
              <a:rPr kumimoji="0" lang="nb-NO" altLang="nb-NO" sz="1000" b="0" i="1" u="none" strike="noStrike" cap="none" normalizeH="0" baseline="0">
                <a:ln>
                  <a:noFill/>
                </a:ln>
                <a:solidFill>
                  <a:schemeClr val="tx1"/>
                </a:solidFill>
                <a:effectLst/>
                <a:latin typeface="Söhne"/>
              </a:rPr>
              <a:t>selv om den formelle klagefristen er utløpt»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8884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196C21-A149-58E4-F8B8-D6C2AF7059C4}"/>
              </a:ext>
            </a:extLst>
          </p:cNvPr>
          <p:cNvSpPr>
            <a:spLocks noGrp="1"/>
          </p:cNvSpPr>
          <p:nvPr>
            <p:ph type="title"/>
          </p:nvPr>
        </p:nvSpPr>
        <p:spPr/>
        <p:txBody>
          <a:bodyPr/>
          <a:lstStyle/>
          <a:p>
            <a:r>
              <a:rPr lang="nb-NO"/>
              <a:t>Fra Sivilombudets innsynsguide: </a:t>
            </a:r>
          </a:p>
        </p:txBody>
      </p:sp>
      <p:sp>
        <p:nvSpPr>
          <p:cNvPr id="3" name="Plassholder for innhold 2">
            <a:extLst>
              <a:ext uri="{FF2B5EF4-FFF2-40B4-BE49-F238E27FC236}">
                <a16:creationId xmlns:a16="http://schemas.microsoft.com/office/drawing/2014/main" id="{8D7B6B12-2C46-E229-B70C-F47327E061BC}"/>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247A3558-6A43-C9BC-7137-AA368FAD53B1}"/>
              </a:ext>
            </a:extLst>
          </p:cNvPr>
          <p:cNvPicPr>
            <a:picLocks noChangeAspect="1"/>
          </p:cNvPicPr>
          <p:nvPr/>
        </p:nvPicPr>
        <p:blipFill>
          <a:blip r:embed="rId2"/>
          <a:stretch>
            <a:fillRect/>
          </a:stretch>
        </p:blipFill>
        <p:spPr>
          <a:xfrm>
            <a:off x="506867" y="1690688"/>
            <a:ext cx="10846933" cy="2663879"/>
          </a:xfrm>
          <a:prstGeom prst="rect">
            <a:avLst/>
          </a:prstGeom>
        </p:spPr>
      </p:pic>
    </p:spTree>
    <p:extLst>
      <p:ext uri="{BB962C8B-B14F-4D97-AF65-F5344CB8AC3E}">
        <p14:creationId xmlns:p14="http://schemas.microsoft.com/office/powerpoint/2010/main" val="2221870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Klager til Sivilombudet</a:t>
            </a:r>
          </a:p>
        </p:txBody>
      </p:sp>
      <p:sp>
        <p:nvSpPr>
          <p:cNvPr id="4" name="TekstSylinder 3">
            <a:extLst>
              <a:ext uri="{FF2B5EF4-FFF2-40B4-BE49-F238E27FC236}">
                <a16:creationId xmlns:a16="http://schemas.microsoft.com/office/drawing/2014/main" id="{FDCC490F-6C77-8D03-C87B-B40B0FDF9D42}"/>
              </a:ext>
            </a:extLst>
          </p:cNvPr>
          <p:cNvSpPr txBox="1"/>
          <p:nvPr/>
        </p:nvSpPr>
        <p:spPr>
          <a:xfrm>
            <a:off x="842537" y="1677558"/>
            <a:ext cx="7888868" cy="3416320"/>
          </a:xfrm>
          <a:prstGeom prst="rect">
            <a:avLst/>
          </a:prstGeom>
          <a:noFill/>
        </p:spPr>
        <p:txBody>
          <a:bodyPr wrap="square">
            <a:spAutoFit/>
          </a:bodyPr>
          <a:lstStyle/>
          <a:p>
            <a:pPr rtl="0">
              <a:spcBef>
                <a:spcPts val="0"/>
              </a:spcBef>
              <a:spcAft>
                <a:spcPts val="0"/>
              </a:spcAft>
            </a:pPr>
            <a:r>
              <a:rPr lang="nb-NO" sz="2400" b="0" i="0" u="none" strike="noStrike">
                <a:solidFill>
                  <a:srgbClr val="000000"/>
                </a:solidFill>
                <a:effectLst/>
                <a:latin typeface="+mj-lt"/>
              </a:rPr>
              <a:t>Er ikke et vanlig klageorgan, men fører kontroll med den offentlige forvaltningen. Sivilombudet kan undersøke og uttale sin mening om klager mot forvaltningen.</a:t>
            </a:r>
          </a:p>
          <a:p>
            <a:pPr rtl="0">
              <a:spcBef>
                <a:spcPts val="0"/>
              </a:spcBef>
              <a:spcAft>
                <a:spcPts val="0"/>
              </a:spcAft>
            </a:pPr>
            <a:r>
              <a:rPr lang="nb-NO" sz="2400">
                <a:solidFill>
                  <a:srgbClr val="000000"/>
                </a:solidFill>
                <a:latin typeface="+mj-lt"/>
              </a:rPr>
              <a:t>Vurderer i liten grad merinnsyn :/</a:t>
            </a:r>
            <a:endParaRPr lang="nb-NO" sz="2400" b="0" i="0" u="none" strike="noStrike">
              <a:solidFill>
                <a:srgbClr val="000000"/>
              </a:solidFill>
              <a:effectLst/>
              <a:latin typeface="+mj-lt"/>
            </a:endParaRPr>
          </a:p>
          <a:p>
            <a:pPr rtl="0">
              <a:spcBef>
                <a:spcPts val="0"/>
              </a:spcBef>
              <a:spcAft>
                <a:spcPts val="0"/>
              </a:spcAft>
            </a:pPr>
            <a:endParaRPr lang="nb-NO" sz="2400">
              <a:solidFill>
                <a:srgbClr val="000000"/>
              </a:solidFill>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endParaRPr lang="nb-NO" sz="2400" b="0" i="0" u="none" strike="noStrike">
              <a:solidFill>
                <a:srgbClr val="000000"/>
              </a:solidFill>
              <a:effectLst/>
              <a:latin typeface="+mj-lt"/>
            </a:endParaRPr>
          </a:p>
          <a:p>
            <a:pPr rtl="0">
              <a:spcBef>
                <a:spcPts val="0"/>
              </a:spcBef>
              <a:spcAft>
                <a:spcPts val="0"/>
              </a:spcAft>
            </a:pPr>
            <a:r>
              <a:rPr lang="nb-NO" sz="2400" b="0" i="0" u="none" strike="noStrike">
                <a:solidFill>
                  <a:srgbClr val="000000"/>
                </a:solidFill>
                <a:effectLst/>
                <a:latin typeface="+mj-lt"/>
              </a:rPr>
              <a:t> </a:t>
            </a:r>
            <a:endParaRPr lang="nb-NO" sz="2400">
              <a:latin typeface="+mj-lt"/>
            </a:endParaRPr>
          </a:p>
        </p:txBody>
      </p:sp>
      <p:pic>
        <p:nvPicPr>
          <p:cNvPr id="6" name="Bilde 5">
            <a:extLst>
              <a:ext uri="{FF2B5EF4-FFF2-40B4-BE49-F238E27FC236}">
                <a16:creationId xmlns:a16="http://schemas.microsoft.com/office/drawing/2014/main" id="{6399B5AC-F4ED-1A3D-771B-A0805841D470}"/>
              </a:ext>
            </a:extLst>
          </p:cNvPr>
          <p:cNvPicPr>
            <a:picLocks noChangeAspect="1"/>
          </p:cNvPicPr>
          <p:nvPr/>
        </p:nvPicPr>
        <p:blipFill>
          <a:blip r:embed="rId2"/>
          <a:stretch>
            <a:fillRect/>
          </a:stretch>
        </p:blipFill>
        <p:spPr>
          <a:xfrm>
            <a:off x="936639" y="3668215"/>
            <a:ext cx="4832039" cy="2344053"/>
          </a:xfrm>
          <a:prstGeom prst="rect">
            <a:avLst/>
          </a:prstGeom>
        </p:spPr>
      </p:pic>
      <p:pic>
        <p:nvPicPr>
          <p:cNvPr id="9" name="Bilde 8">
            <a:extLst>
              <a:ext uri="{FF2B5EF4-FFF2-40B4-BE49-F238E27FC236}">
                <a16:creationId xmlns:a16="http://schemas.microsoft.com/office/drawing/2014/main" id="{EBCED876-CB0B-7298-9524-958F5CACD750}"/>
              </a:ext>
            </a:extLst>
          </p:cNvPr>
          <p:cNvPicPr>
            <a:picLocks noChangeAspect="1"/>
          </p:cNvPicPr>
          <p:nvPr/>
        </p:nvPicPr>
        <p:blipFill>
          <a:blip r:embed="rId3"/>
          <a:stretch>
            <a:fillRect/>
          </a:stretch>
        </p:blipFill>
        <p:spPr>
          <a:xfrm>
            <a:off x="6423323" y="4309461"/>
            <a:ext cx="4616163" cy="1702807"/>
          </a:xfrm>
          <a:prstGeom prst="rect">
            <a:avLst/>
          </a:prstGeom>
        </p:spPr>
      </p:pic>
      <p:sp>
        <p:nvSpPr>
          <p:cNvPr id="12" name="Rectangle 1">
            <a:extLst>
              <a:ext uri="{FF2B5EF4-FFF2-40B4-BE49-F238E27FC236}">
                <a16:creationId xmlns:a16="http://schemas.microsoft.com/office/drawing/2014/main" id="{CD721581-8F26-EA49-E3A6-47519663BAEC}"/>
              </a:ext>
            </a:extLst>
          </p:cNvPr>
          <p:cNvSpPr>
            <a:spLocks noChangeArrowheads="1"/>
          </p:cNvSpPr>
          <p:nvPr/>
        </p:nvSpPr>
        <p:spPr bwMode="auto">
          <a:xfrm>
            <a:off x="8973015" y="3970907"/>
            <a:ext cx="232467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"Sivilombudet som norsk kvinne </a:t>
            </a:r>
            <a:r>
              <a:rPr kumimoji="0" lang="nb-NO" altLang="nb-NO" sz="1000" b="0" i="1" u="none" strike="noStrike" cap="none" normalizeH="0" baseline="0" err="1">
                <a:ln>
                  <a:noFill/>
                </a:ln>
                <a:solidFill>
                  <a:schemeClr val="tx1"/>
                </a:solidFill>
                <a:effectLst/>
                <a:latin typeface="Söhne"/>
              </a:rPr>
              <a:t>ca</a:t>
            </a:r>
            <a:r>
              <a:rPr kumimoji="0" lang="nb-NO" altLang="nb-NO" sz="1000" b="0" i="1" u="none" strike="noStrike" cap="none" normalizeH="0" baseline="0">
                <a:ln>
                  <a:noFill/>
                </a:ln>
                <a:solidFill>
                  <a:schemeClr val="tx1"/>
                </a:solidFill>
                <a:effectLst/>
                <a:latin typeface="Söhne"/>
              </a:rPr>
              <a:t> 50 år"</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7371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lstStyle/>
          <a:p>
            <a:r>
              <a:rPr lang="nb-NO"/>
              <a:t>Ombudets innsynsguide</a:t>
            </a:r>
          </a:p>
        </p:txBody>
      </p:sp>
      <p:pic>
        <p:nvPicPr>
          <p:cNvPr id="5" name="Bilde 4">
            <a:extLst>
              <a:ext uri="{FF2B5EF4-FFF2-40B4-BE49-F238E27FC236}">
                <a16:creationId xmlns:a16="http://schemas.microsoft.com/office/drawing/2014/main" id="{21D007B0-8DFF-F55F-6FB5-230162AF1443}"/>
              </a:ext>
            </a:extLst>
          </p:cNvPr>
          <p:cNvPicPr>
            <a:picLocks noChangeAspect="1"/>
          </p:cNvPicPr>
          <p:nvPr/>
        </p:nvPicPr>
        <p:blipFill>
          <a:blip r:embed="rId2"/>
          <a:stretch>
            <a:fillRect/>
          </a:stretch>
        </p:blipFill>
        <p:spPr>
          <a:xfrm>
            <a:off x="2029609" y="1515954"/>
            <a:ext cx="7749391" cy="4747541"/>
          </a:xfrm>
          <a:prstGeom prst="rect">
            <a:avLst/>
          </a:prstGeom>
        </p:spPr>
      </p:pic>
    </p:spTree>
    <p:extLst>
      <p:ext uri="{BB962C8B-B14F-4D97-AF65-F5344CB8AC3E}">
        <p14:creationId xmlns:p14="http://schemas.microsoft.com/office/powerpoint/2010/main" val="1612716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524000" y="594505"/>
            <a:ext cx="9144000" cy="1005695"/>
          </a:xfrm>
        </p:spPr>
        <p:txBody>
          <a:bodyPr>
            <a:normAutofit fontScale="90000"/>
          </a:bodyPr>
          <a:lstStyle/>
          <a:p>
            <a:r>
              <a:rPr lang="nb-NO"/>
              <a:t>Ikke klag til Kongen i statsråd!</a:t>
            </a:r>
          </a:p>
        </p:txBody>
      </p:sp>
      <p:sp>
        <p:nvSpPr>
          <p:cNvPr id="8" name="Rectangle 1">
            <a:extLst>
              <a:ext uri="{FF2B5EF4-FFF2-40B4-BE49-F238E27FC236}">
                <a16:creationId xmlns:a16="http://schemas.microsoft.com/office/drawing/2014/main" id="{0A5E9B99-F834-9A1A-182C-456C89538B9A}"/>
              </a:ext>
            </a:extLst>
          </p:cNvPr>
          <p:cNvSpPr>
            <a:spLocks noChangeArrowheads="1"/>
          </p:cNvSpPr>
          <p:nvPr/>
        </p:nvSpPr>
        <p:spPr bwMode="auto">
          <a:xfrm>
            <a:off x="7820673" y="5290414"/>
            <a:ext cx="34131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er lei seg fordi hen klaget til Kongen i statsråd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og dermed ikke får klagesaken vurdert av Sivilombudet"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1" u="none" strike="noStrike" cap="none" normalizeH="0" baseline="0">
                <a:ln>
                  <a:noFill/>
                </a:ln>
                <a:solidFill>
                  <a:schemeClr val="tx1"/>
                </a:solidFill>
                <a:effectLst/>
                <a:latin typeface="Söhne"/>
              </a:rPr>
            </a:br>
            <a:endParaRPr kumimoji="0" lang="nb-NO" altLang="nb-NO" sz="1800" b="0" i="1" u="none" strike="noStrike" cap="none" normalizeH="0" baseline="0">
              <a:ln>
                <a:noFill/>
              </a:ln>
              <a:solidFill>
                <a:schemeClr val="tx1"/>
              </a:solidFill>
              <a:effectLst/>
              <a:latin typeface="Arial" panose="020B0604020202020204" pitchFamily="34" charset="0"/>
            </a:endParaRPr>
          </a:p>
        </p:txBody>
      </p:sp>
      <p:pic>
        <p:nvPicPr>
          <p:cNvPr id="10" name="Bilde 9">
            <a:extLst>
              <a:ext uri="{FF2B5EF4-FFF2-40B4-BE49-F238E27FC236}">
                <a16:creationId xmlns:a16="http://schemas.microsoft.com/office/drawing/2014/main" id="{E34CFE57-4180-6900-873F-7C8FA75E20B5}"/>
              </a:ext>
            </a:extLst>
          </p:cNvPr>
          <p:cNvPicPr>
            <a:picLocks noChangeAspect="1"/>
          </p:cNvPicPr>
          <p:nvPr/>
        </p:nvPicPr>
        <p:blipFill>
          <a:blip r:embed="rId2"/>
          <a:stretch>
            <a:fillRect/>
          </a:stretch>
        </p:blipFill>
        <p:spPr>
          <a:xfrm>
            <a:off x="1524000" y="2015033"/>
            <a:ext cx="5456012" cy="4248462"/>
          </a:xfrm>
          <a:prstGeom prst="rect">
            <a:avLst/>
          </a:prstGeom>
        </p:spPr>
      </p:pic>
    </p:spTree>
    <p:extLst>
      <p:ext uri="{BB962C8B-B14F-4D97-AF65-F5344CB8AC3E}">
        <p14:creationId xmlns:p14="http://schemas.microsoft.com/office/powerpoint/2010/main" val="3941304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12520" y="676656"/>
            <a:ext cx="9144000" cy="1082452"/>
          </a:xfrm>
        </p:spPr>
        <p:txBody>
          <a:bodyPr/>
          <a:lstStyle/>
          <a:p>
            <a:pPr algn="l"/>
            <a:r>
              <a:rPr lang="nb-NO"/>
              <a:t>Klage?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112520" y="2045908"/>
            <a:ext cx="6733032" cy="3778820"/>
          </a:xfrm>
        </p:spPr>
        <p:txBody>
          <a:bodyPr>
            <a:normAutofit fontScale="92500" lnSpcReduction="10000"/>
          </a:bodyPr>
          <a:lstStyle/>
          <a:p>
            <a:pPr algn="l"/>
            <a:r>
              <a:rPr lang="nb-NO" u="sng"/>
              <a:t>Sjekkliste:</a:t>
            </a:r>
          </a:p>
          <a:p>
            <a:pPr marL="342900" indent="-342900" algn="l">
              <a:buFont typeface="Arial" panose="020B0604020202020204" pitchFamily="34" charset="0"/>
              <a:buChar char="•"/>
            </a:pPr>
            <a:r>
              <a:rPr lang="nb-NO"/>
              <a:t>Fremstår avslaget velbegrunnet?</a:t>
            </a:r>
          </a:p>
          <a:p>
            <a:pPr marL="342900" indent="-342900" algn="l">
              <a:buFont typeface="Arial" panose="020B0604020202020204" pitchFamily="34" charset="0"/>
              <a:buChar char="•"/>
            </a:pPr>
            <a:r>
              <a:rPr lang="nb-NO"/>
              <a:t>Er det «opplysninger» eller «dokumenter» som kan unntas?</a:t>
            </a:r>
          </a:p>
          <a:p>
            <a:pPr marL="342900" indent="-342900" algn="l">
              <a:buFont typeface="Arial" panose="020B0604020202020204" pitchFamily="34" charset="0"/>
              <a:buChar char="•"/>
            </a:pPr>
            <a:r>
              <a:rPr lang="nb-NO"/>
              <a:t>Hvis «opplysninger»: Er vilkårene i § 12 oppfylt for å unnta resten oppfylt?</a:t>
            </a:r>
          </a:p>
          <a:p>
            <a:pPr marL="342900" indent="-342900" algn="l">
              <a:buFont typeface="Arial" panose="020B0604020202020204" pitchFamily="34" charset="0"/>
              <a:buChar char="•"/>
            </a:pPr>
            <a:r>
              <a:rPr lang="nb-NO"/>
              <a:t>Er det et «nødvendighet»- eller «påkrevd»-krav for å unnta og er dette oppfylt?</a:t>
            </a:r>
          </a:p>
          <a:p>
            <a:pPr marL="342900" indent="-342900" algn="l">
              <a:buFont typeface="Arial" panose="020B0604020202020204" pitchFamily="34" charset="0"/>
              <a:buChar char="•"/>
            </a:pPr>
            <a:r>
              <a:rPr lang="nb-NO"/>
              <a:t>Hvis ikke taushetsplikt: Er merinnsyn vurdert konkret?</a:t>
            </a:r>
          </a:p>
          <a:p>
            <a:pPr marL="342900" indent="-342900" algn="l">
              <a:buFont typeface="Arial" panose="020B0604020202020204" pitchFamily="34" charset="0"/>
              <a:buChar char="•"/>
            </a:pPr>
            <a:r>
              <a:rPr lang="nb-NO"/>
              <a:t>Er det bedre å endre innsynskravet enn å klage?</a:t>
            </a:r>
          </a:p>
          <a:p>
            <a:pPr marL="342900" indent="-342900" algn="l">
              <a:buFont typeface="Arial" panose="020B0604020202020204" pitchFamily="34" charset="0"/>
              <a:buChar char="•"/>
            </a:pPr>
            <a:endParaRPr lang="nb-NO"/>
          </a:p>
        </p:txBody>
      </p:sp>
      <p:sp>
        <p:nvSpPr>
          <p:cNvPr id="7" name="Rectangle 1">
            <a:extLst>
              <a:ext uri="{FF2B5EF4-FFF2-40B4-BE49-F238E27FC236}">
                <a16:creationId xmlns:a16="http://schemas.microsoft.com/office/drawing/2014/main" id="{6415FFA9-0DEE-A7AE-6A19-995A995D1D68}"/>
              </a:ext>
            </a:extLst>
          </p:cNvPr>
          <p:cNvSpPr>
            <a:spLocks noChangeArrowheads="1"/>
          </p:cNvSpPr>
          <p:nvPr/>
        </p:nvSpPr>
        <p:spPr bwMode="auto">
          <a:xfrm>
            <a:off x="8331200" y="5122447"/>
            <a:ext cx="308289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vurderer om hen skal klage på avslaget»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1760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FDD51C-42CE-F639-8D21-8FE8C427B491}"/>
              </a:ext>
            </a:extLst>
          </p:cNvPr>
          <p:cNvSpPr>
            <a:spLocks noGrp="1"/>
          </p:cNvSpPr>
          <p:nvPr>
            <p:ph type="ctrTitle"/>
          </p:nvPr>
        </p:nvSpPr>
        <p:spPr>
          <a:xfrm>
            <a:off x="1112520" y="676656"/>
            <a:ext cx="9144000" cy="1082452"/>
          </a:xfrm>
        </p:spPr>
        <p:txBody>
          <a:bodyPr/>
          <a:lstStyle/>
          <a:p>
            <a:pPr algn="l"/>
            <a:r>
              <a:rPr lang="nb-NO"/>
              <a:t>Når du skal skrive en klage</a:t>
            </a:r>
          </a:p>
        </p:txBody>
      </p:sp>
      <p:sp>
        <p:nvSpPr>
          <p:cNvPr id="3" name="Undertittel 2">
            <a:extLst>
              <a:ext uri="{FF2B5EF4-FFF2-40B4-BE49-F238E27FC236}">
                <a16:creationId xmlns:a16="http://schemas.microsoft.com/office/drawing/2014/main" id="{297D00EB-3DFE-D8F4-39AE-C7FAA310BBAB}"/>
              </a:ext>
            </a:extLst>
          </p:cNvPr>
          <p:cNvSpPr>
            <a:spLocks noGrp="1"/>
          </p:cNvSpPr>
          <p:nvPr>
            <p:ph type="subTitle" idx="1"/>
          </p:nvPr>
        </p:nvSpPr>
        <p:spPr>
          <a:xfrm>
            <a:off x="1112520" y="2045908"/>
            <a:ext cx="6733032" cy="3778820"/>
          </a:xfrm>
        </p:spPr>
        <p:txBody>
          <a:bodyPr>
            <a:normAutofit/>
          </a:bodyPr>
          <a:lstStyle/>
          <a:p>
            <a:pPr marL="342900" indent="-342900" algn="l">
              <a:buFont typeface="Arial" panose="020B0604020202020204" pitchFamily="34" charset="0"/>
              <a:buChar char="•"/>
            </a:pPr>
            <a:r>
              <a:rPr lang="nb-NO"/>
              <a:t>Start gjerne i </a:t>
            </a:r>
            <a:r>
              <a:rPr lang="nb-NO" err="1"/>
              <a:t>klagemalene</a:t>
            </a:r>
            <a:r>
              <a:rPr lang="nb-NO"/>
              <a:t>.</a:t>
            </a:r>
          </a:p>
          <a:p>
            <a:pPr marL="342900" indent="-342900" algn="l">
              <a:buFont typeface="Arial" panose="020B0604020202020204" pitchFamily="34" charset="0"/>
              <a:buChar char="•"/>
            </a:pPr>
            <a:r>
              <a:rPr lang="nb-NO"/>
              <a:t>Sjekk gjerne Sivilombudets innsynsguide og justisdepartementets veileder.</a:t>
            </a:r>
          </a:p>
          <a:p>
            <a:pPr marL="342900" indent="-342900" algn="l">
              <a:buFont typeface="Arial" panose="020B0604020202020204" pitchFamily="34" charset="0"/>
              <a:buChar char="•"/>
            </a:pPr>
            <a:r>
              <a:rPr lang="nb-NO"/>
              <a:t>Still spørsmål ved om lovens vilkår er oppfylt.</a:t>
            </a:r>
          </a:p>
          <a:p>
            <a:pPr marL="342900" indent="-342900" algn="l">
              <a:buFont typeface="Arial" panose="020B0604020202020204" pitchFamily="34" charset="0"/>
              <a:buChar char="•"/>
            </a:pPr>
            <a:r>
              <a:rPr lang="nb-NO"/>
              <a:t>Hvis merinnsynsvurdering: Beskriv hvorfor du mener det er viktig med innsyn.</a:t>
            </a:r>
          </a:p>
          <a:p>
            <a:pPr marL="342900" indent="-342900" algn="l">
              <a:buFont typeface="Arial" panose="020B0604020202020204" pitchFamily="34" charset="0"/>
              <a:buChar char="•"/>
            </a:pPr>
            <a:r>
              <a:rPr lang="nb-NO"/>
              <a:t>Hvis mulig: vis til at det er gitt innsyn i tilsvarende tidligere.</a:t>
            </a:r>
          </a:p>
        </p:txBody>
      </p:sp>
      <p:sp>
        <p:nvSpPr>
          <p:cNvPr id="7" name="Rectangle 1">
            <a:extLst>
              <a:ext uri="{FF2B5EF4-FFF2-40B4-BE49-F238E27FC236}">
                <a16:creationId xmlns:a16="http://schemas.microsoft.com/office/drawing/2014/main" id="{6415FFA9-0DEE-A7AE-6A19-995A995D1D68}"/>
              </a:ext>
            </a:extLst>
          </p:cNvPr>
          <p:cNvSpPr>
            <a:spLocks noChangeArrowheads="1"/>
          </p:cNvSpPr>
          <p:nvPr/>
        </p:nvSpPr>
        <p:spPr bwMode="auto">
          <a:xfrm>
            <a:off x="8327996" y="5234159"/>
            <a:ext cx="308289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1" u="none" strike="noStrike" cap="none" normalizeH="0" baseline="0">
                <a:ln>
                  <a:noFill/>
                </a:ln>
                <a:solidFill>
                  <a:schemeClr val="tx1"/>
                </a:solidFill>
                <a:effectLst/>
                <a:latin typeface="Söhne"/>
              </a:rPr>
              <a:t>«Journalist som vurderer om hen skal klage på avslaget»</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000" b="0" i="0" u="none" strike="noStrike" cap="none" normalizeH="0" baseline="0">
                <a:ln>
                  <a:noFill/>
                </a:ln>
                <a:solidFill>
                  <a:schemeClr val="tx1"/>
                </a:solidFill>
                <a:effectLst/>
                <a:latin typeface="Söhne"/>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779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388EB68-F0BA-8426-12C3-7E7301224372}"/>
              </a:ext>
            </a:extLst>
          </p:cNvPr>
          <p:cNvSpPr>
            <a:spLocks noGrp="1"/>
          </p:cNvSpPr>
          <p:nvPr>
            <p:ph type="ctrTitle"/>
          </p:nvPr>
        </p:nvSpPr>
        <p:spPr>
          <a:xfrm>
            <a:off x="1203960" y="520011"/>
            <a:ext cx="9144000" cy="927194"/>
          </a:xfrm>
        </p:spPr>
        <p:txBody>
          <a:bodyPr>
            <a:normAutofit/>
          </a:bodyPr>
          <a:lstStyle/>
          <a:p>
            <a:r>
              <a:rPr lang="nb-NO" dirty="0"/>
              <a:t>Kan tvinge fram postliste</a:t>
            </a:r>
          </a:p>
        </p:txBody>
      </p:sp>
      <p:pic>
        <p:nvPicPr>
          <p:cNvPr id="13" name="Bilde 12">
            <a:extLst>
              <a:ext uri="{FF2B5EF4-FFF2-40B4-BE49-F238E27FC236}">
                <a16:creationId xmlns:a16="http://schemas.microsoft.com/office/drawing/2014/main" id="{FA99F2C2-37ED-F65D-9189-FFD6DF89D2A9}"/>
              </a:ext>
            </a:extLst>
          </p:cNvPr>
          <p:cNvPicPr>
            <a:picLocks noChangeAspect="1"/>
          </p:cNvPicPr>
          <p:nvPr/>
        </p:nvPicPr>
        <p:blipFill>
          <a:blip r:embed="rId2"/>
          <a:stretch>
            <a:fillRect/>
          </a:stretch>
        </p:blipFill>
        <p:spPr>
          <a:xfrm>
            <a:off x="8522613" y="1346172"/>
            <a:ext cx="3324890" cy="4765964"/>
          </a:xfrm>
          <a:prstGeom prst="rect">
            <a:avLst/>
          </a:prstGeom>
        </p:spPr>
      </p:pic>
      <p:pic>
        <p:nvPicPr>
          <p:cNvPr id="15" name="Bilde 14">
            <a:extLst>
              <a:ext uri="{FF2B5EF4-FFF2-40B4-BE49-F238E27FC236}">
                <a16:creationId xmlns:a16="http://schemas.microsoft.com/office/drawing/2014/main" id="{31D4734B-3238-6F19-FBCA-FC46B3052823}"/>
              </a:ext>
            </a:extLst>
          </p:cNvPr>
          <p:cNvPicPr>
            <a:picLocks noChangeAspect="1"/>
          </p:cNvPicPr>
          <p:nvPr/>
        </p:nvPicPr>
        <p:blipFill>
          <a:blip r:embed="rId3"/>
          <a:stretch>
            <a:fillRect/>
          </a:stretch>
        </p:blipFill>
        <p:spPr>
          <a:xfrm>
            <a:off x="344497" y="2221992"/>
            <a:ext cx="7843007" cy="2798877"/>
          </a:xfrm>
          <a:prstGeom prst="rect">
            <a:avLst/>
          </a:prstGeom>
        </p:spPr>
      </p:pic>
    </p:spTree>
    <p:extLst>
      <p:ext uri="{BB962C8B-B14F-4D97-AF65-F5344CB8AC3E}">
        <p14:creationId xmlns:p14="http://schemas.microsoft.com/office/powerpoint/2010/main" val="175070956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8D101176C7B14A93B878A0CF5BD6AA" ma:contentTypeVersion="18" ma:contentTypeDescription="Opprett et nytt dokument." ma:contentTypeScope="" ma:versionID="eb6ce00f2b551c161642b26646b63162">
  <xsd:schema xmlns:xsd="http://www.w3.org/2001/XMLSchema" xmlns:xs="http://www.w3.org/2001/XMLSchema" xmlns:p="http://schemas.microsoft.com/office/2006/metadata/properties" xmlns:ns2="9239d375-5684-4558-8305-bf942c1ee5a3" xmlns:ns3="9972e77d-3384-483c-9e6a-577968abe292" targetNamespace="http://schemas.microsoft.com/office/2006/metadata/properties" ma:root="true" ma:fieldsID="45c6db12705b3748a3157490f52f9ca5" ns2:_="" ns3:_="">
    <xsd:import namespace="9239d375-5684-4558-8305-bf942c1ee5a3"/>
    <xsd:import namespace="9972e77d-3384-483c-9e6a-577968abe2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9d375-5684-4558-8305-bf942c1ee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d5f73bcf-6997-43cc-a82d-08cf43aedc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72e77d-3384-483c-9e6a-577968abe292"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eee4cc9-d36f-417e-8fea-8f7feaef1590}" ma:internalName="TaxCatchAll" ma:showField="CatchAllData" ma:web="9972e77d-3384-483c-9e6a-577968abe2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972e77d-3384-483c-9e6a-577968abe292">
      <UserInfo>
        <DisplayName>Kristine Foss</DisplayName>
        <AccountId>63</AccountId>
        <AccountType/>
      </UserInfo>
      <UserInfo>
        <DisplayName>Sindre Granly Meldalen</DisplayName>
        <AccountId>32</AccountId>
        <AccountType/>
      </UserInfo>
    </SharedWithUsers>
    <lcf76f155ced4ddcb4097134ff3c332f xmlns="9239d375-5684-4558-8305-bf942c1ee5a3">
      <Terms xmlns="http://schemas.microsoft.com/office/infopath/2007/PartnerControls"/>
    </lcf76f155ced4ddcb4097134ff3c332f>
    <TaxCatchAll xmlns="9972e77d-3384-483c-9e6a-577968abe2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0A679E-B76F-47C4-9B91-9C5E233E4F07}">
  <ds:schemaRefs>
    <ds:schemaRef ds:uri="9239d375-5684-4558-8305-bf942c1ee5a3"/>
    <ds:schemaRef ds:uri="9972e77d-3384-483c-9e6a-577968abe2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726181-5C11-490C-97DF-78AA365455DD}">
  <ds:schemaRefs>
    <ds:schemaRef ds:uri="9239d375-5684-4558-8305-bf942c1ee5a3"/>
    <ds:schemaRef ds:uri="9972e77d-3384-483c-9e6a-577968abe2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7B7EF7-E20A-402A-BDCD-AC901A86F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1532</TotalTime>
  <Words>3169</Words>
  <Application>Microsoft Office PowerPoint</Application>
  <PresentationFormat>Widescreen</PresentationFormat>
  <Paragraphs>372</Paragraphs>
  <Slides>87</Slides>
  <Notes>23</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87</vt:i4>
      </vt:variant>
    </vt:vector>
  </HeadingPairs>
  <TitlesOfParts>
    <vt:vector size="96" baseType="lpstr">
      <vt:lpstr>-apple-system</vt:lpstr>
      <vt:lpstr>Aptos</vt:lpstr>
      <vt:lpstr>Aptos Display</vt:lpstr>
      <vt:lpstr>Arial</vt:lpstr>
      <vt:lpstr>Calibri</vt:lpstr>
      <vt:lpstr>Calibri Light</vt:lpstr>
      <vt:lpstr>Söhne</vt:lpstr>
      <vt:lpstr>Office-tema</vt:lpstr>
      <vt:lpstr>1_Office-tema</vt:lpstr>
      <vt:lpstr>Innsyn på 1-2-3</vt:lpstr>
      <vt:lpstr>Dagens opplegg:</vt:lpstr>
      <vt:lpstr>Hvorfor har vi innsynsrett?</vt:lpstr>
      <vt:lpstr>Hva har vi rett på? </vt:lpstr>
      <vt:lpstr>Offentleglova</vt:lpstr>
      <vt:lpstr>PowerPoint-presentasjon</vt:lpstr>
      <vt:lpstr>PowerPoint-presentasjon</vt:lpstr>
      <vt:lpstr>Offentleglova</vt:lpstr>
      <vt:lpstr>Kan tvinge fram postliste</vt:lpstr>
      <vt:lpstr>Offentleglova</vt:lpstr>
      <vt:lpstr>Konsekvenser av at loven gjelder</vt:lpstr>
      <vt:lpstr>Offentleglova</vt:lpstr>
      <vt:lpstr>PowerPoint-presentasjon</vt:lpstr>
      <vt:lpstr>Offentleglova</vt:lpstr>
      <vt:lpstr>Innsyn.no</vt:lpstr>
      <vt:lpstr>                  Enkelt søk - søkeord </vt:lpstr>
      <vt:lpstr>PowerPoint-presentasjon</vt:lpstr>
      <vt:lpstr>PowerPoint-presentasjon</vt:lpstr>
      <vt:lpstr>PowerPoint-presentasjon</vt:lpstr>
      <vt:lpstr>PowerPoint-presentasjon</vt:lpstr>
      <vt:lpstr>Kombinert / faste søk</vt:lpstr>
      <vt:lpstr>PowerPoint-presentasjon</vt:lpstr>
      <vt:lpstr>Søkeord</vt:lpstr>
      <vt:lpstr>innsyn</vt:lpstr>
      <vt:lpstr>PowerPoint-presentasjon</vt:lpstr>
      <vt:lpstr>Finner du alt i postlistene om vindkraft  hvis du søker på vindkraft?</vt:lpstr>
      <vt:lpstr>PowerPoint-presentasjon</vt:lpstr>
      <vt:lpstr>PowerPoint-presentasjon</vt:lpstr>
      <vt:lpstr>PowerPoint-presentasjon</vt:lpstr>
      <vt:lpstr>PowerPoint-presentasjon</vt:lpstr>
      <vt:lpstr>PowerPoint-presentasjon</vt:lpstr>
      <vt:lpstr>PowerPoint-presentasjon</vt:lpstr>
      <vt:lpstr>PowerPoint-presentasjon</vt:lpstr>
      <vt:lpstr>Innsyn i dokumenter</vt:lpstr>
      <vt:lpstr>Innholdet avgjør</vt:lpstr>
      <vt:lpstr>Alle former for tekstmeldinger</vt:lpstr>
      <vt:lpstr>Innsyn i telefonlogg</vt:lpstr>
      <vt:lpstr>PowerPoint-presentasjon</vt:lpstr>
      <vt:lpstr>Kalender- innsyn</vt:lpstr>
      <vt:lpstr>Innsyn i «alle dokumentene»</vt:lpstr>
      <vt:lpstr>Innsyn i «ei bestemt sak»</vt:lpstr>
      <vt:lpstr>Innsyn i «saker av ein bestemt art»</vt:lpstr>
      <vt:lpstr>Innsyn i  dokumentlister</vt:lpstr>
      <vt:lpstr>Innsyn i dokumentliste hvis du har å gjøre med et vrient departement</vt:lpstr>
      <vt:lpstr>Riksrevisjonens tips</vt:lpstr>
      <vt:lpstr>Innsyn i opplysninger</vt:lpstr>
      <vt:lpstr>PowerPoint-presentasjon</vt:lpstr>
      <vt:lpstr>Still spørsmål som innsynskrav</vt:lpstr>
      <vt:lpstr>Hvordan unngå «enkle fremgangsmåter»-fella?</vt:lpstr>
      <vt:lpstr>Hvordan unngå «enkle fremgangsmåter»-fella?</vt:lpstr>
      <vt:lpstr>Trenger ikke å spesifisere at det er § 9</vt:lpstr>
      <vt:lpstr>Saksbehandlingstid </vt:lpstr>
      <vt:lpstr>Hvor lenge må du vente?   </vt:lpstr>
      <vt:lpstr>PowerPoint-presentasjon</vt:lpstr>
      <vt:lpstr>Hva gjør du hvis du ikke får svar?</vt:lpstr>
      <vt:lpstr>To hovedgrupper av unntak</vt:lpstr>
      <vt:lpstr>Taushetsplikt – skal</vt:lpstr>
      <vt:lpstr>Taushetsplikt – personlige forhold</vt:lpstr>
      <vt:lpstr>Taushetsplikt – forretningshemmeligheter</vt:lpstr>
      <vt:lpstr>Ikke alltid taushetsbelagt</vt:lpstr>
      <vt:lpstr>Eksempel: Koblingsfare?</vt:lpstr>
      <vt:lpstr>Personopplysninger vs personlige forhold</vt:lpstr>
      <vt:lpstr>Taushetsplikt – innsyn i resten</vt:lpstr>
      <vt:lpstr>Taushetsplikt – samtykke til fritak</vt:lpstr>
      <vt:lpstr>Privat avtale gir ikke grunnlag for taushetsplikt.  Taushetsplikten er ikke til for å beskytte forvaltningen</vt:lpstr>
      <vt:lpstr>PowerPoint-presentasjon</vt:lpstr>
      <vt:lpstr>Kan-unntakene </vt:lpstr>
      <vt:lpstr>Merinnsyn </vt:lpstr>
      <vt:lpstr>Merinnsynsvurderingen:   </vt:lpstr>
      <vt:lpstr>Interne dokumenter</vt:lpstr>
      <vt:lpstr>Vi sjekket praksis</vt:lpstr>
      <vt:lpstr>Når unntak er «nødvendig» eller «påkrevd»</vt:lpstr>
      <vt:lpstr>Klage</vt:lpstr>
      <vt:lpstr>Utvidet begrunnelse</vt:lpstr>
      <vt:lpstr>Kan gi innsyn umiddelbart</vt:lpstr>
      <vt:lpstr>Undersøkelse: Klage på avslag - beredskapsplan</vt:lpstr>
      <vt:lpstr>Hovedpoengene i klagene</vt:lpstr>
      <vt:lpstr>Utfallene</vt:lpstr>
      <vt:lpstr>PowerPoint-presentasjon</vt:lpstr>
      <vt:lpstr>Klagemalene</vt:lpstr>
      <vt:lpstr>Klagefristen gått ut?</vt:lpstr>
      <vt:lpstr>Fra Sivilombudets innsynsguide: </vt:lpstr>
      <vt:lpstr>Klager til Sivilombudet</vt:lpstr>
      <vt:lpstr>Ombudets innsynsguide</vt:lpstr>
      <vt:lpstr>Ikke klag til Kongen i statsråd!</vt:lpstr>
      <vt:lpstr>Klage?</vt:lpstr>
      <vt:lpstr>Når du skal skrive en klage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Innsynsrett for journalister</dc:title>
  <dc:creator>Sindre Granly Meldalen</dc:creator>
  <cp:lastModifiedBy>Sindre Granly Meldalen</cp:lastModifiedBy>
  <cp:revision>3</cp:revision>
  <dcterms:created xsi:type="dcterms:W3CDTF">2023-10-31T09:39:14Z</dcterms:created>
  <dcterms:modified xsi:type="dcterms:W3CDTF">2024-11-18T12:28:05Z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0x010100A68D101176C7B14A93B878A0CF5BD6AA</vt:lpwstr>
  </property>
  <property fmtid="{D5CDD505-2E9C-101B-9397-08002B2CF9AE}" pid="3" name="MediaServiceImageTags">
    <vt:lpwstr/>
  </property>
</Properties>
</file>