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01"/>
  </p:notesMasterIdLst>
  <p:sldIdLst>
    <p:sldId id="256" r:id="rId5"/>
    <p:sldId id="257" r:id="rId6"/>
    <p:sldId id="1097" r:id="rId7"/>
    <p:sldId id="258" r:id="rId8"/>
    <p:sldId id="1082" r:id="rId9"/>
    <p:sldId id="296" r:id="rId10"/>
    <p:sldId id="1100" r:id="rId11"/>
    <p:sldId id="1084" r:id="rId12"/>
    <p:sldId id="306" r:id="rId13"/>
    <p:sldId id="307" r:id="rId14"/>
    <p:sldId id="260" r:id="rId15"/>
    <p:sldId id="292" r:id="rId16"/>
    <p:sldId id="1102" r:id="rId17"/>
    <p:sldId id="1085" r:id="rId18"/>
    <p:sldId id="297" r:id="rId19"/>
    <p:sldId id="1103" r:id="rId20"/>
    <p:sldId id="1105" r:id="rId21"/>
    <p:sldId id="1104" r:id="rId22"/>
    <p:sldId id="298" r:id="rId23"/>
    <p:sldId id="299" r:id="rId24"/>
    <p:sldId id="300" r:id="rId25"/>
    <p:sldId id="301" r:id="rId26"/>
    <p:sldId id="302" r:id="rId27"/>
    <p:sldId id="303" r:id="rId28"/>
    <p:sldId id="305" r:id="rId29"/>
    <p:sldId id="320" r:id="rId30"/>
    <p:sldId id="304" r:id="rId31"/>
    <p:sldId id="266" r:id="rId32"/>
    <p:sldId id="267" r:id="rId33"/>
    <p:sldId id="268" r:id="rId34"/>
    <p:sldId id="308" r:id="rId35"/>
    <p:sldId id="849" r:id="rId36"/>
    <p:sldId id="269" r:id="rId37"/>
    <p:sldId id="309" r:id="rId38"/>
    <p:sldId id="310" r:id="rId39"/>
    <p:sldId id="1099" r:id="rId40"/>
    <p:sldId id="1087" r:id="rId41"/>
    <p:sldId id="315" r:id="rId42"/>
    <p:sldId id="312" r:id="rId43"/>
    <p:sldId id="272" r:id="rId44"/>
    <p:sldId id="270" r:id="rId45"/>
    <p:sldId id="311" r:id="rId46"/>
    <p:sldId id="313" r:id="rId47"/>
    <p:sldId id="314" r:id="rId48"/>
    <p:sldId id="316" r:id="rId49"/>
    <p:sldId id="287" r:id="rId50"/>
    <p:sldId id="322" r:id="rId51"/>
    <p:sldId id="1098" r:id="rId52"/>
    <p:sldId id="317" r:id="rId53"/>
    <p:sldId id="323" r:id="rId54"/>
    <p:sldId id="324" r:id="rId55"/>
    <p:sldId id="325" r:id="rId56"/>
    <p:sldId id="326" r:id="rId57"/>
    <p:sldId id="851" r:id="rId58"/>
    <p:sldId id="852" r:id="rId59"/>
    <p:sldId id="1106" r:id="rId60"/>
    <p:sldId id="1081" r:id="rId61"/>
    <p:sldId id="286" r:id="rId62"/>
    <p:sldId id="1077" r:id="rId63"/>
    <p:sldId id="333" r:id="rId64"/>
    <p:sldId id="334" r:id="rId65"/>
    <p:sldId id="1078" r:id="rId66"/>
    <p:sldId id="401" r:id="rId67"/>
    <p:sldId id="853" r:id="rId68"/>
    <p:sldId id="850" r:id="rId69"/>
    <p:sldId id="275" r:id="rId70"/>
    <p:sldId id="1079" r:id="rId71"/>
    <p:sldId id="1080" r:id="rId72"/>
    <p:sldId id="1088" r:id="rId73"/>
    <p:sldId id="328" r:id="rId74"/>
    <p:sldId id="329" r:id="rId75"/>
    <p:sldId id="276" r:id="rId76"/>
    <p:sldId id="278" r:id="rId77"/>
    <p:sldId id="420" r:id="rId78"/>
    <p:sldId id="330" r:id="rId79"/>
    <p:sldId id="290" r:id="rId80"/>
    <p:sldId id="291" r:id="rId81"/>
    <p:sldId id="335" r:id="rId82"/>
    <p:sldId id="280" r:id="rId83"/>
    <p:sldId id="353" r:id="rId84"/>
    <p:sldId id="421" r:id="rId85"/>
    <p:sldId id="422" r:id="rId86"/>
    <p:sldId id="281" r:id="rId87"/>
    <p:sldId id="332" r:id="rId88"/>
    <p:sldId id="331" r:id="rId89"/>
    <p:sldId id="1093" r:id="rId90"/>
    <p:sldId id="1096" r:id="rId91"/>
    <p:sldId id="284" r:id="rId92"/>
    <p:sldId id="1092" r:id="rId93"/>
    <p:sldId id="1089" r:id="rId94"/>
    <p:sldId id="1091" r:id="rId95"/>
    <p:sldId id="1095" r:id="rId96"/>
    <p:sldId id="1090" r:id="rId97"/>
    <p:sldId id="336" r:id="rId98"/>
    <p:sldId id="1094" r:id="rId99"/>
    <p:sldId id="285" r:id="rId100"/>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42037" autoAdjust="0"/>
    <p:restoredTop sz="74069" autoAdjust="0"/>
  </p:normalViewPr>
  <p:slideViewPr>
    <p:cSldViewPr snapToGrid="0">
      <p:cViewPr varScale="1">
        <p:scale>
          <a:sx n="82" d="100"/>
          <a:sy n="82" d="100"/>
        </p:scale>
        <p:origin x="912"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presProps" Target="presProps.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microsoft.com/office/2016/11/relationships/changesInfo" Target="changesInfos/changesInfo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indre Granly Meldalen" userId="e55a89ba-ffa2-4275-aa12-2358f2261749" providerId="ADAL" clId="{65FC1031-EFCD-4F89-B0FD-1FC4E8816E4C}"/>
    <pc:docChg chg="custSel delSld modSld">
      <pc:chgData name="Sindre Granly Meldalen" userId="e55a89ba-ffa2-4275-aa12-2358f2261749" providerId="ADAL" clId="{65FC1031-EFCD-4F89-B0FD-1FC4E8816E4C}" dt="2023-11-27T09:15:12.310" v="2" actId="478"/>
      <pc:docMkLst>
        <pc:docMk/>
      </pc:docMkLst>
      <pc:sldChg chg="del">
        <pc:chgData name="Sindre Granly Meldalen" userId="e55a89ba-ffa2-4275-aa12-2358f2261749" providerId="ADAL" clId="{65FC1031-EFCD-4F89-B0FD-1FC4E8816E4C}" dt="2023-11-27T09:14:57.840" v="0" actId="47"/>
        <pc:sldMkLst>
          <pc:docMk/>
          <pc:sldMk cId="2838951404" sldId="265"/>
        </pc:sldMkLst>
      </pc:sldChg>
      <pc:sldChg chg="addSp delSp modSp mod delAnim">
        <pc:chgData name="Sindre Granly Meldalen" userId="e55a89ba-ffa2-4275-aa12-2358f2261749" providerId="ADAL" clId="{65FC1031-EFCD-4F89-B0FD-1FC4E8816E4C}" dt="2023-11-27T09:15:12.310" v="2" actId="478"/>
        <pc:sldMkLst>
          <pc:docMk/>
          <pc:sldMk cId="3091884421" sldId="286"/>
        </pc:sldMkLst>
        <pc:spChg chg="del">
          <ac:chgData name="Sindre Granly Meldalen" userId="e55a89ba-ffa2-4275-aa12-2358f2261749" providerId="ADAL" clId="{65FC1031-EFCD-4F89-B0FD-1FC4E8816E4C}" dt="2023-11-27T09:15:12.310" v="2" actId="478"/>
          <ac:spMkLst>
            <pc:docMk/>
            <pc:sldMk cId="3091884421" sldId="286"/>
            <ac:spMk id="2" creationId="{A5FDD51C-42CE-F639-8D21-8FE8C427B491}"/>
          </ac:spMkLst>
        </pc:spChg>
        <pc:spChg chg="add mod">
          <ac:chgData name="Sindre Granly Meldalen" userId="e55a89ba-ffa2-4275-aa12-2358f2261749" providerId="ADAL" clId="{65FC1031-EFCD-4F89-B0FD-1FC4E8816E4C}" dt="2023-11-27T09:15:12.310" v="2" actId="478"/>
          <ac:spMkLst>
            <pc:docMk/>
            <pc:sldMk cId="3091884421" sldId="286"/>
            <ac:spMk id="7" creationId="{FF77E5D8-145F-0F67-DAE9-B35F841E9201}"/>
          </ac:spMkLst>
        </pc:spChg>
        <pc:picChg chg="del">
          <ac:chgData name="Sindre Granly Meldalen" userId="e55a89ba-ffa2-4275-aa12-2358f2261749" providerId="ADAL" clId="{65FC1031-EFCD-4F89-B0FD-1FC4E8816E4C}" dt="2023-11-27T09:15:09.286" v="1" actId="478"/>
          <ac:picMkLst>
            <pc:docMk/>
            <pc:sldMk cId="3091884421" sldId="286"/>
            <ac:picMk id="4" creationId="{567D0D85-4835-259B-5CA0-2E70284F9341}"/>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299EF4-C33B-44C4-8C29-FE69459D2CFD}" type="datetimeFigureOut">
              <a:t>23.11.2023</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BD49B4-BEE3-41A7-8E2F-C8FABEDFE728}" type="slidenum">
              <a:t>‹#›</a:t>
            </a:fld>
            <a:endParaRPr lang="nb-NO"/>
          </a:p>
        </p:txBody>
      </p:sp>
    </p:spTree>
    <p:extLst>
      <p:ext uri="{BB962C8B-B14F-4D97-AF65-F5344CB8AC3E}">
        <p14:creationId xmlns:p14="http://schemas.microsoft.com/office/powerpoint/2010/main" val="38202547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Om loven </a:t>
            </a:r>
          </a:p>
          <a:p>
            <a:r>
              <a:rPr lang="nb-NO"/>
              <a:t>Finne dokumenter og saker </a:t>
            </a:r>
          </a:p>
          <a:p>
            <a:endParaRPr lang="nb-NO"/>
          </a:p>
        </p:txBody>
      </p:sp>
      <p:sp>
        <p:nvSpPr>
          <p:cNvPr id="4" name="Plassholder for lysbildenummer 3"/>
          <p:cNvSpPr>
            <a:spLocks noGrp="1"/>
          </p:cNvSpPr>
          <p:nvPr>
            <p:ph type="sldNum" sz="quarter" idx="5"/>
          </p:nvPr>
        </p:nvSpPr>
        <p:spPr/>
        <p:txBody>
          <a:bodyPr/>
          <a:lstStyle/>
          <a:p>
            <a:fld id="{49BD49B4-BEE3-41A7-8E2F-C8FABEDFE728}" type="slidenum">
              <a:rPr lang="nb-NO" smtClean="0"/>
              <a:t>2</a:t>
            </a:fld>
            <a:endParaRPr lang="nb-NO"/>
          </a:p>
        </p:txBody>
      </p:sp>
    </p:spTree>
    <p:extLst>
      <p:ext uri="{BB962C8B-B14F-4D97-AF65-F5344CB8AC3E}">
        <p14:creationId xmlns:p14="http://schemas.microsoft.com/office/powerpoint/2010/main" val="31433247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 </a:t>
            </a:r>
          </a:p>
        </p:txBody>
      </p:sp>
      <p:sp>
        <p:nvSpPr>
          <p:cNvPr id="4" name="Plassholder for lysbildenummer 3"/>
          <p:cNvSpPr>
            <a:spLocks noGrp="1"/>
          </p:cNvSpPr>
          <p:nvPr>
            <p:ph type="sldNum" sz="quarter" idx="5"/>
          </p:nvPr>
        </p:nvSpPr>
        <p:spPr/>
        <p:txBody>
          <a:bodyPr/>
          <a:lstStyle/>
          <a:p>
            <a:fld id="{49BD49B4-BEE3-41A7-8E2F-C8FABEDFE728}" type="slidenum">
              <a:rPr lang="nb-NO" smtClean="0"/>
              <a:t>31</a:t>
            </a:fld>
            <a:endParaRPr lang="nb-NO"/>
          </a:p>
        </p:txBody>
      </p:sp>
    </p:spTree>
    <p:extLst>
      <p:ext uri="{BB962C8B-B14F-4D97-AF65-F5344CB8AC3E}">
        <p14:creationId xmlns:p14="http://schemas.microsoft.com/office/powerpoint/2010/main" val="21689297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49BD49B4-BEE3-41A7-8E2F-C8FABEDFE728}" type="slidenum">
              <a:rPr lang="nb-NO" smtClean="0"/>
              <a:t>32</a:t>
            </a:fld>
            <a:endParaRPr lang="nb-NO"/>
          </a:p>
        </p:txBody>
      </p:sp>
    </p:spTree>
    <p:extLst>
      <p:ext uri="{BB962C8B-B14F-4D97-AF65-F5344CB8AC3E}">
        <p14:creationId xmlns:p14="http://schemas.microsoft.com/office/powerpoint/2010/main" val="42781676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49BD49B4-BEE3-41A7-8E2F-C8FABEDFE728}" type="slidenum">
              <a:rPr lang="nb-NO" smtClean="0"/>
              <a:t>36</a:t>
            </a:fld>
            <a:endParaRPr lang="nb-NO"/>
          </a:p>
        </p:txBody>
      </p:sp>
    </p:spTree>
    <p:extLst>
      <p:ext uri="{BB962C8B-B14F-4D97-AF65-F5344CB8AC3E}">
        <p14:creationId xmlns:p14="http://schemas.microsoft.com/office/powerpoint/2010/main" val="35791737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49BD49B4-BEE3-41A7-8E2F-C8FABEDFE728}" type="slidenum">
              <a:rPr lang="nb-NO" smtClean="0"/>
              <a:t>48</a:t>
            </a:fld>
            <a:endParaRPr lang="nb-NO"/>
          </a:p>
        </p:txBody>
      </p:sp>
    </p:spTree>
    <p:extLst>
      <p:ext uri="{BB962C8B-B14F-4D97-AF65-F5344CB8AC3E}">
        <p14:creationId xmlns:p14="http://schemas.microsoft.com/office/powerpoint/2010/main" val="6125038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Kan aldri avtale seg vekk fra hemmelighold </a:t>
            </a:r>
          </a:p>
        </p:txBody>
      </p:sp>
      <p:sp>
        <p:nvSpPr>
          <p:cNvPr id="4" name="Plassholder for lysbildenummer 3"/>
          <p:cNvSpPr>
            <a:spLocks noGrp="1"/>
          </p:cNvSpPr>
          <p:nvPr>
            <p:ph type="sldNum" sz="quarter" idx="5"/>
          </p:nvPr>
        </p:nvSpPr>
        <p:spPr/>
        <p:txBody>
          <a:bodyPr/>
          <a:lstStyle/>
          <a:p>
            <a:fld id="{49BD49B4-BEE3-41A7-8E2F-C8FABEDFE728}" type="slidenum">
              <a:rPr lang="nb-NO" smtClean="0"/>
              <a:t>63</a:t>
            </a:fld>
            <a:endParaRPr lang="nb-NO"/>
          </a:p>
        </p:txBody>
      </p:sp>
    </p:spTree>
    <p:extLst>
      <p:ext uri="{BB962C8B-B14F-4D97-AF65-F5344CB8AC3E}">
        <p14:creationId xmlns:p14="http://schemas.microsoft.com/office/powerpoint/2010/main" val="34089708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Heller ikke beskytte mot </a:t>
            </a:r>
            <a:r>
              <a:rPr lang="nb-NO" err="1"/>
              <a:t>kritkkk</a:t>
            </a:r>
            <a:r>
              <a:rPr lang="nb-NO"/>
              <a:t> </a:t>
            </a: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183C47-13A1-4BE5-9D77-4260F0A5C446}"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33790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49BD49B4-BEE3-41A7-8E2F-C8FABEDFE728}" type="slidenum">
              <a:rPr lang="nb-NO" smtClean="0"/>
              <a:t>65</a:t>
            </a:fld>
            <a:endParaRPr lang="nb-NO"/>
          </a:p>
        </p:txBody>
      </p:sp>
    </p:spTree>
    <p:extLst>
      <p:ext uri="{BB962C8B-B14F-4D97-AF65-F5344CB8AC3E}">
        <p14:creationId xmlns:p14="http://schemas.microsoft.com/office/powerpoint/2010/main" val="22456727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49BD49B4-BEE3-41A7-8E2F-C8FABEDFE728}" type="slidenum">
              <a:rPr lang="nb-NO" smtClean="0"/>
              <a:t>66</a:t>
            </a:fld>
            <a:endParaRPr lang="nb-NO"/>
          </a:p>
        </p:txBody>
      </p:sp>
    </p:spTree>
    <p:extLst>
      <p:ext uri="{BB962C8B-B14F-4D97-AF65-F5344CB8AC3E}">
        <p14:creationId xmlns:p14="http://schemas.microsoft.com/office/powerpoint/2010/main" val="5900298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a:t>Relevant om opplysningene kan bidra til å skade eller utlevere en person, om opplysningene er gitt i noe som minner om et betroelsesforhold og om utlevering av opplysningene kan skade tillitsforholdet til den offentlige forvaltningen.</a:t>
            </a:r>
          </a:p>
          <a:p>
            <a:endParaRPr lang="nb-NO"/>
          </a:p>
        </p:txBody>
      </p:sp>
      <p:sp>
        <p:nvSpPr>
          <p:cNvPr id="4" name="Plassholder for lysbildenummer 3"/>
          <p:cNvSpPr>
            <a:spLocks noGrp="1"/>
          </p:cNvSpPr>
          <p:nvPr>
            <p:ph type="sldNum" sz="quarter" idx="5"/>
          </p:nvPr>
        </p:nvSpPr>
        <p:spPr/>
        <p:txBody>
          <a:bodyPr/>
          <a:lstStyle/>
          <a:p>
            <a:fld id="{49BD49B4-BEE3-41A7-8E2F-C8FABEDFE728}" type="slidenum">
              <a:rPr lang="nb-NO" smtClean="0"/>
              <a:t>67</a:t>
            </a:fld>
            <a:endParaRPr lang="nb-NO"/>
          </a:p>
        </p:txBody>
      </p:sp>
    </p:spTree>
    <p:extLst>
      <p:ext uri="{BB962C8B-B14F-4D97-AF65-F5344CB8AC3E}">
        <p14:creationId xmlns:p14="http://schemas.microsoft.com/office/powerpoint/2010/main" val="14871118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a:t>Relevant om opplysningene kan bidra til å skade eller utlevere en person, om opplysningene er gitt i noe som minner om et betroelsesforhold og om utlevering av opplysningene kan skade tillitsforholdet til den offentlige forvaltningen.</a:t>
            </a:r>
          </a:p>
          <a:p>
            <a:endParaRPr lang="nb-NO"/>
          </a:p>
        </p:txBody>
      </p:sp>
      <p:sp>
        <p:nvSpPr>
          <p:cNvPr id="4" name="Plassholder for lysbildenummer 3"/>
          <p:cNvSpPr>
            <a:spLocks noGrp="1"/>
          </p:cNvSpPr>
          <p:nvPr>
            <p:ph type="sldNum" sz="quarter" idx="5"/>
          </p:nvPr>
        </p:nvSpPr>
        <p:spPr/>
        <p:txBody>
          <a:bodyPr/>
          <a:lstStyle/>
          <a:p>
            <a:fld id="{49BD49B4-BEE3-41A7-8E2F-C8FABEDFE728}" type="slidenum">
              <a:rPr lang="nb-NO" smtClean="0"/>
              <a:t>68</a:t>
            </a:fld>
            <a:endParaRPr lang="nb-NO"/>
          </a:p>
        </p:txBody>
      </p:sp>
    </p:spTree>
    <p:extLst>
      <p:ext uri="{BB962C8B-B14F-4D97-AF65-F5344CB8AC3E}">
        <p14:creationId xmlns:p14="http://schemas.microsoft.com/office/powerpoint/2010/main" val="29439777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dirty="0">
                <a:cs typeface="Calibri"/>
              </a:rPr>
              <a:t>K </a:t>
            </a:r>
            <a:r>
              <a:rPr lang="en-US" dirty="0" err="1">
                <a:cs typeface="Calibri"/>
              </a:rPr>
              <a:t>kan</a:t>
            </a:r>
            <a:r>
              <a:rPr lang="en-US" dirty="0">
                <a:cs typeface="Calibri"/>
              </a:rPr>
              <a:t> ta </a:t>
            </a:r>
            <a:r>
              <a:rPr lang="en-US" dirty="0" err="1">
                <a:cs typeface="Calibri"/>
              </a:rPr>
              <a:t>dette</a:t>
            </a:r>
            <a:r>
              <a:rPr lang="en-US" dirty="0">
                <a:cs typeface="Calibri"/>
              </a:rPr>
              <a:t> Her </a:t>
            </a:r>
            <a:r>
              <a:rPr lang="en-US" dirty="0" err="1">
                <a:cs typeface="Calibri"/>
              </a:rPr>
              <a:t>tenker</a:t>
            </a:r>
            <a:r>
              <a:rPr lang="en-US" dirty="0">
                <a:cs typeface="Calibri"/>
              </a:rPr>
              <a:t> </a:t>
            </a:r>
            <a:r>
              <a:rPr lang="en-US" dirty="0" err="1">
                <a:cs typeface="Calibri"/>
              </a:rPr>
              <a:t>jeg</a:t>
            </a:r>
            <a:r>
              <a:rPr lang="en-US" dirty="0">
                <a:cs typeface="Calibri"/>
              </a:rPr>
              <a:t> vi bare </a:t>
            </a:r>
            <a:r>
              <a:rPr lang="en-US" dirty="0" err="1">
                <a:cs typeface="Calibri"/>
              </a:rPr>
              <a:t>kan</a:t>
            </a:r>
            <a:r>
              <a:rPr lang="en-US" dirty="0">
                <a:cs typeface="Calibri"/>
              </a:rPr>
              <a:t> </a:t>
            </a:r>
            <a:r>
              <a:rPr lang="en-US" dirty="0" err="1">
                <a:cs typeface="Calibri"/>
              </a:rPr>
              <a:t>snakke</a:t>
            </a:r>
            <a:r>
              <a:rPr lang="en-US" dirty="0">
                <a:cs typeface="Calibri"/>
              </a:rPr>
              <a:t> om </a:t>
            </a:r>
            <a:r>
              <a:rPr lang="en-US" dirty="0" err="1">
                <a:cs typeface="Calibri"/>
              </a:rPr>
              <a:t>åpenhet</a:t>
            </a:r>
            <a:r>
              <a:rPr lang="en-US" dirty="0">
                <a:cs typeface="Calibri"/>
              </a:rPr>
              <a:t>, </a:t>
            </a:r>
            <a:r>
              <a:rPr lang="en-US" dirty="0" err="1">
                <a:cs typeface="Calibri"/>
              </a:rPr>
              <a:t>ytringsfrihet</a:t>
            </a:r>
            <a:r>
              <a:rPr lang="en-US" dirty="0">
                <a:cs typeface="Calibri"/>
              </a:rPr>
              <a:t>, </a:t>
            </a:r>
            <a:r>
              <a:rPr lang="en-US" dirty="0" err="1">
                <a:cs typeface="Calibri"/>
              </a:rPr>
              <a:t>kontrollhensyn</a:t>
            </a:r>
            <a:r>
              <a:rPr lang="en-US" dirty="0">
                <a:cs typeface="Calibri"/>
              </a:rPr>
              <a:t>, </a:t>
            </a:r>
            <a:r>
              <a:rPr lang="en-US" dirty="0" err="1">
                <a:cs typeface="Calibri"/>
              </a:rPr>
              <a:t>demokratihensyn</a:t>
            </a:r>
            <a:r>
              <a:rPr lang="en-US" dirty="0">
                <a:cs typeface="Calibri"/>
              </a:rPr>
              <a:t>, </a:t>
            </a:r>
            <a:r>
              <a:rPr lang="en-US" dirty="0" err="1">
                <a:cs typeface="Calibri"/>
              </a:rPr>
              <a:t>rettssikkerhet</a:t>
            </a:r>
            <a:r>
              <a:rPr lang="en-US" dirty="0">
                <a:cs typeface="Calibri"/>
              </a:rPr>
              <a:t> og </a:t>
            </a:r>
            <a:r>
              <a:rPr lang="en-US" dirty="0" err="1">
                <a:cs typeface="Calibri"/>
              </a:rPr>
              <a:t>samtidig</a:t>
            </a:r>
            <a:r>
              <a:rPr lang="en-US" dirty="0">
                <a:cs typeface="Calibri"/>
              </a:rPr>
              <a:t> </a:t>
            </a:r>
            <a:r>
              <a:rPr lang="en-US" dirty="0" err="1">
                <a:cs typeface="Calibri"/>
              </a:rPr>
              <a:t>fortelle</a:t>
            </a:r>
            <a:r>
              <a:rPr lang="en-US" dirty="0">
                <a:cs typeface="Calibri"/>
              </a:rPr>
              <a:t> at </a:t>
            </a:r>
            <a:r>
              <a:rPr lang="en-US" dirty="0" err="1">
                <a:cs typeface="Calibri"/>
              </a:rPr>
              <a:t>formålet</a:t>
            </a:r>
            <a:r>
              <a:rPr lang="en-US" dirty="0">
                <a:cs typeface="Calibri"/>
              </a:rPr>
              <a:t> </a:t>
            </a:r>
            <a:r>
              <a:rPr lang="en-US" dirty="0" err="1">
                <a:cs typeface="Calibri"/>
              </a:rPr>
              <a:t>står</a:t>
            </a:r>
            <a:r>
              <a:rPr lang="en-US" dirty="0">
                <a:cs typeface="Calibri"/>
              </a:rPr>
              <a:t> </a:t>
            </a:r>
            <a:r>
              <a:rPr lang="en-US" dirty="0" err="1">
                <a:cs typeface="Calibri"/>
              </a:rPr>
              <a:t>i</a:t>
            </a:r>
            <a:r>
              <a:rPr lang="en-US" dirty="0">
                <a:cs typeface="Calibri"/>
              </a:rPr>
              <a:t> </a:t>
            </a:r>
            <a:r>
              <a:rPr lang="en-US" dirty="0" err="1">
                <a:cs typeface="Calibri"/>
              </a:rPr>
              <a:t>offentlighetsloven</a:t>
            </a:r>
            <a:r>
              <a:rPr lang="en-US" dirty="0">
                <a:cs typeface="Calibri"/>
              </a:rPr>
              <a:t> § 1</a:t>
            </a:r>
            <a:r>
              <a:rPr lang="en-US">
                <a:cs typeface="Calibri"/>
              </a:rPr>
              <a:t>. </a:t>
            </a:r>
            <a:endParaRPr lang="en-US" dirty="0">
              <a:cs typeface="Calibri"/>
            </a:endParaRPr>
          </a:p>
        </p:txBody>
      </p:sp>
      <p:sp>
        <p:nvSpPr>
          <p:cNvPr id="4" name="Plassholder for lysbildenummer 3"/>
          <p:cNvSpPr>
            <a:spLocks noGrp="1"/>
          </p:cNvSpPr>
          <p:nvPr>
            <p:ph type="sldNum" sz="quarter" idx="5"/>
          </p:nvPr>
        </p:nvSpPr>
        <p:spPr/>
        <p:txBody>
          <a:bodyPr/>
          <a:lstStyle/>
          <a:p>
            <a:fld id="{49BD49B4-BEE3-41A7-8E2F-C8FABEDFE728}" type="slidenum">
              <a:t>4</a:t>
            </a:fld>
            <a:endParaRPr lang="nb-NO"/>
          </a:p>
        </p:txBody>
      </p:sp>
    </p:spTree>
    <p:extLst>
      <p:ext uri="{BB962C8B-B14F-4D97-AF65-F5344CB8AC3E}">
        <p14:creationId xmlns:p14="http://schemas.microsoft.com/office/powerpoint/2010/main" val="9488127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a:t>Relevant om opplysningene kan bidra til å skade eller utlevere en person, om opplysningene er gitt i noe som minner om et betroelsesforhold og om utlevering av opplysningene kan skade tillitsforholdet til den offentlige forvaltningen.</a:t>
            </a:r>
          </a:p>
          <a:p>
            <a:endParaRPr lang="nb-NO"/>
          </a:p>
        </p:txBody>
      </p:sp>
      <p:sp>
        <p:nvSpPr>
          <p:cNvPr id="4" name="Plassholder for lysbildenummer 3"/>
          <p:cNvSpPr>
            <a:spLocks noGrp="1"/>
          </p:cNvSpPr>
          <p:nvPr>
            <p:ph type="sldNum" sz="quarter" idx="5"/>
          </p:nvPr>
        </p:nvSpPr>
        <p:spPr/>
        <p:txBody>
          <a:bodyPr/>
          <a:lstStyle/>
          <a:p>
            <a:fld id="{49BD49B4-BEE3-41A7-8E2F-C8FABEDFE728}" type="slidenum">
              <a:rPr lang="nb-NO" smtClean="0"/>
              <a:t>69</a:t>
            </a:fld>
            <a:endParaRPr lang="nb-NO"/>
          </a:p>
        </p:txBody>
      </p:sp>
    </p:spTree>
    <p:extLst>
      <p:ext uri="{BB962C8B-B14F-4D97-AF65-F5344CB8AC3E}">
        <p14:creationId xmlns:p14="http://schemas.microsoft.com/office/powerpoint/2010/main" val="38640598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Alltid klagerett, også over at loven ikke gjelder eller manglende svar. </a:t>
            </a:r>
          </a:p>
        </p:txBody>
      </p:sp>
      <p:sp>
        <p:nvSpPr>
          <p:cNvPr id="4" name="Plassholder for lysbildenummer 3"/>
          <p:cNvSpPr>
            <a:spLocks noGrp="1"/>
          </p:cNvSpPr>
          <p:nvPr>
            <p:ph type="sldNum" sz="quarter" idx="5"/>
          </p:nvPr>
        </p:nvSpPr>
        <p:spPr/>
        <p:txBody>
          <a:bodyPr/>
          <a:lstStyle/>
          <a:p>
            <a:fld id="{49BD49B4-BEE3-41A7-8E2F-C8FABEDFE728}" type="slidenum">
              <a:rPr lang="nb-NO" smtClean="0"/>
              <a:t>79</a:t>
            </a:fld>
            <a:endParaRPr lang="nb-NO"/>
          </a:p>
        </p:txBody>
      </p:sp>
    </p:spTree>
    <p:extLst>
      <p:ext uri="{BB962C8B-B14F-4D97-AF65-F5344CB8AC3E}">
        <p14:creationId xmlns:p14="http://schemas.microsoft.com/office/powerpoint/2010/main" val="25783557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Eksempel på innsyn ..</a:t>
            </a: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183C47-13A1-4BE5-9D77-4260F0A5C446}"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25199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183C47-13A1-4BE5-9D77-4260F0A5C446}"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86815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Hvem som er omfattet følger av </a:t>
            </a:r>
            <a:r>
              <a:rPr lang="nb-NO" err="1"/>
              <a:t>offentleglova</a:t>
            </a:r>
            <a:r>
              <a:rPr lang="nb-NO"/>
              <a:t> § 2 </a:t>
            </a:r>
          </a:p>
        </p:txBody>
      </p:sp>
      <p:sp>
        <p:nvSpPr>
          <p:cNvPr id="4" name="Plassholder for lysbildenummer 3"/>
          <p:cNvSpPr>
            <a:spLocks noGrp="1"/>
          </p:cNvSpPr>
          <p:nvPr>
            <p:ph type="sldNum" sz="quarter" idx="5"/>
          </p:nvPr>
        </p:nvSpPr>
        <p:spPr/>
        <p:txBody>
          <a:bodyPr/>
          <a:lstStyle/>
          <a:p>
            <a:fld id="{49BD49B4-BEE3-41A7-8E2F-C8FABEDFE728}" type="slidenum">
              <a:rPr lang="nb-NO" smtClean="0"/>
              <a:t>6</a:t>
            </a:fld>
            <a:endParaRPr lang="nb-NO"/>
          </a:p>
        </p:txBody>
      </p:sp>
    </p:spTree>
    <p:extLst>
      <p:ext uri="{BB962C8B-B14F-4D97-AF65-F5344CB8AC3E}">
        <p14:creationId xmlns:p14="http://schemas.microsoft.com/office/powerpoint/2010/main" val="19796551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Hvem som er omfattet følger av </a:t>
            </a:r>
            <a:r>
              <a:rPr lang="nb-NO" dirty="0" err="1"/>
              <a:t>offentleglova</a:t>
            </a:r>
            <a:r>
              <a:rPr lang="nb-NO" dirty="0"/>
              <a:t> § 2 </a:t>
            </a:r>
          </a:p>
        </p:txBody>
      </p:sp>
      <p:sp>
        <p:nvSpPr>
          <p:cNvPr id="4" name="Plassholder for lysbildenummer 3"/>
          <p:cNvSpPr>
            <a:spLocks noGrp="1"/>
          </p:cNvSpPr>
          <p:nvPr>
            <p:ph type="sldNum" sz="quarter" idx="5"/>
          </p:nvPr>
        </p:nvSpPr>
        <p:spPr/>
        <p:txBody>
          <a:bodyPr/>
          <a:lstStyle/>
          <a:p>
            <a:fld id="{49BD49B4-BEE3-41A7-8E2F-C8FABEDFE728}" type="slidenum">
              <a:rPr lang="nb-NO" smtClean="0"/>
              <a:t>7</a:t>
            </a:fld>
            <a:endParaRPr lang="nb-NO"/>
          </a:p>
        </p:txBody>
      </p:sp>
    </p:spTree>
    <p:extLst>
      <p:ext uri="{BB962C8B-B14F-4D97-AF65-F5344CB8AC3E}">
        <p14:creationId xmlns:p14="http://schemas.microsoft.com/office/powerpoint/2010/main" val="33860514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Hvem som er omfattet følger av </a:t>
            </a:r>
            <a:r>
              <a:rPr lang="nb-NO" err="1"/>
              <a:t>offentleglova</a:t>
            </a:r>
            <a:r>
              <a:rPr lang="nb-NO"/>
              <a:t> § 2 </a:t>
            </a:r>
          </a:p>
        </p:txBody>
      </p:sp>
      <p:sp>
        <p:nvSpPr>
          <p:cNvPr id="4" name="Plassholder for lysbildenummer 3"/>
          <p:cNvSpPr>
            <a:spLocks noGrp="1"/>
          </p:cNvSpPr>
          <p:nvPr>
            <p:ph type="sldNum" sz="quarter" idx="5"/>
          </p:nvPr>
        </p:nvSpPr>
        <p:spPr/>
        <p:txBody>
          <a:bodyPr/>
          <a:lstStyle/>
          <a:p>
            <a:fld id="{49BD49B4-BEE3-41A7-8E2F-C8FABEDFE728}" type="slidenum">
              <a:rPr lang="nb-NO" smtClean="0"/>
              <a:t>8</a:t>
            </a:fld>
            <a:endParaRPr lang="nb-NO"/>
          </a:p>
        </p:txBody>
      </p:sp>
    </p:spTree>
    <p:extLst>
      <p:ext uri="{BB962C8B-B14F-4D97-AF65-F5344CB8AC3E}">
        <p14:creationId xmlns:p14="http://schemas.microsoft.com/office/powerpoint/2010/main" val="8911614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Fortelle hvordan man går fram for å finne ut om et selskap er omfattet. </a:t>
            </a:r>
          </a:p>
          <a:p>
            <a:r>
              <a:rPr lang="nb-NO" dirty="0"/>
              <a:t>Klagevedtak </a:t>
            </a:r>
          </a:p>
        </p:txBody>
      </p:sp>
      <p:sp>
        <p:nvSpPr>
          <p:cNvPr id="4" name="Plassholder for lysbildenummer 3"/>
          <p:cNvSpPr>
            <a:spLocks noGrp="1"/>
          </p:cNvSpPr>
          <p:nvPr>
            <p:ph type="sldNum" sz="quarter" idx="5"/>
          </p:nvPr>
        </p:nvSpPr>
        <p:spPr/>
        <p:txBody>
          <a:bodyPr/>
          <a:lstStyle/>
          <a:p>
            <a:fld id="{49BD49B4-BEE3-41A7-8E2F-C8FABEDFE728}" type="slidenum">
              <a:rPr lang="nb-NO" smtClean="0"/>
              <a:t>10</a:t>
            </a:fld>
            <a:endParaRPr lang="nb-NO"/>
          </a:p>
        </p:txBody>
      </p:sp>
    </p:spTree>
    <p:extLst>
      <p:ext uri="{BB962C8B-B14F-4D97-AF65-F5344CB8AC3E}">
        <p14:creationId xmlns:p14="http://schemas.microsoft.com/office/powerpoint/2010/main" val="181682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49BD49B4-BEE3-41A7-8E2F-C8FABEDFE728}" type="slidenum">
              <a:rPr lang="nb-NO" smtClean="0"/>
              <a:t>11</a:t>
            </a:fld>
            <a:endParaRPr lang="nb-NO"/>
          </a:p>
        </p:txBody>
      </p:sp>
    </p:spTree>
    <p:extLst>
      <p:ext uri="{BB962C8B-B14F-4D97-AF65-F5344CB8AC3E}">
        <p14:creationId xmlns:p14="http://schemas.microsoft.com/office/powerpoint/2010/main" val="23627914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Her kan vi snakke om krav til en journal – hva gjør en journal god /dårlig . Krav i forskrift </a:t>
            </a:r>
          </a:p>
          <a:p>
            <a:r>
              <a:rPr lang="nb-NO" dirty="0"/>
              <a:t>- beskrivelse av dokumentet, avsender/mottaker/ dato, oppdatert i sanntid </a:t>
            </a:r>
            <a:br>
              <a:rPr lang="nb-NO" dirty="0"/>
            </a:br>
            <a:r>
              <a:rPr lang="nb-NO" dirty="0"/>
              <a:t>(</a:t>
            </a:r>
            <a:r>
              <a:rPr lang="nb-NO" dirty="0" err="1"/>
              <a:t>evt</a:t>
            </a:r>
            <a:r>
              <a:rPr lang="nb-NO" dirty="0"/>
              <a:t> si noe om forhåndsunntak?) </a:t>
            </a:r>
          </a:p>
        </p:txBody>
      </p:sp>
      <p:sp>
        <p:nvSpPr>
          <p:cNvPr id="4" name="Plassholder for lysbildenummer 3"/>
          <p:cNvSpPr>
            <a:spLocks noGrp="1"/>
          </p:cNvSpPr>
          <p:nvPr>
            <p:ph type="sldNum" sz="quarter" idx="5"/>
          </p:nvPr>
        </p:nvSpPr>
        <p:spPr/>
        <p:txBody>
          <a:bodyPr/>
          <a:lstStyle/>
          <a:p>
            <a:fld id="{49BD49B4-BEE3-41A7-8E2F-C8FABEDFE728}" type="slidenum">
              <a:rPr lang="nb-NO" smtClean="0"/>
              <a:t>14</a:t>
            </a:fld>
            <a:endParaRPr lang="nb-NO"/>
          </a:p>
        </p:txBody>
      </p:sp>
    </p:spTree>
    <p:extLst>
      <p:ext uri="{BB962C8B-B14F-4D97-AF65-F5344CB8AC3E}">
        <p14:creationId xmlns:p14="http://schemas.microsoft.com/office/powerpoint/2010/main" val="11671062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CF9245B-6EAF-E8C4-7E1A-82D73360B635}"/>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a16="http://schemas.microsoft.com/office/drawing/2014/main" id="{199646C0-0E0C-8753-1D12-E6F910463A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52E00BCA-3150-D1CF-A326-E4F40CC3F2F7}"/>
              </a:ext>
            </a:extLst>
          </p:cNvPr>
          <p:cNvSpPr>
            <a:spLocks noGrp="1"/>
          </p:cNvSpPr>
          <p:nvPr>
            <p:ph type="dt" sz="half" idx="10"/>
          </p:nvPr>
        </p:nvSpPr>
        <p:spPr/>
        <p:txBody>
          <a:bodyPr/>
          <a:lstStyle/>
          <a:p>
            <a:fld id="{09E33FFA-3083-425C-ACEA-1B59BE597CC3}" type="datetimeFigureOut">
              <a:rPr lang="nb-NO" smtClean="0"/>
              <a:t>23.11.2023</a:t>
            </a:fld>
            <a:endParaRPr lang="nb-NO"/>
          </a:p>
        </p:txBody>
      </p:sp>
      <p:sp>
        <p:nvSpPr>
          <p:cNvPr id="5" name="Plassholder for bunntekst 4">
            <a:extLst>
              <a:ext uri="{FF2B5EF4-FFF2-40B4-BE49-F238E27FC236}">
                <a16:creationId xmlns:a16="http://schemas.microsoft.com/office/drawing/2014/main" id="{D84A7C38-3C0F-E175-6EE2-5D39D5FDF949}"/>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75EBE5B1-1EB1-5D05-31E7-E8E9364CA98C}"/>
              </a:ext>
            </a:extLst>
          </p:cNvPr>
          <p:cNvSpPr>
            <a:spLocks noGrp="1"/>
          </p:cNvSpPr>
          <p:nvPr>
            <p:ph type="sldNum" sz="quarter" idx="12"/>
          </p:nvPr>
        </p:nvSpPr>
        <p:spPr/>
        <p:txBody>
          <a:bodyPr/>
          <a:lstStyle/>
          <a:p>
            <a:fld id="{883CD6E0-38F9-4D36-95F0-7B2FCB5C3B25}" type="slidenum">
              <a:rPr lang="nb-NO" smtClean="0"/>
              <a:t>‹#›</a:t>
            </a:fld>
            <a:endParaRPr lang="nb-NO"/>
          </a:p>
        </p:txBody>
      </p:sp>
    </p:spTree>
    <p:extLst>
      <p:ext uri="{BB962C8B-B14F-4D97-AF65-F5344CB8AC3E}">
        <p14:creationId xmlns:p14="http://schemas.microsoft.com/office/powerpoint/2010/main" val="3982169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3572211-8F9C-4B31-DAFA-48BA7C5F8508}"/>
              </a:ext>
            </a:extLst>
          </p:cNvPr>
          <p:cNvSpPr>
            <a:spLocks noGrp="1"/>
          </p:cNvSpPr>
          <p:nvPr>
            <p:ph type="title"/>
          </p:nvPr>
        </p:nvSpPr>
        <p:spPr/>
        <p:txBody>
          <a:bodyPr/>
          <a:lstStyle/>
          <a:p>
            <a:r>
              <a:rPr lang="nb-NO"/>
              <a:t>Klikk for å redigere tittelstil</a:t>
            </a:r>
          </a:p>
        </p:txBody>
      </p:sp>
      <p:sp>
        <p:nvSpPr>
          <p:cNvPr id="3" name="Plassholder for loddrett tekst 2">
            <a:extLst>
              <a:ext uri="{FF2B5EF4-FFF2-40B4-BE49-F238E27FC236}">
                <a16:creationId xmlns:a16="http://schemas.microsoft.com/office/drawing/2014/main" id="{46F6FB69-2AC8-0C85-E013-E2816EA3F533}"/>
              </a:ext>
            </a:extLst>
          </p:cNvPr>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9A7457D8-A67B-7B85-1804-9D7BBADED61F}"/>
              </a:ext>
            </a:extLst>
          </p:cNvPr>
          <p:cNvSpPr>
            <a:spLocks noGrp="1"/>
          </p:cNvSpPr>
          <p:nvPr>
            <p:ph type="dt" sz="half" idx="10"/>
          </p:nvPr>
        </p:nvSpPr>
        <p:spPr/>
        <p:txBody>
          <a:bodyPr/>
          <a:lstStyle/>
          <a:p>
            <a:fld id="{09E33FFA-3083-425C-ACEA-1B59BE597CC3}" type="datetimeFigureOut">
              <a:rPr lang="nb-NO" smtClean="0"/>
              <a:t>23.11.2023</a:t>
            </a:fld>
            <a:endParaRPr lang="nb-NO"/>
          </a:p>
        </p:txBody>
      </p:sp>
      <p:sp>
        <p:nvSpPr>
          <p:cNvPr id="5" name="Plassholder for bunntekst 4">
            <a:extLst>
              <a:ext uri="{FF2B5EF4-FFF2-40B4-BE49-F238E27FC236}">
                <a16:creationId xmlns:a16="http://schemas.microsoft.com/office/drawing/2014/main" id="{9D2CEC1C-CF7C-080E-5755-7B6ACF648D81}"/>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06469BDD-4599-308E-A285-4DE5D118026C}"/>
              </a:ext>
            </a:extLst>
          </p:cNvPr>
          <p:cNvSpPr>
            <a:spLocks noGrp="1"/>
          </p:cNvSpPr>
          <p:nvPr>
            <p:ph type="sldNum" sz="quarter" idx="12"/>
          </p:nvPr>
        </p:nvSpPr>
        <p:spPr/>
        <p:txBody>
          <a:bodyPr/>
          <a:lstStyle/>
          <a:p>
            <a:fld id="{883CD6E0-38F9-4D36-95F0-7B2FCB5C3B25}" type="slidenum">
              <a:rPr lang="nb-NO" smtClean="0"/>
              <a:t>‹#›</a:t>
            </a:fld>
            <a:endParaRPr lang="nb-NO"/>
          </a:p>
        </p:txBody>
      </p:sp>
    </p:spTree>
    <p:extLst>
      <p:ext uri="{BB962C8B-B14F-4D97-AF65-F5344CB8AC3E}">
        <p14:creationId xmlns:p14="http://schemas.microsoft.com/office/powerpoint/2010/main" val="19671604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048432B9-B622-80F8-14B0-8A3D32E7B7B0}"/>
              </a:ext>
            </a:extLst>
          </p:cNvPr>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a:extLst>
              <a:ext uri="{FF2B5EF4-FFF2-40B4-BE49-F238E27FC236}">
                <a16:creationId xmlns:a16="http://schemas.microsoft.com/office/drawing/2014/main" id="{9CD292DC-F88A-0D96-926B-9F687BE430E7}"/>
              </a:ext>
            </a:extLst>
          </p:cNvPr>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FBB0FE64-2B4C-2F36-41E3-171DDAD4A481}"/>
              </a:ext>
            </a:extLst>
          </p:cNvPr>
          <p:cNvSpPr>
            <a:spLocks noGrp="1"/>
          </p:cNvSpPr>
          <p:nvPr>
            <p:ph type="dt" sz="half" idx="10"/>
          </p:nvPr>
        </p:nvSpPr>
        <p:spPr/>
        <p:txBody>
          <a:bodyPr/>
          <a:lstStyle/>
          <a:p>
            <a:fld id="{09E33FFA-3083-425C-ACEA-1B59BE597CC3}" type="datetimeFigureOut">
              <a:rPr lang="nb-NO" smtClean="0"/>
              <a:t>23.11.2023</a:t>
            </a:fld>
            <a:endParaRPr lang="nb-NO"/>
          </a:p>
        </p:txBody>
      </p:sp>
      <p:sp>
        <p:nvSpPr>
          <p:cNvPr id="5" name="Plassholder for bunntekst 4">
            <a:extLst>
              <a:ext uri="{FF2B5EF4-FFF2-40B4-BE49-F238E27FC236}">
                <a16:creationId xmlns:a16="http://schemas.microsoft.com/office/drawing/2014/main" id="{257D6CF8-E9A9-C5CB-DE47-205FE7AA02B9}"/>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B6D7424C-529A-DD94-0DDC-ECA290F42F3C}"/>
              </a:ext>
            </a:extLst>
          </p:cNvPr>
          <p:cNvSpPr>
            <a:spLocks noGrp="1"/>
          </p:cNvSpPr>
          <p:nvPr>
            <p:ph type="sldNum" sz="quarter" idx="12"/>
          </p:nvPr>
        </p:nvSpPr>
        <p:spPr/>
        <p:txBody>
          <a:bodyPr/>
          <a:lstStyle/>
          <a:p>
            <a:fld id="{883CD6E0-38F9-4D36-95F0-7B2FCB5C3B25}" type="slidenum">
              <a:rPr lang="nb-NO" smtClean="0"/>
              <a:t>‹#›</a:t>
            </a:fld>
            <a:endParaRPr lang="nb-NO"/>
          </a:p>
        </p:txBody>
      </p:sp>
    </p:spTree>
    <p:extLst>
      <p:ext uri="{BB962C8B-B14F-4D97-AF65-F5344CB8AC3E}">
        <p14:creationId xmlns:p14="http://schemas.microsoft.com/office/powerpoint/2010/main" val="26740709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1447D40-D473-7F8B-8E24-55D71827FF89}"/>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21E5E16B-9015-7D53-939C-5FB8BE56AB02}"/>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0D4F25B1-871A-535C-C715-AC0E327AC7E2}"/>
              </a:ext>
            </a:extLst>
          </p:cNvPr>
          <p:cNvSpPr>
            <a:spLocks noGrp="1"/>
          </p:cNvSpPr>
          <p:nvPr>
            <p:ph type="dt" sz="half" idx="10"/>
          </p:nvPr>
        </p:nvSpPr>
        <p:spPr/>
        <p:txBody>
          <a:bodyPr/>
          <a:lstStyle/>
          <a:p>
            <a:fld id="{09E33FFA-3083-425C-ACEA-1B59BE597CC3}" type="datetimeFigureOut">
              <a:rPr lang="nb-NO" smtClean="0"/>
              <a:t>23.11.2023</a:t>
            </a:fld>
            <a:endParaRPr lang="nb-NO"/>
          </a:p>
        </p:txBody>
      </p:sp>
      <p:sp>
        <p:nvSpPr>
          <p:cNvPr id="5" name="Plassholder for bunntekst 4">
            <a:extLst>
              <a:ext uri="{FF2B5EF4-FFF2-40B4-BE49-F238E27FC236}">
                <a16:creationId xmlns:a16="http://schemas.microsoft.com/office/drawing/2014/main" id="{440F4203-1603-8A73-DEB9-03826C1CCA03}"/>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983C09F2-9E4F-AAB4-025C-0AD7B2AA6812}"/>
              </a:ext>
            </a:extLst>
          </p:cNvPr>
          <p:cNvSpPr>
            <a:spLocks noGrp="1"/>
          </p:cNvSpPr>
          <p:nvPr>
            <p:ph type="sldNum" sz="quarter" idx="12"/>
          </p:nvPr>
        </p:nvSpPr>
        <p:spPr/>
        <p:txBody>
          <a:bodyPr/>
          <a:lstStyle/>
          <a:p>
            <a:fld id="{883CD6E0-38F9-4D36-95F0-7B2FCB5C3B25}" type="slidenum">
              <a:rPr lang="nb-NO" smtClean="0"/>
              <a:t>‹#›</a:t>
            </a:fld>
            <a:endParaRPr lang="nb-NO"/>
          </a:p>
        </p:txBody>
      </p:sp>
    </p:spTree>
    <p:extLst>
      <p:ext uri="{BB962C8B-B14F-4D97-AF65-F5344CB8AC3E}">
        <p14:creationId xmlns:p14="http://schemas.microsoft.com/office/powerpoint/2010/main" val="37761331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E22F783-39DD-1588-AAE1-1597E4216150}"/>
              </a:ext>
            </a:extLst>
          </p:cNvPr>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a:extLst>
              <a:ext uri="{FF2B5EF4-FFF2-40B4-BE49-F238E27FC236}">
                <a16:creationId xmlns:a16="http://schemas.microsoft.com/office/drawing/2014/main" id="{FCBA27C6-5AF9-3CCC-5A49-45D99E28E08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4EF3A10F-5EC2-355A-B976-AC875C325E48}"/>
              </a:ext>
            </a:extLst>
          </p:cNvPr>
          <p:cNvSpPr>
            <a:spLocks noGrp="1"/>
          </p:cNvSpPr>
          <p:nvPr>
            <p:ph type="dt" sz="half" idx="10"/>
          </p:nvPr>
        </p:nvSpPr>
        <p:spPr/>
        <p:txBody>
          <a:bodyPr/>
          <a:lstStyle/>
          <a:p>
            <a:fld id="{09E33FFA-3083-425C-ACEA-1B59BE597CC3}" type="datetimeFigureOut">
              <a:rPr lang="nb-NO" smtClean="0"/>
              <a:t>23.11.2023</a:t>
            </a:fld>
            <a:endParaRPr lang="nb-NO"/>
          </a:p>
        </p:txBody>
      </p:sp>
      <p:sp>
        <p:nvSpPr>
          <p:cNvPr id="5" name="Plassholder for bunntekst 4">
            <a:extLst>
              <a:ext uri="{FF2B5EF4-FFF2-40B4-BE49-F238E27FC236}">
                <a16:creationId xmlns:a16="http://schemas.microsoft.com/office/drawing/2014/main" id="{4E3DFEC5-8414-C833-9463-EC0F65287E67}"/>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0E1F5F76-15BE-22F0-7969-629A39336211}"/>
              </a:ext>
            </a:extLst>
          </p:cNvPr>
          <p:cNvSpPr>
            <a:spLocks noGrp="1"/>
          </p:cNvSpPr>
          <p:nvPr>
            <p:ph type="sldNum" sz="quarter" idx="12"/>
          </p:nvPr>
        </p:nvSpPr>
        <p:spPr/>
        <p:txBody>
          <a:bodyPr/>
          <a:lstStyle/>
          <a:p>
            <a:fld id="{883CD6E0-38F9-4D36-95F0-7B2FCB5C3B25}" type="slidenum">
              <a:rPr lang="nb-NO" smtClean="0"/>
              <a:t>‹#›</a:t>
            </a:fld>
            <a:endParaRPr lang="nb-NO"/>
          </a:p>
        </p:txBody>
      </p:sp>
    </p:spTree>
    <p:extLst>
      <p:ext uri="{BB962C8B-B14F-4D97-AF65-F5344CB8AC3E}">
        <p14:creationId xmlns:p14="http://schemas.microsoft.com/office/powerpoint/2010/main" val="13182352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81DE62B-6A73-BD75-2FC2-9D242AF20D95}"/>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7A0C7470-B0D5-BCB0-8B12-1791B998F97E}"/>
              </a:ext>
            </a:extLst>
          </p:cNvPr>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87441F20-7F82-F980-28D6-B45017CF44A3}"/>
              </a:ext>
            </a:extLst>
          </p:cNvPr>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684DC406-346E-7F13-2B83-7060C151D315}"/>
              </a:ext>
            </a:extLst>
          </p:cNvPr>
          <p:cNvSpPr>
            <a:spLocks noGrp="1"/>
          </p:cNvSpPr>
          <p:nvPr>
            <p:ph type="dt" sz="half" idx="10"/>
          </p:nvPr>
        </p:nvSpPr>
        <p:spPr/>
        <p:txBody>
          <a:bodyPr/>
          <a:lstStyle/>
          <a:p>
            <a:fld id="{09E33FFA-3083-425C-ACEA-1B59BE597CC3}" type="datetimeFigureOut">
              <a:rPr lang="nb-NO" smtClean="0"/>
              <a:t>23.11.2023</a:t>
            </a:fld>
            <a:endParaRPr lang="nb-NO"/>
          </a:p>
        </p:txBody>
      </p:sp>
      <p:sp>
        <p:nvSpPr>
          <p:cNvPr id="6" name="Plassholder for bunntekst 5">
            <a:extLst>
              <a:ext uri="{FF2B5EF4-FFF2-40B4-BE49-F238E27FC236}">
                <a16:creationId xmlns:a16="http://schemas.microsoft.com/office/drawing/2014/main" id="{6AE74EBB-A9F0-349D-89F2-F9748E5FD4C3}"/>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67E228A5-10D1-6C8D-7A11-6DA23E23EA91}"/>
              </a:ext>
            </a:extLst>
          </p:cNvPr>
          <p:cNvSpPr>
            <a:spLocks noGrp="1"/>
          </p:cNvSpPr>
          <p:nvPr>
            <p:ph type="sldNum" sz="quarter" idx="12"/>
          </p:nvPr>
        </p:nvSpPr>
        <p:spPr/>
        <p:txBody>
          <a:bodyPr/>
          <a:lstStyle/>
          <a:p>
            <a:fld id="{883CD6E0-38F9-4D36-95F0-7B2FCB5C3B25}" type="slidenum">
              <a:rPr lang="nb-NO" smtClean="0"/>
              <a:t>‹#›</a:t>
            </a:fld>
            <a:endParaRPr lang="nb-NO"/>
          </a:p>
        </p:txBody>
      </p:sp>
    </p:spTree>
    <p:extLst>
      <p:ext uri="{BB962C8B-B14F-4D97-AF65-F5344CB8AC3E}">
        <p14:creationId xmlns:p14="http://schemas.microsoft.com/office/powerpoint/2010/main" val="13580469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64D85E5-8EF5-3ACB-3887-275722F6DAB3}"/>
              </a:ext>
            </a:extLst>
          </p:cNvPr>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a:extLst>
              <a:ext uri="{FF2B5EF4-FFF2-40B4-BE49-F238E27FC236}">
                <a16:creationId xmlns:a16="http://schemas.microsoft.com/office/drawing/2014/main" id="{3789D455-B984-E942-F266-813B6CE831A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a:extLst>
              <a:ext uri="{FF2B5EF4-FFF2-40B4-BE49-F238E27FC236}">
                <a16:creationId xmlns:a16="http://schemas.microsoft.com/office/drawing/2014/main" id="{A0B7F567-E80E-8F99-58BB-45465F24983E}"/>
              </a:ext>
            </a:extLst>
          </p:cNvPr>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CC4E06B0-61D3-7717-50FE-E72F194AA27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a:extLst>
              <a:ext uri="{FF2B5EF4-FFF2-40B4-BE49-F238E27FC236}">
                <a16:creationId xmlns:a16="http://schemas.microsoft.com/office/drawing/2014/main" id="{19E6BC8F-C502-E747-B630-B155AB0F404E}"/>
              </a:ext>
            </a:extLst>
          </p:cNvPr>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a:extLst>
              <a:ext uri="{FF2B5EF4-FFF2-40B4-BE49-F238E27FC236}">
                <a16:creationId xmlns:a16="http://schemas.microsoft.com/office/drawing/2014/main" id="{842E7C9A-CE62-29A3-F1AC-27EADAF3765A}"/>
              </a:ext>
            </a:extLst>
          </p:cNvPr>
          <p:cNvSpPr>
            <a:spLocks noGrp="1"/>
          </p:cNvSpPr>
          <p:nvPr>
            <p:ph type="dt" sz="half" idx="10"/>
          </p:nvPr>
        </p:nvSpPr>
        <p:spPr/>
        <p:txBody>
          <a:bodyPr/>
          <a:lstStyle/>
          <a:p>
            <a:fld id="{09E33FFA-3083-425C-ACEA-1B59BE597CC3}" type="datetimeFigureOut">
              <a:rPr lang="nb-NO" smtClean="0"/>
              <a:t>23.11.2023</a:t>
            </a:fld>
            <a:endParaRPr lang="nb-NO"/>
          </a:p>
        </p:txBody>
      </p:sp>
      <p:sp>
        <p:nvSpPr>
          <p:cNvPr id="8" name="Plassholder for bunntekst 7">
            <a:extLst>
              <a:ext uri="{FF2B5EF4-FFF2-40B4-BE49-F238E27FC236}">
                <a16:creationId xmlns:a16="http://schemas.microsoft.com/office/drawing/2014/main" id="{E393EB13-6970-A4C6-4726-65130B36E3CC}"/>
              </a:ext>
            </a:extLst>
          </p:cNvPr>
          <p:cNvSpPr>
            <a:spLocks noGrp="1"/>
          </p:cNvSpPr>
          <p:nvPr>
            <p:ph type="ftr" sz="quarter" idx="11"/>
          </p:nvPr>
        </p:nvSpPr>
        <p:spPr/>
        <p:txBody>
          <a:bodyPr/>
          <a:lstStyle/>
          <a:p>
            <a:endParaRPr lang="nb-NO"/>
          </a:p>
        </p:txBody>
      </p:sp>
      <p:sp>
        <p:nvSpPr>
          <p:cNvPr id="9" name="Plassholder for lysbildenummer 8">
            <a:extLst>
              <a:ext uri="{FF2B5EF4-FFF2-40B4-BE49-F238E27FC236}">
                <a16:creationId xmlns:a16="http://schemas.microsoft.com/office/drawing/2014/main" id="{EDFCFA40-C01B-72AD-74CA-839903521A8B}"/>
              </a:ext>
            </a:extLst>
          </p:cNvPr>
          <p:cNvSpPr>
            <a:spLocks noGrp="1"/>
          </p:cNvSpPr>
          <p:nvPr>
            <p:ph type="sldNum" sz="quarter" idx="12"/>
          </p:nvPr>
        </p:nvSpPr>
        <p:spPr/>
        <p:txBody>
          <a:bodyPr/>
          <a:lstStyle/>
          <a:p>
            <a:fld id="{883CD6E0-38F9-4D36-95F0-7B2FCB5C3B25}" type="slidenum">
              <a:rPr lang="nb-NO" smtClean="0"/>
              <a:t>‹#›</a:t>
            </a:fld>
            <a:endParaRPr lang="nb-NO"/>
          </a:p>
        </p:txBody>
      </p:sp>
    </p:spTree>
    <p:extLst>
      <p:ext uri="{BB962C8B-B14F-4D97-AF65-F5344CB8AC3E}">
        <p14:creationId xmlns:p14="http://schemas.microsoft.com/office/powerpoint/2010/main" val="11707947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F96AB24-AAEB-8661-18AD-69568434F7F5}"/>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780E27E7-3624-8BB8-9D61-804236B4CFA7}"/>
              </a:ext>
            </a:extLst>
          </p:cNvPr>
          <p:cNvSpPr>
            <a:spLocks noGrp="1"/>
          </p:cNvSpPr>
          <p:nvPr>
            <p:ph type="dt" sz="half" idx="10"/>
          </p:nvPr>
        </p:nvSpPr>
        <p:spPr/>
        <p:txBody>
          <a:bodyPr/>
          <a:lstStyle/>
          <a:p>
            <a:fld id="{09E33FFA-3083-425C-ACEA-1B59BE597CC3}" type="datetimeFigureOut">
              <a:rPr lang="nb-NO" smtClean="0"/>
              <a:t>23.11.2023</a:t>
            </a:fld>
            <a:endParaRPr lang="nb-NO"/>
          </a:p>
        </p:txBody>
      </p:sp>
      <p:sp>
        <p:nvSpPr>
          <p:cNvPr id="4" name="Plassholder for bunntekst 3">
            <a:extLst>
              <a:ext uri="{FF2B5EF4-FFF2-40B4-BE49-F238E27FC236}">
                <a16:creationId xmlns:a16="http://schemas.microsoft.com/office/drawing/2014/main" id="{443B9CFA-D393-2359-2CDD-240E166F1627}"/>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2F9C857C-7C58-43EC-5596-ED3187155788}"/>
              </a:ext>
            </a:extLst>
          </p:cNvPr>
          <p:cNvSpPr>
            <a:spLocks noGrp="1"/>
          </p:cNvSpPr>
          <p:nvPr>
            <p:ph type="sldNum" sz="quarter" idx="12"/>
          </p:nvPr>
        </p:nvSpPr>
        <p:spPr/>
        <p:txBody>
          <a:bodyPr/>
          <a:lstStyle/>
          <a:p>
            <a:fld id="{883CD6E0-38F9-4D36-95F0-7B2FCB5C3B25}" type="slidenum">
              <a:rPr lang="nb-NO" smtClean="0"/>
              <a:t>‹#›</a:t>
            </a:fld>
            <a:endParaRPr lang="nb-NO"/>
          </a:p>
        </p:txBody>
      </p:sp>
    </p:spTree>
    <p:extLst>
      <p:ext uri="{BB962C8B-B14F-4D97-AF65-F5344CB8AC3E}">
        <p14:creationId xmlns:p14="http://schemas.microsoft.com/office/powerpoint/2010/main" val="40783664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85A658EE-6CD9-46FD-A590-8825736C31E4}"/>
              </a:ext>
            </a:extLst>
          </p:cNvPr>
          <p:cNvSpPr>
            <a:spLocks noGrp="1"/>
          </p:cNvSpPr>
          <p:nvPr>
            <p:ph type="dt" sz="half" idx="10"/>
          </p:nvPr>
        </p:nvSpPr>
        <p:spPr/>
        <p:txBody>
          <a:bodyPr/>
          <a:lstStyle/>
          <a:p>
            <a:fld id="{09E33FFA-3083-425C-ACEA-1B59BE597CC3}" type="datetimeFigureOut">
              <a:rPr lang="nb-NO" smtClean="0"/>
              <a:t>23.11.2023</a:t>
            </a:fld>
            <a:endParaRPr lang="nb-NO"/>
          </a:p>
        </p:txBody>
      </p:sp>
      <p:sp>
        <p:nvSpPr>
          <p:cNvPr id="3" name="Plassholder for bunntekst 2">
            <a:extLst>
              <a:ext uri="{FF2B5EF4-FFF2-40B4-BE49-F238E27FC236}">
                <a16:creationId xmlns:a16="http://schemas.microsoft.com/office/drawing/2014/main" id="{23096995-595F-5CEC-BE57-2D8F293CF566}"/>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FFDE0D13-0805-C262-D318-B3B199AE0216}"/>
              </a:ext>
            </a:extLst>
          </p:cNvPr>
          <p:cNvSpPr>
            <a:spLocks noGrp="1"/>
          </p:cNvSpPr>
          <p:nvPr>
            <p:ph type="sldNum" sz="quarter" idx="12"/>
          </p:nvPr>
        </p:nvSpPr>
        <p:spPr/>
        <p:txBody>
          <a:bodyPr/>
          <a:lstStyle/>
          <a:p>
            <a:fld id="{883CD6E0-38F9-4D36-95F0-7B2FCB5C3B25}" type="slidenum">
              <a:rPr lang="nb-NO" smtClean="0"/>
              <a:t>‹#›</a:t>
            </a:fld>
            <a:endParaRPr lang="nb-NO"/>
          </a:p>
        </p:txBody>
      </p:sp>
    </p:spTree>
    <p:extLst>
      <p:ext uri="{BB962C8B-B14F-4D97-AF65-F5344CB8AC3E}">
        <p14:creationId xmlns:p14="http://schemas.microsoft.com/office/powerpoint/2010/main" val="7702690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AFF1930-D7F6-79C0-C760-9C1C6C98C0F7}"/>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5ADE83BF-6646-3BF4-E740-2824CD5BA58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7BF4D6C1-9CCA-2E4F-260A-D93E266ECF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F0EE53E7-CD94-C2BB-818C-B099BBCA8A9C}"/>
              </a:ext>
            </a:extLst>
          </p:cNvPr>
          <p:cNvSpPr>
            <a:spLocks noGrp="1"/>
          </p:cNvSpPr>
          <p:nvPr>
            <p:ph type="dt" sz="half" idx="10"/>
          </p:nvPr>
        </p:nvSpPr>
        <p:spPr/>
        <p:txBody>
          <a:bodyPr/>
          <a:lstStyle/>
          <a:p>
            <a:fld id="{09E33FFA-3083-425C-ACEA-1B59BE597CC3}" type="datetimeFigureOut">
              <a:rPr lang="nb-NO" smtClean="0"/>
              <a:t>23.11.2023</a:t>
            </a:fld>
            <a:endParaRPr lang="nb-NO"/>
          </a:p>
        </p:txBody>
      </p:sp>
      <p:sp>
        <p:nvSpPr>
          <p:cNvPr id="6" name="Plassholder for bunntekst 5">
            <a:extLst>
              <a:ext uri="{FF2B5EF4-FFF2-40B4-BE49-F238E27FC236}">
                <a16:creationId xmlns:a16="http://schemas.microsoft.com/office/drawing/2014/main" id="{D0C0B827-52BE-E529-2C99-77248FCF71B0}"/>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163E60DF-3DB8-53EB-93B9-880FE072E40D}"/>
              </a:ext>
            </a:extLst>
          </p:cNvPr>
          <p:cNvSpPr>
            <a:spLocks noGrp="1"/>
          </p:cNvSpPr>
          <p:nvPr>
            <p:ph type="sldNum" sz="quarter" idx="12"/>
          </p:nvPr>
        </p:nvSpPr>
        <p:spPr/>
        <p:txBody>
          <a:bodyPr/>
          <a:lstStyle/>
          <a:p>
            <a:fld id="{883CD6E0-38F9-4D36-95F0-7B2FCB5C3B25}" type="slidenum">
              <a:rPr lang="nb-NO" smtClean="0"/>
              <a:t>‹#›</a:t>
            </a:fld>
            <a:endParaRPr lang="nb-NO"/>
          </a:p>
        </p:txBody>
      </p:sp>
    </p:spTree>
    <p:extLst>
      <p:ext uri="{BB962C8B-B14F-4D97-AF65-F5344CB8AC3E}">
        <p14:creationId xmlns:p14="http://schemas.microsoft.com/office/powerpoint/2010/main" val="29420791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9145B52-8229-542F-BFBD-833B92522B50}"/>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a:extLst>
              <a:ext uri="{FF2B5EF4-FFF2-40B4-BE49-F238E27FC236}">
                <a16:creationId xmlns:a16="http://schemas.microsoft.com/office/drawing/2014/main" id="{449AAE36-909A-C7D9-1501-2A270A65001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a:extLst>
              <a:ext uri="{FF2B5EF4-FFF2-40B4-BE49-F238E27FC236}">
                <a16:creationId xmlns:a16="http://schemas.microsoft.com/office/drawing/2014/main" id="{2F716011-63A5-6528-48C4-E69CDB07CE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40295F8E-B1F3-8E62-45A5-12629DE5D80A}"/>
              </a:ext>
            </a:extLst>
          </p:cNvPr>
          <p:cNvSpPr>
            <a:spLocks noGrp="1"/>
          </p:cNvSpPr>
          <p:nvPr>
            <p:ph type="dt" sz="half" idx="10"/>
          </p:nvPr>
        </p:nvSpPr>
        <p:spPr/>
        <p:txBody>
          <a:bodyPr/>
          <a:lstStyle/>
          <a:p>
            <a:fld id="{09E33FFA-3083-425C-ACEA-1B59BE597CC3}" type="datetimeFigureOut">
              <a:rPr lang="nb-NO" smtClean="0"/>
              <a:t>23.11.2023</a:t>
            </a:fld>
            <a:endParaRPr lang="nb-NO"/>
          </a:p>
        </p:txBody>
      </p:sp>
      <p:sp>
        <p:nvSpPr>
          <p:cNvPr id="6" name="Plassholder for bunntekst 5">
            <a:extLst>
              <a:ext uri="{FF2B5EF4-FFF2-40B4-BE49-F238E27FC236}">
                <a16:creationId xmlns:a16="http://schemas.microsoft.com/office/drawing/2014/main" id="{F5772CDC-347F-F953-595B-272ECA87E251}"/>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8A6F01C8-0645-6F71-AAE1-89E60F61E66A}"/>
              </a:ext>
            </a:extLst>
          </p:cNvPr>
          <p:cNvSpPr>
            <a:spLocks noGrp="1"/>
          </p:cNvSpPr>
          <p:nvPr>
            <p:ph type="sldNum" sz="quarter" idx="12"/>
          </p:nvPr>
        </p:nvSpPr>
        <p:spPr/>
        <p:txBody>
          <a:bodyPr/>
          <a:lstStyle/>
          <a:p>
            <a:fld id="{883CD6E0-38F9-4D36-95F0-7B2FCB5C3B25}" type="slidenum">
              <a:rPr lang="nb-NO" smtClean="0"/>
              <a:t>‹#›</a:t>
            </a:fld>
            <a:endParaRPr lang="nb-NO"/>
          </a:p>
        </p:txBody>
      </p:sp>
    </p:spTree>
    <p:extLst>
      <p:ext uri="{BB962C8B-B14F-4D97-AF65-F5344CB8AC3E}">
        <p14:creationId xmlns:p14="http://schemas.microsoft.com/office/powerpoint/2010/main" val="30477877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EF1DCE70-62CB-8278-A13F-AED62D826F6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2AD9D174-33F7-0FA0-DF1E-F0449D82C23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A554FEFC-6E53-8A00-03F1-1B706D21E2B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E33FFA-3083-425C-ACEA-1B59BE597CC3}" type="datetimeFigureOut">
              <a:rPr lang="nb-NO" smtClean="0"/>
              <a:t>23.11.2023</a:t>
            </a:fld>
            <a:endParaRPr lang="nb-NO"/>
          </a:p>
        </p:txBody>
      </p:sp>
      <p:sp>
        <p:nvSpPr>
          <p:cNvPr id="5" name="Plassholder for bunntekst 4">
            <a:extLst>
              <a:ext uri="{FF2B5EF4-FFF2-40B4-BE49-F238E27FC236}">
                <a16:creationId xmlns:a16="http://schemas.microsoft.com/office/drawing/2014/main" id="{31F27D79-7250-DC52-D422-84C8AA9C77D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Plassholder for lysbildenummer 5">
            <a:extLst>
              <a:ext uri="{FF2B5EF4-FFF2-40B4-BE49-F238E27FC236}">
                <a16:creationId xmlns:a16="http://schemas.microsoft.com/office/drawing/2014/main" id="{A2589439-41A1-4AAA-F2B9-D41075A55D9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3CD6E0-38F9-4D36-95F0-7B2FCB5C3B25}" type="slidenum">
              <a:rPr lang="nb-NO" smtClean="0"/>
              <a:t>‹#›</a:t>
            </a:fld>
            <a:endParaRPr lang="nb-NO"/>
          </a:p>
        </p:txBody>
      </p:sp>
    </p:spTree>
    <p:extLst>
      <p:ext uri="{BB962C8B-B14F-4D97-AF65-F5344CB8AC3E}">
        <p14:creationId xmlns:p14="http://schemas.microsoft.com/office/powerpoint/2010/main" val="11611523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43.png"/><Relationship Id="rId4" Type="http://schemas.openxmlformats.org/officeDocument/2006/relationships/image" Target="../media/image42.png"/></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hyperlink" Target="https://eur02.safelinks.protection.outlook.com/?url=https%3A%2F%2Fwww.sivilombudsmannen.no%2Futtalelser%2Fjournalforing-av-tekstmeldinger-sms-er%2F&amp;data=05%7C01%7Csindre.granly.meldalen%40presse.no%7Ccca42f70d9584b08eee408dbdf8d7a04%7C727656189e7740a88bcead3acc8225e2%7C1%7C0%7C638349570970809653%7CUnknown%7CTWFpbGZsb3d8eyJWIjoiMC4wLjAwMDAiLCJQIjoiV2luMzIiLCJBTiI6Ik1haWwiLCJXVCI6Mn0%3D%7C3000%7C%7C%7C&amp;sdata=xRUTrY74A68LjwKmgZCc5Ws0sjhD%2BHolv%2BRaAJxg1vM%3D&amp;reserved=0" TargetMode="Externa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hyperlink" Target="https://www.sivilombudet.no/uttalelser/innsyn-i-finansministerens-telefonlogg-dokumentbegrepet-mv/" TargetMode="Externa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hyperlink" Target="https://www.sivilombudet.no/uttalelser/innsyn-i-dokumentlister-kravene-til-begrunnelse-mv/" TargetMode="Externa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hyperlink" Target="https://www.sivilombudet.no/uttalelser/politikerportalen-2-innsyn-i-politikerportalen-saksdokument-organinterne-dokumenter-og-merinnsyn-mv/" TargetMode="Externa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hyperlink" Target="https://www.sivilombudet.no/uttalelser/innsyn-i-referat-fra-mote-i-beredskapsutvalget-mot-biologiske-hendelser-sporsmal-om-referatet-er-organinternt/" TargetMode="Externa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80.png"/></Relationships>
</file>

<file path=ppt/slides/_rels/slide6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82.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93.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hyperlink" Target="https://www.sivilombudet.no/innsynsguiden/#Utvidet%20begrunnelse%20ved%20avslag9" TargetMode="Externa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90.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1.xml"/><Relationship Id="rId4" Type="http://schemas.openxmlformats.org/officeDocument/2006/relationships/image" Target="../media/image109.png"/></Relationships>
</file>

<file path=ppt/slides/_rels/slide92.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5FDD51C-42CE-F639-8D21-8FE8C427B491}"/>
              </a:ext>
            </a:extLst>
          </p:cNvPr>
          <p:cNvSpPr>
            <a:spLocks noGrp="1"/>
          </p:cNvSpPr>
          <p:nvPr>
            <p:ph type="ctrTitle"/>
          </p:nvPr>
        </p:nvSpPr>
        <p:spPr>
          <a:xfrm>
            <a:off x="-838199" y="2012368"/>
            <a:ext cx="9144000" cy="1072197"/>
          </a:xfrm>
        </p:spPr>
        <p:txBody>
          <a:bodyPr>
            <a:normAutofit/>
          </a:bodyPr>
          <a:lstStyle/>
          <a:p>
            <a:r>
              <a:rPr lang="nb-NO"/>
              <a:t>Innsyn på 1-2-3</a:t>
            </a:r>
          </a:p>
        </p:txBody>
      </p:sp>
      <p:pic>
        <p:nvPicPr>
          <p:cNvPr id="5" name="Bilde 4" descr="Et bilde som inneholder tekst, datamaskin, Menneskeansikt, computer&#10;&#10;Automatisk generert beskrivelse">
            <a:extLst>
              <a:ext uri="{FF2B5EF4-FFF2-40B4-BE49-F238E27FC236}">
                <a16:creationId xmlns:a16="http://schemas.microsoft.com/office/drawing/2014/main" id="{0EAD3F71-A750-CD77-E718-6DD9641B03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39768" y="1295400"/>
            <a:ext cx="3555232" cy="3555232"/>
          </a:xfrm>
          <a:prstGeom prst="rect">
            <a:avLst/>
          </a:prstGeom>
        </p:spPr>
      </p:pic>
      <p:sp>
        <p:nvSpPr>
          <p:cNvPr id="7" name="TekstSylinder 6">
            <a:extLst>
              <a:ext uri="{FF2B5EF4-FFF2-40B4-BE49-F238E27FC236}">
                <a16:creationId xmlns:a16="http://schemas.microsoft.com/office/drawing/2014/main" id="{AC2AE87B-1CDF-693E-765E-29B71A53F80B}"/>
              </a:ext>
            </a:extLst>
          </p:cNvPr>
          <p:cNvSpPr txBox="1"/>
          <p:nvPr/>
        </p:nvSpPr>
        <p:spPr>
          <a:xfrm>
            <a:off x="8373534" y="4850632"/>
            <a:ext cx="6434666" cy="261610"/>
          </a:xfrm>
          <a:prstGeom prst="rect">
            <a:avLst/>
          </a:prstGeom>
          <a:noFill/>
        </p:spPr>
        <p:txBody>
          <a:bodyPr wrap="square">
            <a:spAutoFit/>
          </a:bodyPr>
          <a:lstStyle/>
          <a:p>
            <a:r>
              <a:rPr lang="nb-NO" sz="1100" i="1"/>
              <a:t>(De fleste illustrasjoner: </a:t>
            </a:r>
            <a:r>
              <a:rPr lang="nb-NO" sz="1100" i="1" err="1"/>
              <a:t>Dall</a:t>
            </a:r>
            <a:r>
              <a:rPr lang="nb-NO" sz="1100" i="1"/>
              <a:t>-e)</a:t>
            </a:r>
          </a:p>
        </p:txBody>
      </p:sp>
      <p:pic>
        <p:nvPicPr>
          <p:cNvPr id="4" name="Bilde 3" descr="Et bilde som inneholder Grafikk, logo, Font, symbol&#10;&#10;Automatisk generert beskrivelse">
            <a:extLst>
              <a:ext uri="{FF2B5EF4-FFF2-40B4-BE49-F238E27FC236}">
                <a16:creationId xmlns:a16="http://schemas.microsoft.com/office/drawing/2014/main" id="{5F52E366-8362-1DE8-C32E-3D52FCA476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6100" y="5593603"/>
            <a:ext cx="1917700" cy="636038"/>
          </a:xfrm>
          <a:prstGeom prst="rect">
            <a:avLst/>
          </a:prstGeom>
        </p:spPr>
      </p:pic>
    </p:spTree>
    <p:extLst>
      <p:ext uri="{BB962C8B-B14F-4D97-AF65-F5344CB8AC3E}">
        <p14:creationId xmlns:p14="http://schemas.microsoft.com/office/powerpoint/2010/main" val="10426593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D89AD673-A7A3-304F-B87F-30E7F1DC7DEC}"/>
              </a:ext>
            </a:extLst>
          </p:cNvPr>
          <p:cNvPicPr>
            <a:picLocks noChangeAspect="1"/>
          </p:cNvPicPr>
          <p:nvPr/>
        </p:nvPicPr>
        <p:blipFill>
          <a:blip r:embed="rId3"/>
          <a:stretch>
            <a:fillRect/>
          </a:stretch>
        </p:blipFill>
        <p:spPr>
          <a:xfrm>
            <a:off x="1936376" y="431453"/>
            <a:ext cx="8570259" cy="6157019"/>
          </a:xfrm>
          <a:prstGeom prst="rect">
            <a:avLst/>
          </a:prstGeom>
        </p:spPr>
      </p:pic>
    </p:spTree>
    <p:extLst>
      <p:ext uri="{BB962C8B-B14F-4D97-AF65-F5344CB8AC3E}">
        <p14:creationId xmlns:p14="http://schemas.microsoft.com/office/powerpoint/2010/main" val="42465057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5FDD51C-42CE-F639-8D21-8FE8C427B491}"/>
              </a:ext>
            </a:extLst>
          </p:cNvPr>
          <p:cNvSpPr>
            <a:spLocks noGrp="1"/>
          </p:cNvSpPr>
          <p:nvPr>
            <p:ph type="ctrTitle"/>
          </p:nvPr>
        </p:nvSpPr>
        <p:spPr>
          <a:xfrm>
            <a:off x="241069" y="640225"/>
            <a:ext cx="12053455" cy="955819"/>
          </a:xfrm>
        </p:spPr>
        <p:txBody>
          <a:bodyPr>
            <a:normAutofit/>
          </a:bodyPr>
          <a:lstStyle/>
          <a:p>
            <a:r>
              <a:rPr lang="nb-NO" sz="5000"/>
              <a:t>Konsekvenser av at loven gjelder</a:t>
            </a:r>
          </a:p>
        </p:txBody>
      </p:sp>
      <p:sp>
        <p:nvSpPr>
          <p:cNvPr id="3" name="Undertittel 2">
            <a:extLst>
              <a:ext uri="{FF2B5EF4-FFF2-40B4-BE49-F238E27FC236}">
                <a16:creationId xmlns:a16="http://schemas.microsoft.com/office/drawing/2014/main" id="{297D00EB-3DFE-D8F4-39AE-C7FAA310BBAB}"/>
              </a:ext>
            </a:extLst>
          </p:cNvPr>
          <p:cNvSpPr>
            <a:spLocks noGrp="1"/>
          </p:cNvSpPr>
          <p:nvPr>
            <p:ph type="subTitle" idx="1"/>
          </p:nvPr>
        </p:nvSpPr>
        <p:spPr>
          <a:xfrm>
            <a:off x="1889760" y="1889760"/>
            <a:ext cx="3124383" cy="2103331"/>
          </a:xfrm>
        </p:spPr>
        <p:txBody>
          <a:bodyPr>
            <a:normAutofit lnSpcReduction="10000"/>
          </a:bodyPr>
          <a:lstStyle/>
          <a:p>
            <a:pPr marL="342900" indent="-342900" algn="l">
              <a:buFont typeface="Arial" panose="020B0604020202020204" pitchFamily="34" charset="0"/>
              <a:buChar char="•"/>
            </a:pPr>
            <a:r>
              <a:rPr lang="nb-NO"/>
              <a:t>Må følge alle bestemmelser i </a:t>
            </a:r>
            <a:r>
              <a:rPr lang="nb-NO" err="1"/>
              <a:t>offl</a:t>
            </a:r>
            <a:r>
              <a:rPr lang="nb-NO"/>
              <a:t>. </a:t>
            </a:r>
          </a:p>
          <a:p>
            <a:pPr marL="342900" indent="-342900" algn="l">
              <a:buFont typeface="Arial" panose="020B0604020202020204" pitchFamily="34" charset="0"/>
              <a:buChar char="•"/>
            </a:pPr>
            <a:r>
              <a:rPr lang="nb-NO"/>
              <a:t>Rett til informasjon</a:t>
            </a:r>
          </a:p>
          <a:p>
            <a:pPr marL="342900" indent="-342900" algn="l">
              <a:buFont typeface="Arial" panose="020B0604020202020204" pitchFamily="34" charset="0"/>
              <a:buChar char="•"/>
            </a:pPr>
            <a:r>
              <a:rPr lang="nb-NO"/>
              <a:t>Klagerett</a:t>
            </a:r>
          </a:p>
          <a:p>
            <a:pPr marL="342900" indent="-342900" algn="l">
              <a:buFont typeface="Arial" panose="020B0604020202020204" pitchFamily="34" charset="0"/>
              <a:buChar char="•"/>
            </a:pPr>
            <a:r>
              <a:rPr lang="nb-NO"/>
              <a:t>Postliste</a:t>
            </a:r>
          </a:p>
        </p:txBody>
      </p:sp>
      <p:pic>
        <p:nvPicPr>
          <p:cNvPr id="5" name="Bilde 4">
            <a:extLst>
              <a:ext uri="{FF2B5EF4-FFF2-40B4-BE49-F238E27FC236}">
                <a16:creationId xmlns:a16="http://schemas.microsoft.com/office/drawing/2014/main" id="{6BA012CC-6E84-7213-48B1-A3F8794D6849}"/>
              </a:ext>
            </a:extLst>
          </p:cNvPr>
          <p:cNvPicPr>
            <a:picLocks noChangeAspect="1"/>
          </p:cNvPicPr>
          <p:nvPr/>
        </p:nvPicPr>
        <p:blipFill>
          <a:blip r:embed="rId3"/>
          <a:stretch>
            <a:fillRect/>
          </a:stretch>
        </p:blipFill>
        <p:spPr>
          <a:xfrm>
            <a:off x="6267796" y="2542972"/>
            <a:ext cx="5121407" cy="3858968"/>
          </a:xfrm>
          <a:prstGeom prst="rect">
            <a:avLst/>
          </a:prstGeom>
        </p:spPr>
      </p:pic>
      <p:pic>
        <p:nvPicPr>
          <p:cNvPr id="7" name="Bilde 6">
            <a:extLst>
              <a:ext uri="{FF2B5EF4-FFF2-40B4-BE49-F238E27FC236}">
                <a16:creationId xmlns:a16="http://schemas.microsoft.com/office/drawing/2014/main" id="{B1848792-6268-1B79-CBCA-B8504364D9D0}"/>
              </a:ext>
            </a:extLst>
          </p:cNvPr>
          <p:cNvPicPr>
            <a:picLocks noChangeAspect="1"/>
          </p:cNvPicPr>
          <p:nvPr/>
        </p:nvPicPr>
        <p:blipFill>
          <a:blip r:embed="rId4"/>
          <a:stretch>
            <a:fillRect/>
          </a:stretch>
        </p:blipFill>
        <p:spPr>
          <a:xfrm>
            <a:off x="925750" y="4167935"/>
            <a:ext cx="4715219" cy="1788531"/>
          </a:xfrm>
          <a:prstGeom prst="rect">
            <a:avLst/>
          </a:prstGeom>
        </p:spPr>
      </p:pic>
    </p:spTree>
    <p:extLst>
      <p:ext uri="{BB962C8B-B14F-4D97-AF65-F5344CB8AC3E}">
        <p14:creationId xmlns:p14="http://schemas.microsoft.com/office/powerpoint/2010/main" val="2724471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35B1510-87BB-497B-9199-B86DEF32B322}"/>
              </a:ext>
            </a:extLst>
          </p:cNvPr>
          <p:cNvSpPr>
            <a:spLocks noGrp="1"/>
          </p:cNvSpPr>
          <p:nvPr>
            <p:ph type="ctrTitle"/>
          </p:nvPr>
        </p:nvSpPr>
        <p:spPr>
          <a:xfrm>
            <a:off x="526073" y="489439"/>
            <a:ext cx="11139854" cy="930447"/>
          </a:xfrm>
        </p:spPr>
        <p:txBody>
          <a:bodyPr>
            <a:normAutofit/>
          </a:bodyPr>
          <a:lstStyle/>
          <a:p>
            <a:r>
              <a:rPr lang="nb-NO" sz="5400" err="1">
                <a:solidFill>
                  <a:schemeClr val="bg1"/>
                </a:solidFill>
              </a:rPr>
              <a:t>Offentleglova</a:t>
            </a:r>
            <a:endParaRPr lang="nb-NO" sz="5400">
              <a:solidFill>
                <a:schemeClr val="bg1"/>
              </a:solidFill>
            </a:endParaRPr>
          </a:p>
        </p:txBody>
      </p:sp>
      <p:sp>
        <p:nvSpPr>
          <p:cNvPr id="9" name="TekstSylinder 8">
            <a:extLst>
              <a:ext uri="{FF2B5EF4-FFF2-40B4-BE49-F238E27FC236}">
                <a16:creationId xmlns:a16="http://schemas.microsoft.com/office/drawing/2014/main" id="{E0A211D7-791C-496A-91FF-F04A06095416}"/>
              </a:ext>
            </a:extLst>
          </p:cNvPr>
          <p:cNvSpPr txBox="1"/>
          <p:nvPr/>
        </p:nvSpPr>
        <p:spPr>
          <a:xfrm>
            <a:off x="755952" y="2617569"/>
            <a:ext cx="6449181" cy="3170099"/>
          </a:xfrm>
          <a:prstGeom prst="rect">
            <a:avLst/>
          </a:prstGeom>
          <a:noFill/>
        </p:spPr>
        <p:txBody>
          <a:bodyPr wrap="square">
            <a:spAutoFit/>
          </a:bodyPr>
          <a:lstStyle/>
          <a:p>
            <a:r>
              <a:rPr lang="nb-NO" sz="2500"/>
              <a:t>	</a:t>
            </a:r>
            <a:endParaRPr lang="nb-NO" sz="2500" u="sng"/>
          </a:p>
          <a:p>
            <a:pPr marL="342900" indent="-342900">
              <a:buFont typeface="Arial" panose="020B0604020202020204" pitchFamily="34" charset="0"/>
              <a:buChar char="•"/>
            </a:pPr>
            <a:r>
              <a:rPr lang="nb-NO" sz="2500"/>
              <a:t>Følge en postliste og bestille dokumenter (som einnsyn.no)</a:t>
            </a:r>
          </a:p>
          <a:p>
            <a:pPr marL="342900" indent="-342900">
              <a:buFont typeface="Arial" panose="020B0604020202020204" pitchFamily="34" charset="0"/>
              <a:buChar char="•"/>
            </a:pPr>
            <a:r>
              <a:rPr lang="nb-NO" sz="2500"/>
              <a:t>Be om innsyn i dokumenter i en konkret sak eller bestemt type saker – også de som ikke er journalført  </a:t>
            </a:r>
          </a:p>
          <a:p>
            <a:pPr marL="342900" indent="-342900">
              <a:buFont typeface="Arial" panose="020B0604020202020204" pitchFamily="34" charset="0"/>
              <a:buChar char="•"/>
            </a:pPr>
            <a:r>
              <a:rPr lang="nb-NO" sz="2500"/>
              <a:t>Be om innsyn i «sammenstillinger»</a:t>
            </a:r>
          </a:p>
          <a:p>
            <a:endParaRPr lang="nb-NO" sz="2500"/>
          </a:p>
        </p:txBody>
      </p:sp>
      <p:sp>
        <p:nvSpPr>
          <p:cNvPr id="3" name="Tittel 1">
            <a:extLst>
              <a:ext uri="{FF2B5EF4-FFF2-40B4-BE49-F238E27FC236}">
                <a16:creationId xmlns:a16="http://schemas.microsoft.com/office/drawing/2014/main" id="{18761423-7696-8350-1006-1989082D7D13}"/>
              </a:ext>
            </a:extLst>
          </p:cNvPr>
          <p:cNvSpPr txBox="1">
            <a:spLocks/>
          </p:cNvSpPr>
          <p:nvPr/>
        </p:nvSpPr>
        <p:spPr>
          <a:xfrm>
            <a:off x="-355600" y="694008"/>
            <a:ext cx="9144000" cy="171899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b-NO"/>
              <a:t>Tre </a:t>
            </a:r>
            <a:r>
              <a:rPr lang="nb-NO" err="1"/>
              <a:t>hovedmuligheter</a:t>
            </a:r>
            <a:endParaRPr lang="nb-NO"/>
          </a:p>
        </p:txBody>
      </p:sp>
      <p:pic>
        <p:nvPicPr>
          <p:cNvPr id="5" name="Bilde 4" descr="Et bilde som inneholder klær, mann, møbler, person&#10;&#10;Automatisk generert beskrivelse">
            <a:extLst>
              <a:ext uri="{FF2B5EF4-FFF2-40B4-BE49-F238E27FC236}">
                <a16:creationId xmlns:a16="http://schemas.microsoft.com/office/drawing/2014/main" id="{A9A9D132-8732-6DA8-C5DB-A38664A1B9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96200" y="2413000"/>
            <a:ext cx="3055321" cy="3055321"/>
          </a:xfrm>
          <a:prstGeom prst="rect">
            <a:avLst/>
          </a:prstGeom>
        </p:spPr>
      </p:pic>
      <p:sp>
        <p:nvSpPr>
          <p:cNvPr id="6" name="Rectangle 1">
            <a:extLst>
              <a:ext uri="{FF2B5EF4-FFF2-40B4-BE49-F238E27FC236}">
                <a16:creationId xmlns:a16="http://schemas.microsoft.com/office/drawing/2014/main" id="{69E91EC3-40E8-0F11-3CC4-4B034929012E}"/>
              </a:ext>
            </a:extLst>
          </p:cNvPr>
          <p:cNvSpPr>
            <a:spLocks noChangeArrowheads="1"/>
          </p:cNvSpPr>
          <p:nvPr/>
        </p:nvSpPr>
        <p:spPr bwMode="auto">
          <a:xfrm>
            <a:off x="7513593" y="5257913"/>
            <a:ext cx="3477234" cy="6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b-NO" altLang="nb-NO" sz="1000" b="0" i="1" u="none" strike="noStrike" cap="none" normalizeH="0" baseline="0">
                <a:ln>
                  <a:noFill/>
                </a:ln>
                <a:solidFill>
                  <a:schemeClr val="tx1"/>
                </a:solidFill>
                <a:effectLst/>
                <a:latin typeface="Söhne"/>
              </a:rPr>
              <a:t>«Kan du illustrere at det er ulike måter å jobbe med innsyn på?»</a:t>
            </a:r>
          </a:p>
          <a:p>
            <a:pPr marL="0" marR="0" lvl="0" indent="0" algn="l" defTabSz="914400" rtl="0" eaLnBrk="0" fontAlgn="base" latinLnBrk="0" hangingPunct="0">
              <a:lnSpc>
                <a:spcPct val="100000"/>
              </a:lnSpc>
              <a:spcBef>
                <a:spcPct val="0"/>
              </a:spcBef>
              <a:spcAft>
                <a:spcPct val="0"/>
              </a:spcAft>
              <a:buClrTx/>
              <a:buSzTx/>
              <a:buFontTx/>
              <a:buNone/>
              <a:tabLst/>
            </a:pPr>
            <a:br>
              <a:rPr kumimoji="0" lang="nb-NO" altLang="nb-NO" sz="1000" b="0" i="0" u="none" strike="noStrike" cap="none" normalizeH="0" baseline="0">
                <a:ln>
                  <a:noFill/>
                </a:ln>
                <a:solidFill>
                  <a:schemeClr val="tx1"/>
                </a:solidFill>
                <a:effectLst/>
                <a:latin typeface="Söhne"/>
              </a:rPr>
            </a:br>
            <a:endParaRPr kumimoji="0" lang="nb-NO" altLang="nb-NO"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6208489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35B1510-87BB-497B-9199-B86DEF32B322}"/>
              </a:ext>
            </a:extLst>
          </p:cNvPr>
          <p:cNvSpPr>
            <a:spLocks noGrp="1"/>
          </p:cNvSpPr>
          <p:nvPr>
            <p:ph type="ctrTitle"/>
          </p:nvPr>
        </p:nvSpPr>
        <p:spPr>
          <a:xfrm>
            <a:off x="526073" y="489439"/>
            <a:ext cx="11139854" cy="930447"/>
          </a:xfrm>
        </p:spPr>
        <p:txBody>
          <a:bodyPr>
            <a:normAutofit/>
          </a:bodyPr>
          <a:lstStyle/>
          <a:p>
            <a:r>
              <a:rPr lang="nb-NO" sz="5400" err="1">
                <a:solidFill>
                  <a:schemeClr val="bg1"/>
                </a:solidFill>
              </a:rPr>
              <a:t>Offentleglova</a:t>
            </a:r>
            <a:endParaRPr lang="nb-NO" sz="5400">
              <a:solidFill>
                <a:schemeClr val="bg1"/>
              </a:solidFill>
            </a:endParaRPr>
          </a:p>
        </p:txBody>
      </p:sp>
      <p:sp>
        <p:nvSpPr>
          <p:cNvPr id="3" name="Tittel 1">
            <a:extLst>
              <a:ext uri="{FF2B5EF4-FFF2-40B4-BE49-F238E27FC236}">
                <a16:creationId xmlns:a16="http://schemas.microsoft.com/office/drawing/2014/main" id="{18761423-7696-8350-1006-1989082D7D13}"/>
              </a:ext>
            </a:extLst>
          </p:cNvPr>
          <p:cNvSpPr txBox="1">
            <a:spLocks/>
          </p:cNvSpPr>
          <p:nvPr/>
        </p:nvSpPr>
        <p:spPr>
          <a:xfrm>
            <a:off x="1524000" y="567008"/>
            <a:ext cx="9144000" cy="93044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b-NO"/>
              <a:t>Postlistene</a:t>
            </a:r>
          </a:p>
        </p:txBody>
      </p:sp>
      <p:pic>
        <p:nvPicPr>
          <p:cNvPr id="5" name="Bilde 4">
            <a:extLst>
              <a:ext uri="{FF2B5EF4-FFF2-40B4-BE49-F238E27FC236}">
                <a16:creationId xmlns:a16="http://schemas.microsoft.com/office/drawing/2014/main" id="{5F43857A-4546-23DB-D013-80724EC8ED5E}"/>
              </a:ext>
            </a:extLst>
          </p:cNvPr>
          <p:cNvPicPr>
            <a:picLocks noChangeAspect="1"/>
          </p:cNvPicPr>
          <p:nvPr/>
        </p:nvPicPr>
        <p:blipFill>
          <a:blip r:embed="rId2"/>
          <a:stretch>
            <a:fillRect/>
          </a:stretch>
        </p:blipFill>
        <p:spPr>
          <a:xfrm>
            <a:off x="2029291" y="1575024"/>
            <a:ext cx="8133418" cy="4793120"/>
          </a:xfrm>
          <a:prstGeom prst="rect">
            <a:avLst/>
          </a:prstGeom>
        </p:spPr>
      </p:pic>
    </p:spTree>
    <p:extLst>
      <p:ext uri="{BB962C8B-B14F-4D97-AF65-F5344CB8AC3E}">
        <p14:creationId xmlns:p14="http://schemas.microsoft.com/office/powerpoint/2010/main" val="14144401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35B1510-87BB-497B-9199-B86DEF32B322}"/>
              </a:ext>
            </a:extLst>
          </p:cNvPr>
          <p:cNvSpPr>
            <a:spLocks noGrp="1"/>
          </p:cNvSpPr>
          <p:nvPr>
            <p:ph type="ctrTitle"/>
          </p:nvPr>
        </p:nvSpPr>
        <p:spPr>
          <a:xfrm>
            <a:off x="526073" y="489439"/>
            <a:ext cx="11139854" cy="930447"/>
          </a:xfrm>
        </p:spPr>
        <p:txBody>
          <a:bodyPr>
            <a:normAutofit/>
          </a:bodyPr>
          <a:lstStyle/>
          <a:p>
            <a:r>
              <a:rPr lang="nb-NO" sz="5400" err="1">
                <a:solidFill>
                  <a:schemeClr val="bg1"/>
                </a:solidFill>
              </a:rPr>
              <a:t>Offentleglova</a:t>
            </a:r>
            <a:endParaRPr lang="nb-NO" sz="5400">
              <a:solidFill>
                <a:schemeClr val="bg1"/>
              </a:solidFill>
            </a:endParaRPr>
          </a:p>
        </p:txBody>
      </p:sp>
      <p:sp>
        <p:nvSpPr>
          <p:cNvPr id="3" name="Tittel 1">
            <a:extLst>
              <a:ext uri="{FF2B5EF4-FFF2-40B4-BE49-F238E27FC236}">
                <a16:creationId xmlns:a16="http://schemas.microsoft.com/office/drawing/2014/main" id="{18761423-7696-8350-1006-1989082D7D13}"/>
              </a:ext>
            </a:extLst>
          </p:cNvPr>
          <p:cNvSpPr txBox="1">
            <a:spLocks/>
          </p:cNvSpPr>
          <p:nvPr/>
        </p:nvSpPr>
        <p:spPr>
          <a:xfrm>
            <a:off x="1524000" y="567008"/>
            <a:ext cx="9144000" cy="93044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b-NO"/>
              <a:t>Journalføringsplikten</a:t>
            </a:r>
          </a:p>
        </p:txBody>
      </p:sp>
      <p:pic>
        <p:nvPicPr>
          <p:cNvPr id="7" name="Bilde 6" descr="Et bilde som inneholder klær, mann&#10;&#10;Automatisk generert beskrivelse">
            <a:extLst>
              <a:ext uri="{FF2B5EF4-FFF2-40B4-BE49-F238E27FC236}">
                <a16:creationId xmlns:a16="http://schemas.microsoft.com/office/drawing/2014/main" id="{7EE125F9-76C4-3E6C-4652-8D71645C0F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9615" y="1859284"/>
            <a:ext cx="3722578" cy="3722578"/>
          </a:xfrm>
          <a:prstGeom prst="rect">
            <a:avLst/>
          </a:prstGeom>
        </p:spPr>
      </p:pic>
      <p:sp>
        <p:nvSpPr>
          <p:cNvPr id="8" name="Rectangle 1">
            <a:extLst>
              <a:ext uri="{FF2B5EF4-FFF2-40B4-BE49-F238E27FC236}">
                <a16:creationId xmlns:a16="http://schemas.microsoft.com/office/drawing/2014/main" id="{5E0522FC-9F36-5855-4579-5842F930B79C}"/>
              </a:ext>
            </a:extLst>
          </p:cNvPr>
          <p:cNvSpPr>
            <a:spLocks noChangeArrowheads="1"/>
          </p:cNvSpPr>
          <p:nvPr/>
        </p:nvSpPr>
        <p:spPr bwMode="auto">
          <a:xfrm>
            <a:off x="7136848" y="5629897"/>
            <a:ext cx="3168111"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b-NO" altLang="nb-NO" sz="1400" b="0" i="1" u="none" strike="noStrike" cap="none" normalizeH="0" baseline="0">
                <a:ln>
                  <a:noFill/>
                </a:ln>
                <a:solidFill>
                  <a:schemeClr val="tx1"/>
                </a:solidFill>
                <a:effectLst/>
                <a:latin typeface="Söhne"/>
              </a:rPr>
              <a:t>«Kan du illustrere journalføringsplikten?»</a:t>
            </a:r>
          </a:p>
          <a:p>
            <a:pPr marL="0" marR="0" lvl="0" indent="0" algn="l" defTabSz="914400" rtl="0" eaLnBrk="0" fontAlgn="base" latinLnBrk="0" hangingPunct="0">
              <a:lnSpc>
                <a:spcPct val="100000"/>
              </a:lnSpc>
              <a:spcBef>
                <a:spcPct val="0"/>
              </a:spcBef>
              <a:spcAft>
                <a:spcPct val="0"/>
              </a:spcAft>
              <a:buClrTx/>
              <a:buSzTx/>
              <a:buFontTx/>
              <a:buNone/>
              <a:tabLst/>
            </a:pPr>
            <a:br>
              <a:rPr kumimoji="0" lang="nb-NO" altLang="nb-NO" sz="1000" b="0" i="0" u="none" strike="noStrike" cap="none" normalizeH="0" baseline="0">
                <a:ln>
                  <a:noFill/>
                </a:ln>
                <a:solidFill>
                  <a:schemeClr val="tx1"/>
                </a:solidFill>
                <a:effectLst/>
                <a:latin typeface="Söhne"/>
              </a:rPr>
            </a:br>
            <a:endParaRPr kumimoji="0" lang="nb-NO" altLang="nb-NO" sz="1800" b="0" i="0" u="none" strike="noStrike" cap="none" normalizeH="0" baseline="0">
              <a:ln>
                <a:noFill/>
              </a:ln>
              <a:solidFill>
                <a:schemeClr val="tx1"/>
              </a:solidFill>
              <a:effectLst/>
              <a:latin typeface="Arial" panose="020B0604020202020204" pitchFamily="34" charset="0"/>
            </a:endParaRPr>
          </a:p>
        </p:txBody>
      </p:sp>
      <p:pic>
        <p:nvPicPr>
          <p:cNvPr id="11" name="Bilde 10">
            <a:extLst>
              <a:ext uri="{FF2B5EF4-FFF2-40B4-BE49-F238E27FC236}">
                <a16:creationId xmlns:a16="http://schemas.microsoft.com/office/drawing/2014/main" id="{83D12AD7-8D1C-AEE4-A8A8-AFD602E32CF7}"/>
              </a:ext>
            </a:extLst>
          </p:cNvPr>
          <p:cNvPicPr>
            <a:picLocks noChangeAspect="1"/>
          </p:cNvPicPr>
          <p:nvPr/>
        </p:nvPicPr>
        <p:blipFill>
          <a:blip r:embed="rId4"/>
          <a:stretch>
            <a:fillRect/>
          </a:stretch>
        </p:blipFill>
        <p:spPr>
          <a:xfrm>
            <a:off x="526073" y="1984371"/>
            <a:ext cx="4997413" cy="3062179"/>
          </a:xfrm>
          <a:prstGeom prst="rect">
            <a:avLst/>
          </a:prstGeom>
        </p:spPr>
      </p:pic>
      <p:sp>
        <p:nvSpPr>
          <p:cNvPr id="12" name="Rectangle 1">
            <a:extLst>
              <a:ext uri="{FF2B5EF4-FFF2-40B4-BE49-F238E27FC236}">
                <a16:creationId xmlns:a16="http://schemas.microsoft.com/office/drawing/2014/main" id="{8C92C8AE-3A4B-C9E6-1108-78CC6967B056}"/>
              </a:ext>
            </a:extLst>
          </p:cNvPr>
          <p:cNvSpPr>
            <a:spLocks noChangeArrowheads="1"/>
          </p:cNvSpPr>
          <p:nvPr/>
        </p:nvSpPr>
        <p:spPr bwMode="auto">
          <a:xfrm>
            <a:off x="1743582" y="5164134"/>
            <a:ext cx="1566583"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b-NO" altLang="nb-NO" sz="1400" b="0" i="1" u="none" strike="noStrike" cap="none" normalizeH="0" baseline="0">
                <a:ln>
                  <a:noFill/>
                </a:ln>
                <a:solidFill>
                  <a:schemeClr val="tx1"/>
                </a:solidFill>
                <a:effectLst/>
                <a:latin typeface="Söhne"/>
              </a:rPr>
              <a:t>Arkivforskriften § 9</a:t>
            </a:r>
          </a:p>
          <a:p>
            <a:pPr marL="0" marR="0" lvl="0" indent="0" algn="l" defTabSz="914400" rtl="0" eaLnBrk="0" fontAlgn="base" latinLnBrk="0" hangingPunct="0">
              <a:lnSpc>
                <a:spcPct val="100000"/>
              </a:lnSpc>
              <a:spcBef>
                <a:spcPct val="0"/>
              </a:spcBef>
              <a:spcAft>
                <a:spcPct val="0"/>
              </a:spcAft>
              <a:buClrTx/>
              <a:buSzTx/>
              <a:buFontTx/>
              <a:buNone/>
              <a:tabLst/>
            </a:pPr>
            <a:br>
              <a:rPr kumimoji="0" lang="nb-NO" altLang="nb-NO" sz="1000" b="0" i="0" u="none" strike="noStrike" cap="none" normalizeH="0" baseline="0">
                <a:ln>
                  <a:noFill/>
                </a:ln>
                <a:solidFill>
                  <a:schemeClr val="tx1"/>
                </a:solidFill>
                <a:effectLst/>
                <a:latin typeface="Söhne"/>
              </a:rPr>
            </a:br>
            <a:endParaRPr kumimoji="0" lang="nb-NO" altLang="nb-NO"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4031442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a:extLst>
              <a:ext uri="{FF2B5EF4-FFF2-40B4-BE49-F238E27FC236}">
                <a16:creationId xmlns:a16="http://schemas.microsoft.com/office/drawing/2014/main" id="{4F90B0BF-C661-0EF7-9193-ECE67CA7DF67}"/>
              </a:ext>
            </a:extLst>
          </p:cNvPr>
          <p:cNvSpPr>
            <a:spLocks noGrp="1"/>
          </p:cNvSpPr>
          <p:nvPr>
            <p:ph type="ctrTitle"/>
          </p:nvPr>
        </p:nvSpPr>
        <p:spPr/>
        <p:txBody>
          <a:bodyPr/>
          <a:lstStyle/>
          <a:p>
            <a:endParaRPr lang="nb-NO"/>
          </a:p>
        </p:txBody>
      </p:sp>
      <p:sp>
        <p:nvSpPr>
          <p:cNvPr id="7" name="Undertittel 6">
            <a:extLst>
              <a:ext uri="{FF2B5EF4-FFF2-40B4-BE49-F238E27FC236}">
                <a16:creationId xmlns:a16="http://schemas.microsoft.com/office/drawing/2014/main" id="{81DD1306-8173-43FF-197F-135FC7C546DA}"/>
              </a:ext>
            </a:extLst>
          </p:cNvPr>
          <p:cNvSpPr>
            <a:spLocks noGrp="1"/>
          </p:cNvSpPr>
          <p:nvPr>
            <p:ph type="subTitle" idx="1"/>
          </p:nvPr>
        </p:nvSpPr>
        <p:spPr/>
        <p:txBody>
          <a:bodyPr/>
          <a:lstStyle/>
          <a:p>
            <a:endParaRPr lang="nb-NO"/>
          </a:p>
        </p:txBody>
      </p:sp>
      <p:pic>
        <p:nvPicPr>
          <p:cNvPr id="9" name="Bilde 8">
            <a:extLst>
              <a:ext uri="{FF2B5EF4-FFF2-40B4-BE49-F238E27FC236}">
                <a16:creationId xmlns:a16="http://schemas.microsoft.com/office/drawing/2014/main" id="{F7BE4E61-2ACA-9B3A-BAD6-B308177971ED}"/>
              </a:ext>
            </a:extLst>
          </p:cNvPr>
          <p:cNvPicPr>
            <a:picLocks noChangeAspect="1"/>
          </p:cNvPicPr>
          <p:nvPr/>
        </p:nvPicPr>
        <p:blipFill>
          <a:blip r:embed="rId2"/>
          <a:stretch>
            <a:fillRect/>
          </a:stretch>
        </p:blipFill>
        <p:spPr>
          <a:xfrm>
            <a:off x="1414272" y="208782"/>
            <a:ext cx="9598989" cy="6275843"/>
          </a:xfrm>
          <a:prstGeom prst="rect">
            <a:avLst/>
          </a:prstGeom>
        </p:spPr>
      </p:pic>
    </p:spTree>
    <p:extLst>
      <p:ext uri="{BB962C8B-B14F-4D97-AF65-F5344CB8AC3E}">
        <p14:creationId xmlns:p14="http://schemas.microsoft.com/office/powerpoint/2010/main" val="35004024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lassholder for innhold 4" descr="Et bilde som inneholder tekst, skjermbilde, nummer, Font&#10;&#10;Automatisk generert beskrivelse">
            <a:extLst>
              <a:ext uri="{FF2B5EF4-FFF2-40B4-BE49-F238E27FC236}">
                <a16:creationId xmlns:a16="http://schemas.microsoft.com/office/drawing/2014/main" id="{53F50FCF-1C5D-87F8-74A2-5786B2AEA16F}"/>
              </a:ext>
            </a:extLst>
          </p:cNvPr>
          <p:cNvPicPr>
            <a:picLocks noGrp="1" noChangeAspect="1"/>
          </p:cNvPicPr>
          <p:nvPr>
            <p:ph idx="1"/>
          </p:nvPr>
        </p:nvPicPr>
        <p:blipFill>
          <a:blip r:embed="rId2"/>
          <a:stretch>
            <a:fillRect/>
          </a:stretch>
        </p:blipFill>
        <p:spPr>
          <a:xfrm>
            <a:off x="643467" y="839047"/>
            <a:ext cx="10905066" cy="5179905"/>
          </a:xfrm>
          <a:prstGeom prst="rect">
            <a:avLst/>
          </a:prstGeom>
        </p:spPr>
      </p:pic>
    </p:spTree>
    <p:extLst>
      <p:ext uri="{BB962C8B-B14F-4D97-AF65-F5344CB8AC3E}">
        <p14:creationId xmlns:p14="http://schemas.microsoft.com/office/powerpoint/2010/main" val="11066321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DFA1B79C-CD81-FD95-A6BB-5D890239388C}"/>
              </a:ext>
            </a:extLst>
          </p:cNvPr>
          <p:cNvPicPr>
            <a:picLocks noChangeAspect="1"/>
          </p:cNvPicPr>
          <p:nvPr/>
        </p:nvPicPr>
        <p:blipFill>
          <a:blip r:embed="rId2"/>
          <a:stretch>
            <a:fillRect/>
          </a:stretch>
        </p:blipFill>
        <p:spPr>
          <a:xfrm>
            <a:off x="1829216" y="727396"/>
            <a:ext cx="8533568" cy="5752709"/>
          </a:xfrm>
          <a:prstGeom prst="rect">
            <a:avLst/>
          </a:prstGeom>
        </p:spPr>
      </p:pic>
    </p:spTree>
    <p:extLst>
      <p:ext uri="{BB962C8B-B14F-4D97-AF65-F5344CB8AC3E}">
        <p14:creationId xmlns:p14="http://schemas.microsoft.com/office/powerpoint/2010/main" val="19790644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9984B62-BDA1-1EF4-B3E2-2FDC9BB0A4AB}"/>
              </a:ext>
            </a:extLst>
          </p:cNvPr>
          <p:cNvSpPr>
            <a:spLocks noGrp="1"/>
          </p:cNvSpPr>
          <p:nvPr>
            <p:ph type="title"/>
          </p:nvPr>
        </p:nvSpPr>
        <p:spPr/>
        <p:txBody>
          <a:bodyPr/>
          <a:lstStyle/>
          <a:p>
            <a:r>
              <a:rPr lang="nb-NO" dirty="0"/>
              <a:t>Enkelt søk – på virksomhet </a:t>
            </a:r>
          </a:p>
        </p:txBody>
      </p:sp>
      <p:sp>
        <p:nvSpPr>
          <p:cNvPr id="3" name="Plassholder for innhold 2">
            <a:extLst>
              <a:ext uri="{FF2B5EF4-FFF2-40B4-BE49-F238E27FC236}">
                <a16:creationId xmlns:a16="http://schemas.microsoft.com/office/drawing/2014/main" id="{1E7E05EB-77C0-1709-CA1A-79F0FC85064F}"/>
              </a:ext>
            </a:extLst>
          </p:cNvPr>
          <p:cNvSpPr>
            <a:spLocks noGrp="1"/>
          </p:cNvSpPr>
          <p:nvPr>
            <p:ph idx="1"/>
          </p:nvPr>
        </p:nvSpPr>
        <p:spPr/>
        <p:txBody>
          <a:bodyPr/>
          <a:lstStyle/>
          <a:p>
            <a:endParaRPr lang="nb-NO"/>
          </a:p>
        </p:txBody>
      </p:sp>
      <p:pic>
        <p:nvPicPr>
          <p:cNvPr id="5" name="Bilde 4">
            <a:extLst>
              <a:ext uri="{FF2B5EF4-FFF2-40B4-BE49-F238E27FC236}">
                <a16:creationId xmlns:a16="http://schemas.microsoft.com/office/drawing/2014/main" id="{F6A79BFC-4871-127E-5973-0685AA7DB005}"/>
              </a:ext>
            </a:extLst>
          </p:cNvPr>
          <p:cNvPicPr>
            <a:picLocks noChangeAspect="1"/>
          </p:cNvPicPr>
          <p:nvPr/>
        </p:nvPicPr>
        <p:blipFill>
          <a:blip r:embed="rId2"/>
          <a:stretch>
            <a:fillRect/>
          </a:stretch>
        </p:blipFill>
        <p:spPr>
          <a:xfrm>
            <a:off x="838200" y="1414696"/>
            <a:ext cx="10855361" cy="4351337"/>
          </a:xfrm>
          <a:prstGeom prst="rect">
            <a:avLst/>
          </a:prstGeom>
        </p:spPr>
      </p:pic>
    </p:spTree>
    <p:extLst>
      <p:ext uri="{BB962C8B-B14F-4D97-AF65-F5344CB8AC3E}">
        <p14:creationId xmlns:p14="http://schemas.microsoft.com/office/powerpoint/2010/main" val="23754136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C3F0B9B-C74E-9EA4-D87C-BC809CF776EE}"/>
              </a:ext>
            </a:extLst>
          </p:cNvPr>
          <p:cNvSpPr>
            <a:spLocks noGrp="1"/>
          </p:cNvSpPr>
          <p:nvPr>
            <p:ph type="title"/>
          </p:nvPr>
        </p:nvSpPr>
        <p:spPr/>
        <p:txBody>
          <a:bodyPr/>
          <a:lstStyle/>
          <a:p>
            <a:endParaRPr lang="nb-NO"/>
          </a:p>
        </p:txBody>
      </p:sp>
      <p:sp>
        <p:nvSpPr>
          <p:cNvPr id="3" name="Plassholder for innhold 2">
            <a:extLst>
              <a:ext uri="{FF2B5EF4-FFF2-40B4-BE49-F238E27FC236}">
                <a16:creationId xmlns:a16="http://schemas.microsoft.com/office/drawing/2014/main" id="{233FD800-370F-6934-5228-5F13086C2D85}"/>
              </a:ext>
            </a:extLst>
          </p:cNvPr>
          <p:cNvSpPr>
            <a:spLocks noGrp="1"/>
          </p:cNvSpPr>
          <p:nvPr>
            <p:ph idx="1"/>
          </p:nvPr>
        </p:nvSpPr>
        <p:spPr/>
        <p:txBody>
          <a:bodyPr/>
          <a:lstStyle/>
          <a:p>
            <a:endParaRPr lang="nb-NO"/>
          </a:p>
        </p:txBody>
      </p:sp>
      <p:pic>
        <p:nvPicPr>
          <p:cNvPr id="5" name="Bilde 4">
            <a:extLst>
              <a:ext uri="{FF2B5EF4-FFF2-40B4-BE49-F238E27FC236}">
                <a16:creationId xmlns:a16="http://schemas.microsoft.com/office/drawing/2014/main" id="{395CD642-9913-A5BF-74FE-4637240AFDBC}"/>
              </a:ext>
            </a:extLst>
          </p:cNvPr>
          <p:cNvPicPr>
            <a:picLocks noChangeAspect="1"/>
          </p:cNvPicPr>
          <p:nvPr/>
        </p:nvPicPr>
        <p:blipFill>
          <a:blip r:embed="rId2"/>
          <a:stretch>
            <a:fillRect/>
          </a:stretch>
        </p:blipFill>
        <p:spPr>
          <a:xfrm>
            <a:off x="631544" y="365125"/>
            <a:ext cx="11238398" cy="5811838"/>
          </a:xfrm>
          <a:prstGeom prst="rect">
            <a:avLst/>
          </a:prstGeom>
        </p:spPr>
      </p:pic>
    </p:spTree>
    <p:extLst>
      <p:ext uri="{BB962C8B-B14F-4D97-AF65-F5344CB8AC3E}">
        <p14:creationId xmlns:p14="http://schemas.microsoft.com/office/powerpoint/2010/main" val="29707852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5FDD51C-42CE-F639-8D21-8FE8C427B491}"/>
              </a:ext>
            </a:extLst>
          </p:cNvPr>
          <p:cNvSpPr>
            <a:spLocks noGrp="1"/>
          </p:cNvSpPr>
          <p:nvPr>
            <p:ph type="ctrTitle"/>
          </p:nvPr>
        </p:nvSpPr>
        <p:spPr>
          <a:xfrm>
            <a:off x="-753533" y="1045813"/>
            <a:ext cx="9144000" cy="944181"/>
          </a:xfrm>
        </p:spPr>
        <p:txBody>
          <a:bodyPr/>
          <a:lstStyle/>
          <a:p>
            <a:r>
              <a:rPr lang="nb-NO"/>
              <a:t>Dagens opplegg:</a:t>
            </a:r>
          </a:p>
        </p:txBody>
      </p:sp>
      <p:sp>
        <p:nvSpPr>
          <p:cNvPr id="3" name="Undertittel 2">
            <a:extLst>
              <a:ext uri="{FF2B5EF4-FFF2-40B4-BE49-F238E27FC236}">
                <a16:creationId xmlns:a16="http://schemas.microsoft.com/office/drawing/2014/main" id="{297D00EB-3DFE-D8F4-39AE-C7FAA310BBAB}"/>
              </a:ext>
            </a:extLst>
          </p:cNvPr>
          <p:cNvSpPr>
            <a:spLocks noGrp="1"/>
          </p:cNvSpPr>
          <p:nvPr>
            <p:ph type="subTitle" idx="1"/>
          </p:nvPr>
        </p:nvSpPr>
        <p:spPr>
          <a:xfrm>
            <a:off x="1039030" y="2432643"/>
            <a:ext cx="6711696" cy="3017520"/>
          </a:xfrm>
        </p:spPr>
        <p:txBody>
          <a:bodyPr/>
          <a:lstStyle/>
          <a:p>
            <a:pPr marL="342900" indent="-342900" algn="l">
              <a:buFont typeface="Arial" panose="020B0604020202020204" pitchFamily="34" charset="0"/>
              <a:buChar char="•"/>
            </a:pPr>
            <a:r>
              <a:rPr lang="nb-NO"/>
              <a:t>Slik kommer du i gang med å kreve innsyn</a:t>
            </a:r>
          </a:p>
          <a:p>
            <a:pPr marL="342900" indent="-342900" algn="l">
              <a:buFont typeface="Arial" panose="020B0604020202020204" pitchFamily="34" charset="0"/>
              <a:buChar char="•"/>
            </a:pPr>
            <a:r>
              <a:rPr lang="nb-NO"/>
              <a:t>Finn saker i postlistene</a:t>
            </a:r>
          </a:p>
          <a:p>
            <a:pPr marL="342900" indent="-342900" algn="l">
              <a:buFont typeface="Arial" panose="020B0604020202020204" pitchFamily="34" charset="0"/>
              <a:buChar char="•"/>
            </a:pPr>
            <a:r>
              <a:rPr lang="nb-NO"/>
              <a:t>Metodene som tar deg et steg forbi postlistene</a:t>
            </a:r>
          </a:p>
          <a:p>
            <a:pPr marL="342900" indent="-342900" algn="l">
              <a:buFont typeface="Arial" panose="020B0604020202020204" pitchFamily="34" charset="0"/>
              <a:buChar char="•"/>
            </a:pPr>
            <a:r>
              <a:rPr lang="nb-NO"/>
              <a:t>Grepene for å få innsyn i «alt»</a:t>
            </a:r>
          </a:p>
          <a:p>
            <a:pPr marL="342900" indent="-342900" algn="l">
              <a:buFont typeface="Arial" panose="020B0604020202020204" pitchFamily="34" charset="0"/>
              <a:buChar char="•"/>
            </a:pPr>
            <a:r>
              <a:rPr lang="nb-NO"/>
              <a:t>Slik får du svar</a:t>
            </a:r>
          </a:p>
          <a:p>
            <a:pPr marL="342900" indent="-342900" algn="l">
              <a:buFont typeface="Arial" panose="020B0604020202020204" pitchFamily="34" charset="0"/>
              <a:buChar char="•"/>
            </a:pPr>
            <a:r>
              <a:rPr lang="nb-NO"/>
              <a:t>Dette gjør du hvis du får et avslag</a:t>
            </a:r>
          </a:p>
        </p:txBody>
      </p:sp>
      <p:pic>
        <p:nvPicPr>
          <p:cNvPr id="5" name="Bilde 4" descr="Et bilde som inneholder tekst, datamaskin, klær, mann&#10;&#10;Automatisk generert beskrivelse">
            <a:extLst>
              <a:ext uri="{FF2B5EF4-FFF2-40B4-BE49-F238E27FC236}">
                <a16:creationId xmlns:a16="http://schemas.microsoft.com/office/drawing/2014/main" id="{13C3BF86-2860-7971-58B3-95DE73575A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50726" y="1616925"/>
            <a:ext cx="3334215" cy="3334215"/>
          </a:xfrm>
          <a:prstGeom prst="rect">
            <a:avLst/>
          </a:prstGeom>
        </p:spPr>
      </p:pic>
    </p:spTree>
    <p:extLst>
      <p:ext uri="{BB962C8B-B14F-4D97-AF65-F5344CB8AC3E}">
        <p14:creationId xmlns:p14="http://schemas.microsoft.com/office/powerpoint/2010/main" val="5781783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0344FAA-F320-9481-CB3C-DEEFA751CA67}"/>
              </a:ext>
            </a:extLst>
          </p:cNvPr>
          <p:cNvSpPr>
            <a:spLocks noGrp="1"/>
          </p:cNvSpPr>
          <p:nvPr>
            <p:ph type="title"/>
          </p:nvPr>
        </p:nvSpPr>
        <p:spPr/>
        <p:txBody>
          <a:bodyPr/>
          <a:lstStyle/>
          <a:p>
            <a:endParaRPr lang="nb-NO"/>
          </a:p>
        </p:txBody>
      </p:sp>
      <p:sp>
        <p:nvSpPr>
          <p:cNvPr id="3" name="Plassholder for innhold 2">
            <a:extLst>
              <a:ext uri="{FF2B5EF4-FFF2-40B4-BE49-F238E27FC236}">
                <a16:creationId xmlns:a16="http://schemas.microsoft.com/office/drawing/2014/main" id="{580E69C0-A939-FE60-D218-162548ECCCCE}"/>
              </a:ext>
            </a:extLst>
          </p:cNvPr>
          <p:cNvSpPr>
            <a:spLocks noGrp="1"/>
          </p:cNvSpPr>
          <p:nvPr>
            <p:ph idx="1"/>
          </p:nvPr>
        </p:nvSpPr>
        <p:spPr/>
        <p:txBody>
          <a:bodyPr/>
          <a:lstStyle/>
          <a:p>
            <a:endParaRPr lang="nb-NO"/>
          </a:p>
        </p:txBody>
      </p:sp>
      <p:pic>
        <p:nvPicPr>
          <p:cNvPr id="5" name="Bilde 4">
            <a:extLst>
              <a:ext uri="{FF2B5EF4-FFF2-40B4-BE49-F238E27FC236}">
                <a16:creationId xmlns:a16="http://schemas.microsoft.com/office/drawing/2014/main" id="{EEABD616-8490-839D-A6C5-1AB3F75AF11F}"/>
              </a:ext>
            </a:extLst>
          </p:cNvPr>
          <p:cNvPicPr>
            <a:picLocks noChangeAspect="1"/>
          </p:cNvPicPr>
          <p:nvPr/>
        </p:nvPicPr>
        <p:blipFill>
          <a:blip r:embed="rId2"/>
          <a:stretch>
            <a:fillRect/>
          </a:stretch>
        </p:blipFill>
        <p:spPr>
          <a:xfrm>
            <a:off x="407849" y="365125"/>
            <a:ext cx="11406780" cy="6144167"/>
          </a:xfrm>
          <a:prstGeom prst="rect">
            <a:avLst/>
          </a:prstGeom>
        </p:spPr>
      </p:pic>
    </p:spTree>
    <p:extLst>
      <p:ext uri="{BB962C8B-B14F-4D97-AF65-F5344CB8AC3E}">
        <p14:creationId xmlns:p14="http://schemas.microsoft.com/office/powerpoint/2010/main" val="35836151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8357568-0C00-9F4F-ECCF-F68E567B2F30}"/>
              </a:ext>
            </a:extLst>
          </p:cNvPr>
          <p:cNvSpPr>
            <a:spLocks noGrp="1"/>
          </p:cNvSpPr>
          <p:nvPr>
            <p:ph type="title"/>
          </p:nvPr>
        </p:nvSpPr>
        <p:spPr/>
        <p:txBody>
          <a:bodyPr/>
          <a:lstStyle/>
          <a:p>
            <a:endParaRPr lang="nb-NO"/>
          </a:p>
        </p:txBody>
      </p:sp>
      <p:sp>
        <p:nvSpPr>
          <p:cNvPr id="3" name="Plassholder for innhold 2">
            <a:extLst>
              <a:ext uri="{FF2B5EF4-FFF2-40B4-BE49-F238E27FC236}">
                <a16:creationId xmlns:a16="http://schemas.microsoft.com/office/drawing/2014/main" id="{30305D5C-B0F2-2BE2-D90B-86334521817D}"/>
              </a:ext>
            </a:extLst>
          </p:cNvPr>
          <p:cNvSpPr>
            <a:spLocks noGrp="1"/>
          </p:cNvSpPr>
          <p:nvPr>
            <p:ph idx="1"/>
          </p:nvPr>
        </p:nvSpPr>
        <p:spPr/>
        <p:txBody>
          <a:bodyPr/>
          <a:lstStyle/>
          <a:p>
            <a:endParaRPr lang="nb-NO"/>
          </a:p>
        </p:txBody>
      </p:sp>
      <p:pic>
        <p:nvPicPr>
          <p:cNvPr id="5" name="Bilde 4">
            <a:extLst>
              <a:ext uri="{FF2B5EF4-FFF2-40B4-BE49-F238E27FC236}">
                <a16:creationId xmlns:a16="http://schemas.microsoft.com/office/drawing/2014/main" id="{F0332E9C-EB50-343F-82A8-378725DDE416}"/>
              </a:ext>
            </a:extLst>
          </p:cNvPr>
          <p:cNvPicPr>
            <a:picLocks noChangeAspect="1"/>
          </p:cNvPicPr>
          <p:nvPr/>
        </p:nvPicPr>
        <p:blipFill>
          <a:blip r:embed="rId2"/>
          <a:stretch>
            <a:fillRect/>
          </a:stretch>
        </p:blipFill>
        <p:spPr>
          <a:xfrm>
            <a:off x="629036" y="79828"/>
            <a:ext cx="10339147" cy="6698343"/>
          </a:xfrm>
          <a:prstGeom prst="rect">
            <a:avLst/>
          </a:prstGeom>
        </p:spPr>
      </p:pic>
    </p:spTree>
    <p:extLst>
      <p:ext uri="{BB962C8B-B14F-4D97-AF65-F5344CB8AC3E}">
        <p14:creationId xmlns:p14="http://schemas.microsoft.com/office/powerpoint/2010/main" val="27539285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DF5F250-6227-B518-089E-B1192FB52EA0}"/>
              </a:ext>
            </a:extLst>
          </p:cNvPr>
          <p:cNvSpPr>
            <a:spLocks noGrp="1"/>
          </p:cNvSpPr>
          <p:nvPr>
            <p:ph type="title"/>
          </p:nvPr>
        </p:nvSpPr>
        <p:spPr/>
        <p:txBody>
          <a:bodyPr/>
          <a:lstStyle/>
          <a:p>
            <a:endParaRPr lang="nb-NO"/>
          </a:p>
        </p:txBody>
      </p:sp>
      <p:sp>
        <p:nvSpPr>
          <p:cNvPr id="3" name="Plassholder for innhold 2">
            <a:extLst>
              <a:ext uri="{FF2B5EF4-FFF2-40B4-BE49-F238E27FC236}">
                <a16:creationId xmlns:a16="http://schemas.microsoft.com/office/drawing/2014/main" id="{A81F776A-5DE9-890E-7D5F-D7C7B5574F19}"/>
              </a:ext>
            </a:extLst>
          </p:cNvPr>
          <p:cNvSpPr>
            <a:spLocks noGrp="1"/>
          </p:cNvSpPr>
          <p:nvPr>
            <p:ph idx="1"/>
          </p:nvPr>
        </p:nvSpPr>
        <p:spPr/>
        <p:txBody>
          <a:bodyPr/>
          <a:lstStyle/>
          <a:p>
            <a:endParaRPr lang="nb-NO"/>
          </a:p>
        </p:txBody>
      </p:sp>
      <p:pic>
        <p:nvPicPr>
          <p:cNvPr id="5" name="Bilde 4">
            <a:extLst>
              <a:ext uri="{FF2B5EF4-FFF2-40B4-BE49-F238E27FC236}">
                <a16:creationId xmlns:a16="http://schemas.microsoft.com/office/drawing/2014/main" id="{6508FC78-609F-99AE-3148-369D0466CF29}"/>
              </a:ext>
            </a:extLst>
          </p:cNvPr>
          <p:cNvPicPr>
            <a:picLocks noChangeAspect="1"/>
          </p:cNvPicPr>
          <p:nvPr/>
        </p:nvPicPr>
        <p:blipFill>
          <a:blip r:embed="rId2"/>
          <a:stretch>
            <a:fillRect/>
          </a:stretch>
        </p:blipFill>
        <p:spPr>
          <a:xfrm>
            <a:off x="606143" y="22050"/>
            <a:ext cx="10979714" cy="6813900"/>
          </a:xfrm>
          <a:prstGeom prst="rect">
            <a:avLst/>
          </a:prstGeom>
        </p:spPr>
      </p:pic>
    </p:spTree>
    <p:extLst>
      <p:ext uri="{BB962C8B-B14F-4D97-AF65-F5344CB8AC3E}">
        <p14:creationId xmlns:p14="http://schemas.microsoft.com/office/powerpoint/2010/main" val="2200116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AF0D589-D1FE-0CF1-EF71-D7277E06891C}"/>
              </a:ext>
            </a:extLst>
          </p:cNvPr>
          <p:cNvSpPr>
            <a:spLocks noGrp="1"/>
          </p:cNvSpPr>
          <p:nvPr>
            <p:ph type="title"/>
          </p:nvPr>
        </p:nvSpPr>
        <p:spPr/>
        <p:txBody>
          <a:bodyPr/>
          <a:lstStyle/>
          <a:p>
            <a:endParaRPr lang="nb-NO"/>
          </a:p>
        </p:txBody>
      </p:sp>
      <p:sp>
        <p:nvSpPr>
          <p:cNvPr id="3" name="Plassholder for innhold 2">
            <a:extLst>
              <a:ext uri="{FF2B5EF4-FFF2-40B4-BE49-F238E27FC236}">
                <a16:creationId xmlns:a16="http://schemas.microsoft.com/office/drawing/2014/main" id="{593B7B68-13C7-9CEE-B22A-4E18AFBF4807}"/>
              </a:ext>
            </a:extLst>
          </p:cNvPr>
          <p:cNvSpPr>
            <a:spLocks noGrp="1"/>
          </p:cNvSpPr>
          <p:nvPr>
            <p:ph idx="1"/>
          </p:nvPr>
        </p:nvSpPr>
        <p:spPr/>
        <p:txBody>
          <a:bodyPr/>
          <a:lstStyle/>
          <a:p>
            <a:endParaRPr lang="nb-NO"/>
          </a:p>
        </p:txBody>
      </p:sp>
      <p:pic>
        <p:nvPicPr>
          <p:cNvPr id="5" name="Bilde 4">
            <a:extLst>
              <a:ext uri="{FF2B5EF4-FFF2-40B4-BE49-F238E27FC236}">
                <a16:creationId xmlns:a16="http://schemas.microsoft.com/office/drawing/2014/main" id="{8F995F08-6A68-7D1B-27DD-40645E0BB722}"/>
              </a:ext>
            </a:extLst>
          </p:cNvPr>
          <p:cNvPicPr>
            <a:picLocks noChangeAspect="1"/>
          </p:cNvPicPr>
          <p:nvPr/>
        </p:nvPicPr>
        <p:blipFill>
          <a:blip r:embed="rId2"/>
          <a:stretch>
            <a:fillRect/>
          </a:stretch>
        </p:blipFill>
        <p:spPr>
          <a:xfrm>
            <a:off x="812528" y="539601"/>
            <a:ext cx="10566943" cy="5778797"/>
          </a:xfrm>
          <a:prstGeom prst="rect">
            <a:avLst/>
          </a:prstGeom>
        </p:spPr>
      </p:pic>
    </p:spTree>
    <p:extLst>
      <p:ext uri="{BB962C8B-B14F-4D97-AF65-F5344CB8AC3E}">
        <p14:creationId xmlns:p14="http://schemas.microsoft.com/office/powerpoint/2010/main" val="28729157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8E4C09B-E4AA-FCDC-653F-AF07E7C87166}"/>
              </a:ext>
            </a:extLst>
          </p:cNvPr>
          <p:cNvSpPr>
            <a:spLocks noGrp="1"/>
          </p:cNvSpPr>
          <p:nvPr>
            <p:ph type="title"/>
          </p:nvPr>
        </p:nvSpPr>
        <p:spPr/>
        <p:txBody>
          <a:bodyPr/>
          <a:lstStyle/>
          <a:p>
            <a:endParaRPr lang="nb-NO"/>
          </a:p>
        </p:txBody>
      </p:sp>
      <p:sp>
        <p:nvSpPr>
          <p:cNvPr id="3" name="Plassholder for innhold 2">
            <a:extLst>
              <a:ext uri="{FF2B5EF4-FFF2-40B4-BE49-F238E27FC236}">
                <a16:creationId xmlns:a16="http://schemas.microsoft.com/office/drawing/2014/main" id="{9862354C-0FBD-D5C1-15FF-BA35CED4BFB3}"/>
              </a:ext>
            </a:extLst>
          </p:cNvPr>
          <p:cNvSpPr>
            <a:spLocks noGrp="1"/>
          </p:cNvSpPr>
          <p:nvPr>
            <p:ph idx="1"/>
          </p:nvPr>
        </p:nvSpPr>
        <p:spPr/>
        <p:txBody>
          <a:bodyPr/>
          <a:lstStyle/>
          <a:p>
            <a:endParaRPr lang="nb-NO"/>
          </a:p>
        </p:txBody>
      </p:sp>
      <p:pic>
        <p:nvPicPr>
          <p:cNvPr id="5" name="Bilde 4">
            <a:extLst>
              <a:ext uri="{FF2B5EF4-FFF2-40B4-BE49-F238E27FC236}">
                <a16:creationId xmlns:a16="http://schemas.microsoft.com/office/drawing/2014/main" id="{716BAE43-0A0B-C322-3E38-E2CF893A8E67}"/>
              </a:ext>
            </a:extLst>
          </p:cNvPr>
          <p:cNvPicPr>
            <a:picLocks noChangeAspect="1"/>
          </p:cNvPicPr>
          <p:nvPr/>
        </p:nvPicPr>
        <p:blipFill>
          <a:blip r:embed="rId2"/>
          <a:stretch>
            <a:fillRect/>
          </a:stretch>
        </p:blipFill>
        <p:spPr>
          <a:xfrm>
            <a:off x="948115" y="236425"/>
            <a:ext cx="9763428" cy="6256450"/>
          </a:xfrm>
          <a:prstGeom prst="rect">
            <a:avLst/>
          </a:prstGeom>
        </p:spPr>
      </p:pic>
    </p:spTree>
    <p:extLst>
      <p:ext uri="{BB962C8B-B14F-4D97-AF65-F5344CB8AC3E}">
        <p14:creationId xmlns:p14="http://schemas.microsoft.com/office/powerpoint/2010/main" val="34849662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5FDD51C-42CE-F639-8D21-8FE8C427B491}"/>
              </a:ext>
            </a:extLst>
          </p:cNvPr>
          <p:cNvSpPr>
            <a:spLocks noGrp="1"/>
          </p:cNvSpPr>
          <p:nvPr>
            <p:ph type="ctrTitle"/>
          </p:nvPr>
        </p:nvSpPr>
        <p:spPr>
          <a:xfrm>
            <a:off x="1524000" y="557284"/>
            <a:ext cx="9144000" cy="850275"/>
          </a:xfrm>
        </p:spPr>
        <p:txBody>
          <a:bodyPr>
            <a:normAutofit fontScale="90000"/>
          </a:bodyPr>
          <a:lstStyle/>
          <a:p>
            <a:r>
              <a:rPr lang="nb-NO"/>
              <a:t>Innsyn.no</a:t>
            </a:r>
          </a:p>
        </p:txBody>
      </p:sp>
      <p:sp>
        <p:nvSpPr>
          <p:cNvPr id="3" name="Undertittel 2">
            <a:extLst>
              <a:ext uri="{FF2B5EF4-FFF2-40B4-BE49-F238E27FC236}">
                <a16:creationId xmlns:a16="http://schemas.microsoft.com/office/drawing/2014/main" id="{297D00EB-3DFE-D8F4-39AE-C7FAA310BBAB}"/>
              </a:ext>
            </a:extLst>
          </p:cNvPr>
          <p:cNvSpPr>
            <a:spLocks noGrp="1"/>
          </p:cNvSpPr>
          <p:nvPr>
            <p:ph type="subTitle" idx="1"/>
          </p:nvPr>
        </p:nvSpPr>
        <p:spPr>
          <a:xfrm>
            <a:off x="1524000" y="1407559"/>
            <a:ext cx="9144000" cy="1655762"/>
          </a:xfrm>
        </p:spPr>
        <p:txBody>
          <a:bodyPr>
            <a:normAutofit/>
          </a:bodyPr>
          <a:lstStyle/>
          <a:p>
            <a:r>
              <a:rPr lang="nb-NO"/>
              <a:t>Har mye av det som einnsyn.no mangler. </a:t>
            </a:r>
          </a:p>
          <a:p>
            <a:r>
              <a:rPr lang="nb-NO"/>
              <a:t>Laget for journalister: personnavn og –opplysninger forblir søkbare.</a:t>
            </a:r>
          </a:p>
          <a:p>
            <a:r>
              <a:rPr lang="nb-NO"/>
              <a:t>Bedre mulighet til å følge med på om du har fått svar.</a:t>
            </a:r>
          </a:p>
        </p:txBody>
      </p:sp>
      <p:pic>
        <p:nvPicPr>
          <p:cNvPr id="5" name="Bilde 4">
            <a:extLst>
              <a:ext uri="{FF2B5EF4-FFF2-40B4-BE49-F238E27FC236}">
                <a16:creationId xmlns:a16="http://schemas.microsoft.com/office/drawing/2014/main" id="{94B19D9F-6211-CA6A-5BDF-2424EBF36E13}"/>
              </a:ext>
            </a:extLst>
          </p:cNvPr>
          <p:cNvPicPr>
            <a:picLocks noChangeAspect="1"/>
          </p:cNvPicPr>
          <p:nvPr/>
        </p:nvPicPr>
        <p:blipFill>
          <a:blip r:embed="rId2"/>
          <a:stretch>
            <a:fillRect/>
          </a:stretch>
        </p:blipFill>
        <p:spPr>
          <a:xfrm>
            <a:off x="6096000" y="3069900"/>
            <a:ext cx="5573486" cy="2976921"/>
          </a:xfrm>
          <a:prstGeom prst="rect">
            <a:avLst/>
          </a:prstGeom>
        </p:spPr>
      </p:pic>
      <p:pic>
        <p:nvPicPr>
          <p:cNvPr id="7" name="Bilde 6">
            <a:extLst>
              <a:ext uri="{FF2B5EF4-FFF2-40B4-BE49-F238E27FC236}">
                <a16:creationId xmlns:a16="http://schemas.microsoft.com/office/drawing/2014/main" id="{D3BF9F04-B052-1F48-903B-E2A84F86327A}"/>
              </a:ext>
            </a:extLst>
          </p:cNvPr>
          <p:cNvPicPr>
            <a:picLocks noChangeAspect="1"/>
          </p:cNvPicPr>
          <p:nvPr/>
        </p:nvPicPr>
        <p:blipFill>
          <a:blip r:embed="rId3"/>
          <a:stretch>
            <a:fillRect/>
          </a:stretch>
        </p:blipFill>
        <p:spPr>
          <a:xfrm>
            <a:off x="965908" y="3063320"/>
            <a:ext cx="4520491" cy="2996107"/>
          </a:xfrm>
          <a:prstGeom prst="rect">
            <a:avLst/>
          </a:prstGeom>
        </p:spPr>
      </p:pic>
    </p:spTree>
    <p:extLst>
      <p:ext uri="{BB962C8B-B14F-4D97-AF65-F5344CB8AC3E}">
        <p14:creationId xmlns:p14="http://schemas.microsoft.com/office/powerpoint/2010/main" val="38212271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5FDD51C-42CE-F639-8D21-8FE8C427B491}"/>
              </a:ext>
            </a:extLst>
          </p:cNvPr>
          <p:cNvSpPr>
            <a:spLocks noGrp="1"/>
          </p:cNvSpPr>
          <p:nvPr>
            <p:ph type="ctrTitle"/>
          </p:nvPr>
        </p:nvSpPr>
        <p:spPr>
          <a:xfrm>
            <a:off x="1524000" y="557284"/>
            <a:ext cx="9144000" cy="850275"/>
          </a:xfrm>
        </p:spPr>
        <p:txBody>
          <a:bodyPr>
            <a:normAutofit fontScale="90000"/>
          </a:bodyPr>
          <a:lstStyle/>
          <a:p>
            <a:r>
              <a:rPr lang="nb-NO"/>
              <a:t>Innsyn.no</a:t>
            </a:r>
          </a:p>
        </p:txBody>
      </p:sp>
      <p:sp>
        <p:nvSpPr>
          <p:cNvPr id="3" name="Undertittel 2">
            <a:extLst>
              <a:ext uri="{FF2B5EF4-FFF2-40B4-BE49-F238E27FC236}">
                <a16:creationId xmlns:a16="http://schemas.microsoft.com/office/drawing/2014/main" id="{297D00EB-3DFE-D8F4-39AE-C7FAA310BBAB}"/>
              </a:ext>
            </a:extLst>
          </p:cNvPr>
          <p:cNvSpPr>
            <a:spLocks noGrp="1"/>
          </p:cNvSpPr>
          <p:nvPr>
            <p:ph type="subTitle" idx="1"/>
          </p:nvPr>
        </p:nvSpPr>
        <p:spPr>
          <a:xfrm>
            <a:off x="1524000" y="1407559"/>
            <a:ext cx="9144000" cy="432258"/>
          </a:xfrm>
        </p:spPr>
        <p:txBody>
          <a:bodyPr>
            <a:normAutofit/>
          </a:bodyPr>
          <a:lstStyle/>
          <a:p>
            <a:r>
              <a:rPr lang="nb-NO"/>
              <a:t>Bedre mulighet til å følge med på om du har fått svar:</a:t>
            </a:r>
          </a:p>
        </p:txBody>
      </p:sp>
      <p:pic>
        <p:nvPicPr>
          <p:cNvPr id="6" name="Bilde 5">
            <a:extLst>
              <a:ext uri="{FF2B5EF4-FFF2-40B4-BE49-F238E27FC236}">
                <a16:creationId xmlns:a16="http://schemas.microsoft.com/office/drawing/2014/main" id="{674F18C3-869A-7452-2AB1-CA36422B88D2}"/>
              </a:ext>
            </a:extLst>
          </p:cNvPr>
          <p:cNvPicPr>
            <a:picLocks noChangeAspect="1"/>
          </p:cNvPicPr>
          <p:nvPr/>
        </p:nvPicPr>
        <p:blipFill>
          <a:blip r:embed="rId2"/>
          <a:stretch>
            <a:fillRect/>
          </a:stretch>
        </p:blipFill>
        <p:spPr>
          <a:xfrm>
            <a:off x="222582" y="1920603"/>
            <a:ext cx="11710930" cy="325661"/>
          </a:xfrm>
          <a:prstGeom prst="rect">
            <a:avLst/>
          </a:prstGeom>
        </p:spPr>
      </p:pic>
      <p:pic>
        <p:nvPicPr>
          <p:cNvPr id="9" name="Bilde 8">
            <a:extLst>
              <a:ext uri="{FF2B5EF4-FFF2-40B4-BE49-F238E27FC236}">
                <a16:creationId xmlns:a16="http://schemas.microsoft.com/office/drawing/2014/main" id="{71266E0E-3EEC-22D0-D57D-9CE495C89D17}"/>
              </a:ext>
            </a:extLst>
          </p:cNvPr>
          <p:cNvPicPr>
            <a:picLocks noChangeAspect="1"/>
          </p:cNvPicPr>
          <p:nvPr/>
        </p:nvPicPr>
        <p:blipFill>
          <a:blip r:embed="rId3"/>
          <a:stretch>
            <a:fillRect/>
          </a:stretch>
        </p:blipFill>
        <p:spPr>
          <a:xfrm>
            <a:off x="597155" y="2690092"/>
            <a:ext cx="5578413" cy="3246319"/>
          </a:xfrm>
          <a:prstGeom prst="rect">
            <a:avLst/>
          </a:prstGeom>
        </p:spPr>
      </p:pic>
      <p:pic>
        <p:nvPicPr>
          <p:cNvPr id="11" name="Bilde 10">
            <a:extLst>
              <a:ext uri="{FF2B5EF4-FFF2-40B4-BE49-F238E27FC236}">
                <a16:creationId xmlns:a16="http://schemas.microsoft.com/office/drawing/2014/main" id="{F2CF8D47-8CED-BBB7-7217-2DF37D5033BA}"/>
              </a:ext>
            </a:extLst>
          </p:cNvPr>
          <p:cNvPicPr>
            <a:picLocks noChangeAspect="1"/>
          </p:cNvPicPr>
          <p:nvPr/>
        </p:nvPicPr>
        <p:blipFill>
          <a:blip r:embed="rId4"/>
          <a:stretch>
            <a:fillRect/>
          </a:stretch>
        </p:blipFill>
        <p:spPr>
          <a:xfrm>
            <a:off x="6644394" y="2690092"/>
            <a:ext cx="4585133" cy="3568379"/>
          </a:xfrm>
          <a:prstGeom prst="rect">
            <a:avLst/>
          </a:prstGeom>
        </p:spPr>
      </p:pic>
    </p:spTree>
    <p:extLst>
      <p:ext uri="{BB962C8B-B14F-4D97-AF65-F5344CB8AC3E}">
        <p14:creationId xmlns:p14="http://schemas.microsoft.com/office/powerpoint/2010/main" val="28373478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5FDD51C-42CE-F639-8D21-8FE8C427B491}"/>
              </a:ext>
            </a:extLst>
          </p:cNvPr>
          <p:cNvSpPr>
            <a:spLocks noGrp="1"/>
          </p:cNvSpPr>
          <p:nvPr>
            <p:ph type="ctrTitle"/>
          </p:nvPr>
        </p:nvSpPr>
        <p:spPr>
          <a:xfrm>
            <a:off x="1524000" y="516187"/>
            <a:ext cx="9144000" cy="850275"/>
          </a:xfrm>
        </p:spPr>
        <p:txBody>
          <a:bodyPr>
            <a:normAutofit fontScale="90000"/>
          </a:bodyPr>
          <a:lstStyle/>
          <a:p>
            <a:r>
              <a:rPr lang="nb-NO"/>
              <a:t>Søkeord</a:t>
            </a:r>
          </a:p>
        </p:txBody>
      </p:sp>
      <p:sp>
        <p:nvSpPr>
          <p:cNvPr id="6" name="Undertittel 2">
            <a:extLst>
              <a:ext uri="{FF2B5EF4-FFF2-40B4-BE49-F238E27FC236}">
                <a16:creationId xmlns:a16="http://schemas.microsoft.com/office/drawing/2014/main" id="{93B55C64-39A1-3496-6EBF-6A847728C610}"/>
              </a:ext>
            </a:extLst>
          </p:cNvPr>
          <p:cNvSpPr>
            <a:spLocks noGrp="1"/>
          </p:cNvSpPr>
          <p:nvPr>
            <p:ph type="subTitle" idx="1"/>
          </p:nvPr>
        </p:nvSpPr>
        <p:spPr>
          <a:xfrm>
            <a:off x="1048987" y="1514437"/>
            <a:ext cx="2074223" cy="4934254"/>
          </a:xfrm>
        </p:spPr>
        <p:txBody>
          <a:bodyPr>
            <a:normAutofit/>
          </a:bodyPr>
          <a:lstStyle/>
          <a:p>
            <a:pPr marL="342900" indent="-342900" algn="l">
              <a:buFont typeface="Arial" panose="020B0604020202020204" pitchFamily="34" charset="0"/>
              <a:buChar char="•"/>
            </a:pPr>
            <a:r>
              <a:rPr lang="nb-NO"/>
              <a:t>Ulovlig</a:t>
            </a:r>
          </a:p>
          <a:p>
            <a:pPr marL="342900" indent="-342900" algn="l">
              <a:buFont typeface="Arial" panose="020B0604020202020204" pitchFamily="34" charset="0"/>
              <a:buChar char="•"/>
            </a:pPr>
            <a:r>
              <a:rPr lang="nb-NO"/>
              <a:t>Avvik</a:t>
            </a:r>
          </a:p>
          <a:p>
            <a:pPr marL="342900" indent="-342900" algn="l">
              <a:buFont typeface="Arial" panose="020B0604020202020204" pitchFamily="34" charset="0"/>
              <a:buChar char="•"/>
            </a:pPr>
            <a:r>
              <a:rPr lang="nb-NO"/>
              <a:t>Pålegg</a:t>
            </a:r>
          </a:p>
          <a:p>
            <a:pPr marL="342900" indent="-342900" algn="l">
              <a:buFont typeface="Arial" panose="020B0604020202020204" pitchFamily="34" charset="0"/>
              <a:buChar char="•"/>
            </a:pPr>
            <a:r>
              <a:rPr lang="nb-NO"/>
              <a:t>Mislighold</a:t>
            </a:r>
          </a:p>
          <a:p>
            <a:pPr marL="342900" indent="-342900" algn="l">
              <a:buFont typeface="Arial" panose="020B0604020202020204" pitchFamily="34" charset="0"/>
              <a:buChar char="•"/>
            </a:pPr>
            <a:r>
              <a:rPr lang="nb-NO"/>
              <a:t>Rapport</a:t>
            </a:r>
          </a:p>
          <a:p>
            <a:pPr marL="342900" indent="-342900" algn="l">
              <a:buFont typeface="Arial" panose="020B0604020202020204" pitchFamily="34" charset="0"/>
              <a:buChar char="•"/>
            </a:pPr>
            <a:r>
              <a:rPr lang="nb-NO"/>
              <a:t>Forlik</a:t>
            </a:r>
          </a:p>
          <a:p>
            <a:pPr marL="342900" indent="-342900" algn="l">
              <a:buFont typeface="Arial" panose="020B0604020202020204" pitchFamily="34" charset="0"/>
              <a:buChar char="•"/>
            </a:pPr>
            <a:r>
              <a:rPr lang="nb-NO"/>
              <a:t>Utredning</a:t>
            </a:r>
          </a:p>
          <a:p>
            <a:pPr marL="342900" indent="-342900" algn="l">
              <a:buFont typeface="Arial" panose="020B0604020202020204" pitchFamily="34" charset="0"/>
              <a:buChar char="•"/>
            </a:pPr>
            <a:r>
              <a:rPr lang="nb-NO"/>
              <a:t>Habilitet</a:t>
            </a:r>
          </a:p>
          <a:p>
            <a:pPr marL="342900" indent="-342900" algn="l">
              <a:buFont typeface="Arial" panose="020B0604020202020204" pitchFamily="34" charset="0"/>
              <a:buChar char="•"/>
            </a:pPr>
            <a:r>
              <a:rPr lang="nb-NO"/>
              <a:t>Hemmelig</a:t>
            </a:r>
          </a:p>
          <a:p>
            <a:pPr marL="342900" indent="-342900" algn="l">
              <a:buFont typeface="Arial" panose="020B0604020202020204" pitchFamily="34" charset="0"/>
              <a:buChar char="•"/>
            </a:pPr>
            <a:r>
              <a:rPr lang="nb-NO"/>
              <a:t>Klage</a:t>
            </a:r>
          </a:p>
          <a:p>
            <a:endParaRPr lang="nb-NO"/>
          </a:p>
        </p:txBody>
      </p:sp>
      <p:sp>
        <p:nvSpPr>
          <p:cNvPr id="7" name="Undertittel 2">
            <a:extLst>
              <a:ext uri="{FF2B5EF4-FFF2-40B4-BE49-F238E27FC236}">
                <a16:creationId xmlns:a16="http://schemas.microsoft.com/office/drawing/2014/main" id="{1EA01EC0-78E7-AE91-BFFB-43C376870725}"/>
              </a:ext>
            </a:extLst>
          </p:cNvPr>
          <p:cNvSpPr txBox="1">
            <a:spLocks/>
          </p:cNvSpPr>
          <p:nvPr/>
        </p:nvSpPr>
        <p:spPr>
          <a:xfrm>
            <a:off x="3554680" y="3796898"/>
            <a:ext cx="3978234" cy="493425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nb-NO"/>
              <a:t>Unntaksbestemmelser:</a:t>
            </a:r>
          </a:p>
          <a:p>
            <a:pPr marL="342900" indent="-342900" algn="l">
              <a:buFont typeface="Arial" panose="020B0604020202020204" pitchFamily="34" charset="0"/>
              <a:buChar char="•"/>
            </a:pPr>
            <a:r>
              <a:rPr lang="nb-NO"/>
              <a:t>§ 13 (taushetsplikt)</a:t>
            </a:r>
          </a:p>
          <a:p>
            <a:pPr marL="342900" indent="-342900" algn="l">
              <a:buFont typeface="Arial" panose="020B0604020202020204" pitchFamily="34" charset="0"/>
              <a:buChar char="•"/>
            </a:pPr>
            <a:r>
              <a:rPr lang="nb-NO"/>
              <a:t>§ 21 (sikkerhetsinteresser)</a:t>
            </a:r>
          </a:p>
          <a:p>
            <a:pPr marL="342900" indent="-342900" algn="l">
              <a:buFont typeface="Arial" panose="020B0604020202020204" pitchFamily="34" charset="0"/>
              <a:buChar char="•"/>
            </a:pPr>
            <a:r>
              <a:rPr lang="nb-NO"/>
              <a:t>§ 24 (lovbrudd)</a:t>
            </a:r>
          </a:p>
          <a:p>
            <a:pPr marL="342900" indent="-342900" algn="l">
              <a:buFont typeface="Arial" panose="020B0604020202020204" pitchFamily="34" charset="0"/>
              <a:buChar char="•"/>
            </a:pPr>
            <a:r>
              <a:rPr lang="nb-NO"/>
              <a:t>§ 5 (utsatt innsyn)</a:t>
            </a:r>
          </a:p>
          <a:p>
            <a:endParaRPr lang="nb-NO"/>
          </a:p>
        </p:txBody>
      </p:sp>
      <p:sp>
        <p:nvSpPr>
          <p:cNvPr id="8" name="Undertittel 2">
            <a:extLst>
              <a:ext uri="{FF2B5EF4-FFF2-40B4-BE49-F238E27FC236}">
                <a16:creationId xmlns:a16="http://schemas.microsoft.com/office/drawing/2014/main" id="{30F8F2D8-A219-1155-F930-A4C813AB7DE7}"/>
              </a:ext>
            </a:extLst>
          </p:cNvPr>
          <p:cNvSpPr txBox="1">
            <a:spLocks/>
          </p:cNvSpPr>
          <p:nvPr/>
        </p:nvSpPr>
        <p:spPr>
          <a:xfrm>
            <a:off x="3554680" y="1514437"/>
            <a:ext cx="2074223" cy="493425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r>
              <a:rPr lang="nb-NO"/>
              <a:t>Russland</a:t>
            </a:r>
          </a:p>
          <a:p>
            <a:pPr marL="342900" indent="-342900" algn="l">
              <a:buFont typeface="Arial" panose="020B0604020202020204" pitchFamily="34" charset="0"/>
              <a:buChar char="•"/>
            </a:pPr>
            <a:r>
              <a:rPr lang="nb-NO"/>
              <a:t>Ukraina</a:t>
            </a:r>
          </a:p>
          <a:p>
            <a:pPr marL="342900" indent="-342900" algn="l">
              <a:buFont typeface="Arial" panose="020B0604020202020204" pitchFamily="34" charset="0"/>
              <a:buChar char="•"/>
            </a:pPr>
            <a:r>
              <a:rPr lang="nb-NO"/>
              <a:t>Israel </a:t>
            </a:r>
          </a:p>
          <a:p>
            <a:pPr marL="342900" indent="-342900" algn="l">
              <a:buFont typeface="Arial" panose="020B0604020202020204" pitchFamily="34" charset="0"/>
              <a:buChar char="•"/>
            </a:pPr>
            <a:r>
              <a:rPr lang="nb-NO"/>
              <a:t>Palestina</a:t>
            </a:r>
          </a:p>
          <a:p>
            <a:pPr marL="342900" indent="-342900" algn="l">
              <a:buFont typeface="Arial" panose="020B0604020202020204" pitchFamily="34" charset="0"/>
              <a:buChar char="•"/>
            </a:pPr>
            <a:r>
              <a:rPr lang="nb-NO"/>
              <a:t>Varsel</a:t>
            </a:r>
          </a:p>
          <a:p>
            <a:endParaRPr lang="nb-NO"/>
          </a:p>
        </p:txBody>
      </p:sp>
      <p:sp>
        <p:nvSpPr>
          <p:cNvPr id="4" name="TekstSylinder 3">
            <a:extLst>
              <a:ext uri="{FF2B5EF4-FFF2-40B4-BE49-F238E27FC236}">
                <a16:creationId xmlns:a16="http://schemas.microsoft.com/office/drawing/2014/main" id="{4626D3F5-2BEA-412A-7FE3-08A594F781B8}"/>
              </a:ext>
            </a:extLst>
          </p:cNvPr>
          <p:cNvSpPr txBox="1"/>
          <p:nvPr/>
        </p:nvSpPr>
        <p:spPr>
          <a:xfrm>
            <a:off x="7744580" y="5555191"/>
            <a:ext cx="6096000" cy="307777"/>
          </a:xfrm>
          <a:prstGeom prst="rect">
            <a:avLst/>
          </a:prstGeom>
          <a:noFill/>
        </p:spPr>
        <p:txBody>
          <a:bodyPr wrap="square">
            <a:spAutoFit/>
          </a:bodyPr>
          <a:lstStyle/>
          <a:p>
            <a:r>
              <a:rPr lang="nb-NO" sz="1400" b="0" i="1">
                <a:solidFill>
                  <a:srgbClr val="0F0F0F"/>
                </a:solidFill>
                <a:effectLst/>
                <a:latin typeface="Söhne"/>
              </a:rPr>
              <a:t>Kan du lage en ordsky av disse ordene?</a:t>
            </a:r>
            <a:endParaRPr lang="nb-NO" sz="1400" i="1"/>
          </a:p>
        </p:txBody>
      </p:sp>
      <p:pic>
        <p:nvPicPr>
          <p:cNvPr id="9" name="Bilde 8" descr="Et bilde som inneholder tekst, Font, plakat, grafisk design&#10;&#10;Automatisk generert beskrivelse">
            <a:extLst>
              <a:ext uri="{FF2B5EF4-FFF2-40B4-BE49-F238E27FC236}">
                <a16:creationId xmlns:a16="http://schemas.microsoft.com/office/drawing/2014/main" id="{4B1B5B23-C1B5-8355-541F-B048C8B439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32914" y="1548654"/>
            <a:ext cx="3978234" cy="3978234"/>
          </a:xfrm>
          <a:prstGeom prst="rect">
            <a:avLst/>
          </a:prstGeom>
        </p:spPr>
      </p:pic>
    </p:spTree>
    <p:extLst>
      <p:ext uri="{BB962C8B-B14F-4D97-AF65-F5344CB8AC3E}">
        <p14:creationId xmlns:p14="http://schemas.microsoft.com/office/powerpoint/2010/main" val="28811203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5FDD51C-42CE-F639-8D21-8FE8C427B491}"/>
              </a:ext>
            </a:extLst>
          </p:cNvPr>
          <p:cNvSpPr>
            <a:spLocks noGrp="1"/>
          </p:cNvSpPr>
          <p:nvPr>
            <p:ph type="ctrTitle"/>
          </p:nvPr>
        </p:nvSpPr>
        <p:spPr>
          <a:xfrm>
            <a:off x="1524000" y="439386"/>
            <a:ext cx="9721932" cy="1740540"/>
          </a:xfrm>
        </p:spPr>
        <p:txBody>
          <a:bodyPr>
            <a:normAutofit/>
          </a:bodyPr>
          <a:lstStyle/>
          <a:p>
            <a:r>
              <a:rPr lang="nb-NO"/>
              <a:t>Hva gjør du hvis </a:t>
            </a:r>
            <a:br>
              <a:rPr lang="nb-NO"/>
            </a:br>
            <a:r>
              <a:rPr lang="nb-NO"/>
              <a:t>postlista er dårlig?</a:t>
            </a:r>
          </a:p>
        </p:txBody>
      </p:sp>
      <p:sp>
        <p:nvSpPr>
          <p:cNvPr id="3" name="Undertittel 2">
            <a:extLst>
              <a:ext uri="{FF2B5EF4-FFF2-40B4-BE49-F238E27FC236}">
                <a16:creationId xmlns:a16="http://schemas.microsoft.com/office/drawing/2014/main" id="{297D00EB-3DFE-D8F4-39AE-C7FAA310BBAB}"/>
              </a:ext>
            </a:extLst>
          </p:cNvPr>
          <p:cNvSpPr>
            <a:spLocks noGrp="1"/>
          </p:cNvSpPr>
          <p:nvPr>
            <p:ph type="subTitle" idx="1"/>
          </p:nvPr>
        </p:nvSpPr>
        <p:spPr>
          <a:xfrm>
            <a:off x="1524000" y="2619947"/>
            <a:ext cx="3610099" cy="3443421"/>
          </a:xfrm>
        </p:spPr>
        <p:txBody>
          <a:bodyPr>
            <a:normAutofit fontScale="92500" lnSpcReduction="20000"/>
          </a:bodyPr>
          <a:lstStyle/>
          <a:p>
            <a:pPr marL="342900" indent="-342900" algn="l">
              <a:buFont typeface="Arial" panose="020B0604020202020204" pitchFamily="34" charset="0"/>
              <a:buChar char="•"/>
            </a:pPr>
            <a:r>
              <a:rPr lang="nb-NO"/>
              <a:t>«Klage» – først til kommunen eller organet det gjelder. Deretter mulig å varsle overordnet organ (ofte statsforvalteren) eller Arkivverket.</a:t>
            </a:r>
          </a:p>
          <a:p>
            <a:pPr marL="342900" indent="-342900" algn="l">
              <a:buFont typeface="Arial" panose="020B0604020202020204" pitchFamily="34" charset="0"/>
              <a:buChar char="•"/>
            </a:pPr>
            <a:r>
              <a:rPr lang="nb-NO"/>
              <a:t>Be om innsyn i den «interne» journalen («</a:t>
            </a:r>
            <a:r>
              <a:rPr lang="nn-NO"/>
              <a:t>journalar og liknande register for organet er opne for innsyn»</a:t>
            </a:r>
            <a:r>
              <a:rPr lang="nb-NO"/>
              <a:t>.</a:t>
            </a:r>
          </a:p>
          <a:p>
            <a:pPr marL="342900" indent="-342900" algn="l">
              <a:buFont typeface="Arial" panose="020B0604020202020204" pitchFamily="34" charset="0"/>
              <a:buChar char="•"/>
            </a:pPr>
            <a:r>
              <a:rPr lang="nb-NO"/>
              <a:t>Skriv om det.</a:t>
            </a:r>
          </a:p>
        </p:txBody>
      </p:sp>
      <p:pic>
        <p:nvPicPr>
          <p:cNvPr id="5" name="Bilde 4">
            <a:extLst>
              <a:ext uri="{FF2B5EF4-FFF2-40B4-BE49-F238E27FC236}">
                <a16:creationId xmlns:a16="http://schemas.microsoft.com/office/drawing/2014/main" id="{719AD1DD-730A-27C6-BF8F-A268A5E092EE}"/>
              </a:ext>
            </a:extLst>
          </p:cNvPr>
          <p:cNvPicPr>
            <a:picLocks noChangeAspect="1"/>
          </p:cNvPicPr>
          <p:nvPr/>
        </p:nvPicPr>
        <p:blipFill>
          <a:blip r:embed="rId2"/>
          <a:stretch>
            <a:fillRect/>
          </a:stretch>
        </p:blipFill>
        <p:spPr>
          <a:xfrm>
            <a:off x="5799415" y="2310555"/>
            <a:ext cx="2933378" cy="4256881"/>
          </a:xfrm>
          <a:prstGeom prst="rect">
            <a:avLst/>
          </a:prstGeom>
        </p:spPr>
      </p:pic>
      <p:pic>
        <p:nvPicPr>
          <p:cNvPr id="7" name="Bilde 6">
            <a:extLst>
              <a:ext uri="{FF2B5EF4-FFF2-40B4-BE49-F238E27FC236}">
                <a16:creationId xmlns:a16="http://schemas.microsoft.com/office/drawing/2014/main" id="{E44912D3-4F6B-D77D-9854-5AE97DCF05D1}"/>
              </a:ext>
            </a:extLst>
          </p:cNvPr>
          <p:cNvPicPr>
            <a:picLocks noChangeAspect="1"/>
          </p:cNvPicPr>
          <p:nvPr/>
        </p:nvPicPr>
        <p:blipFill>
          <a:blip r:embed="rId3"/>
          <a:stretch>
            <a:fillRect/>
          </a:stretch>
        </p:blipFill>
        <p:spPr>
          <a:xfrm>
            <a:off x="8732793" y="2310555"/>
            <a:ext cx="2983322" cy="4256881"/>
          </a:xfrm>
          <a:prstGeom prst="rect">
            <a:avLst/>
          </a:prstGeom>
        </p:spPr>
      </p:pic>
    </p:spTree>
    <p:extLst>
      <p:ext uri="{BB962C8B-B14F-4D97-AF65-F5344CB8AC3E}">
        <p14:creationId xmlns:p14="http://schemas.microsoft.com/office/powerpoint/2010/main" val="36860388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5FDD51C-42CE-F639-8D21-8FE8C427B491}"/>
              </a:ext>
            </a:extLst>
          </p:cNvPr>
          <p:cNvSpPr>
            <a:spLocks noGrp="1"/>
          </p:cNvSpPr>
          <p:nvPr>
            <p:ph type="ctrTitle"/>
          </p:nvPr>
        </p:nvSpPr>
        <p:spPr>
          <a:xfrm>
            <a:off x="1278465" y="468489"/>
            <a:ext cx="9144000" cy="1157699"/>
          </a:xfrm>
        </p:spPr>
        <p:txBody>
          <a:bodyPr/>
          <a:lstStyle/>
          <a:p>
            <a:r>
              <a:rPr lang="nb-NO"/>
              <a:t>Oppgave</a:t>
            </a:r>
          </a:p>
        </p:txBody>
      </p:sp>
      <p:sp>
        <p:nvSpPr>
          <p:cNvPr id="3" name="Undertittel 2">
            <a:extLst>
              <a:ext uri="{FF2B5EF4-FFF2-40B4-BE49-F238E27FC236}">
                <a16:creationId xmlns:a16="http://schemas.microsoft.com/office/drawing/2014/main" id="{297D00EB-3DFE-D8F4-39AE-C7FAA310BBAB}"/>
              </a:ext>
            </a:extLst>
          </p:cNvPr>
          <p:cNvSpPr>
            <a:spLocks noGrp="1"/>
          </p:cNvSpPr>
          <p:nvPr>
            <p:ph type="subTitle" idx="1"/>
          </p:nvPr>
        </p:nvSpPr>
        <p:spPr>
          <a:xfrm>
            <a:off x="1344111" y="2424545"/>
            <a:ext cx="4751889" cy="3188855"/>
          </a:xfrm>
        </p:spPr>
        <p:txBody>
          <a:bodyPr>
            <a:noAutofit/>
          </a:bodyPr>
          <a:lstStyle/>
          <a:p>
            <a:pPr marL="342900" indent="-342900" algn="l">
              <a:buFont typeface="Arial" panose="020B0604020202020204" pitchFamily="34" charset="0"/>
              <a:buChar char="•"/>
            </a:pPr>
            <a:r>
              <a:rPr lang="nb-NO" dirty="0"/>
              <a:t>Finn en mulig sak på </a:t>
            </a:r>
            <a:r>
              <a:rPr lang="nb-NO" dirty="0" err="1"/>
              <a:t>einnsyn</a:t>
            </a:r>
            <a:r>
              <a:rPr lang="nb-NO" dirty="0"/>
              <a:t> eller innsyn.no.</a:t>
            </a:r>
          </a:p>
          <a:p>
            <a:pPr algn="l"/>
            <a:endParaRPr lang="nb-NO" dirty="0"/>
          </a:p>
          <a:p>
            <a:pPr marL="342900" indent="-342900" algn="l">
              <a:buFont typeface="Arial" panose="020B0604020202020204" pitchFamily="34" charset="0"/>
              <a:buChar char="•"/>
            </a:pPr>
            <a:r>
              <a:rPr lang="nb-NO" dirty="0"/>
              <a:t>Finn noe som kan være et fast søk og/eller lagret sak.</a:t>
            </a:r>
          </a:p>
          <a:p>
            <a:pPr algn="l"/>
            <a:endParaRPr lang="nb-NO" dirty="0"/>
          </a:p>
          <a:p>
            <a:pPr marL="342900" indent="-342900" algn="l">
              <a:buFont typeface="Arial" panose="020B0604020202020204" pitchFamily="34" charset="0"/>
              <a:buChar char="•"/>
            </a:pPr>
            <a:r>
              <a:rPr lang="nb-NO" dirty="0"/>
              <a:t>Bruk søkeordene og prøv å finne en sak. </a:t>
            </a:r>
          </a:p>
        </p:txBody>
      </p:sp>
      <p:sp>
        <p:nvSpPr>
          <p:cNvPr id="5" name="TekstSylinder 4">
            <a:extLst>
              <a:ext uri="{FF2B5EF4-FFF2-40B4-BE49-F238E27FC236}">
                <a16:creationId xmlns:a16="http://schemas.microsoft.com/office/drawing/2014/main" id="{0C8D4D27-FD07-B8BE-FC73-94526020BA0C}"/>
              </a:ext>
            </a:extLst>
          </p:cNvPr>
          <p:cNvSpPr txBox="1"/>
          <p:nvPr/>
        </p:nvSpPr>
        <p:spPr>
          <a:xfrm>
            <a:off x="8204199" y="5239435"/>
            <a:ext cx="4436533" cy="523220"/>
          </a:xfrm>
          <a:prstGeom prst="rect">
            <a:avLst/>
          </a:prstGeom>
          <a:noFill/>
        </p:spPr>
        <p:txBody>
          <a:bodyPr wrap="square">
            <a:spAutoFit/>
          </a:bodyPr>
          <a:lstStyle/>
          <a:p>
            <a:r>
              <a:rPr lang="nb-NO" sz="1400" b="0" i="1">
                <a:solidFill>
                  <a:srgbClr val="0F0F0F"/>
                </a:solidFill>
                <a:effectLst/>
                <a:latin typeface="Söhne"/>
              </a:rPr>
              <a:t>«Kan du illustrere denne oppgaven: </a:t>
            </a:r>
          </a:p>
          <a:p>
            <a:r>
              <a:rPr lang="nb-NO" sz="1400" b="0" i="1">
                <a:solidFill>
                  <a:srgbClr val="0F0F0F"/>
                </a:solidFill>
                <a:effectLst/>
                <a:latin typeface="Söhne"/>
              </a:rPr>
              <a:t>Finn en mulig sak på </a:t>
            </a:r>
            <a:r>
              <a:rPr lang="nb-NO" sz="1400" b="0" i="1" err="1">
                <a:solidFill>
                  <a:srgbClr val="0F0F0F"/>
                </a:solidFill>
                <a:effectLst/>
                <a:latin typeface="Söhne"/>
              </a:rPr>
              <a:t>einnsyn</a:t>
            </a:r>
            <a:r>
              <a:rPr lang="nb-NO" sz="1400" b="0" i="1">
                <a:solidFill>
                  <a:srgbClr val="0F0F0F"/>
                </a:solidFill>
                <a:effectLst/>
                <a:latin typeface="Söhne"/>
              </a:rPr>
              <a:t> eller innsyn.no.»</a:t>
            </a:r>
            <a:endParaRPr lang="nb-NO" sz="1400" i="1"/>
          </a:p>
        </p:txBody>
      </p:sp>
      <p:pic>
        <p:nvPicPr>
          <p:cNvPr id="7" name="Bilde 6" descr="Et bilde som inneholder tekst, skjermbilde, klær, tegnefilm&#10;&#10;Automatisk generert beskrivelse">
            <a:extLst>
              <a:ext uri="{FF2B5EF4-FFF2-40B4-BE49-F238E27FC236}">
                <a16:creationId xmlns:a16="http://schemas.microsoft.com/office/drawing/2014/main" id="{E9710622-928C-A4CE-A8D9-C06AD358A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17934" y="1701212"/>
            <a:ext cx="3530600" cy="3530600"/>
          </a:xfrm>
          <a:prstGeom prst="rect">
            <a:avLst/>
          </a:prstGeom>
        </p:spPr>
      </p:pic>
    </p:spTree>
    <p:extLst>
      <p:ext uri="{BB962C8B-B14F-4D97-AF65-F5344CB8AC3E}">
        <p14:creationId xmlns:p14="http://schemas.microsoft.com/office/powerpoint/2010/main" val="26114766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5">
            <a:extLst>
              <a:ext uri="{FF2B5EF4-FFF2-40B4-BE49-F238E27FC236}">
                <a16:creationId xmlns:a16="http://schemas.microsoft.com/office/drawing/2014/main" id="{E7E26457-45F2-9605-3CC0-666089F226A5}"/>
              </a:ext>
            </a:extLst>
          </p:cNvPr>
          <p:cNvSpPr>
            <a:spLocks noGrp="1"/>
          </p:cNvSpPr>
          <p:nvPr>
            <p:ph type="ctrTitle"/>
          </p:nvPr>
        </p:nvSpPr>
        <p:spPr/>
        <p:txBody>
          <a:bodyPr/>
          <a:lstStyle/>
          <a:p>
            <a:endParaRPr lang="nb-NO"/>
          </a:p>
        </p:txBody>
      </p:sp>
      <p:pic>
        <p:nvPicPr>
          <p:cNvPr id="9" name="Bilde 8">
            <a:extLst>
              <a:ext uri="{FF2B5EF4-FFF2-40B4-BE49-F238E27FC236}">
                <a16:creationId xmlns:a16="http://schemas.microsoft.com/office/drawing/2014/main" id="{66FBCB12-24A3-6A7B-900C-92D1F0D9341B}"/>
              </a:ext>
            </a:extLst>
          </p:cNvPr>
          <p:cNvPicPr>
            <a:picLocks noChangeAspect="1"/>
          </p:cNvPicPr>
          <p:nvPr/>
        </p:nvPicPr>
        <p:blipFill>
          <a:blip r:embed="rId2"/>
          <a:stretch>
            <a:fillRect/>
          </a:stretch>
        </p:blipFill>
        <p:spPr>
          <a:xfrm>
            <a:off x="1181648" y="954593"/>
            <a:ext cx="9818723" cy="4943789"/>
          </a:xfrm>
          <a:prstGeom prst="rect">
            <a:avLst/>
          </a:prstGeom>
        </p:spPr>
      </p:pic>
    </p:spTree>
    <p:extLst>
      <p:ext uri="{BB962C8B-B14F-4D97-AF65-F5344CB8AC3E}">
        <p14:creationId xmlns:p14="http://schemas.microsoft.com/office/powerpoint/2010/main" val="30280445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5FDD51C-42CE-F639-8D21-8FE8C427B491}"/>
              </a:ext>
            </a:extLst>
          </p:cNvPr>
          <p:cNvSpPr>
            <a:spLocks noGrp="1"/>
          </p:cNvSpPr>
          <p:nvPr>
            <p:ph type="ctrTitle"/>
          </p:nvPr>
        </p:nvSpPr>
        <p:spPr>
          <a:xfrm>
            <a:off x="1524000" y="29480"/>
            <a:ext cx="9144000" cy="991445"/>
          </a:xfrm>
        </p:spPr>
        <p:txBody>
          <a:bodyPr/>
          <a:lstStyle/>
          <a:p>
            <a:r>
              <a:rPr lang="nb-NO"/>
              <a:t>Innsyn i dokumenter</a:t>
            </a:r>
          </a:p>
        </p:txBody>
      </p:sp>
      <p:sp>
        <p:nvSpPr>
          <p:cNvPr id="5" name="Undertittel 4">
            <a:extLst>
              <a:ext uri="{FF2B5EF4-FFF2-40B4-BE49-F238E27FC236}">
                <a16:creationId xmlns:a16="http://schemas.microsoft.com/office/drawing/2014/main" id="{46CF01FE-B04A-8CA0-1112-EEF98B98BAED}"/>
              </a:ext>
            </a:extLst>
          </p:cNvPr>
          <p:cNvSpPr>
            <a:spLocks noGrp="1"/>
          </p:cNvSpPr>
          <p:nvPr>
            <p:ph type="subTitle" idx="1"/>
          </p:nvPr>
        </p:nvSpPr>
        <p:spPr>
          <a:xfrm>
            <a:off x="777636" y="1107714"/>
            <a:ext cx="11127180" cy="847202"/>
          </a:xfrm>
        </p:spPr>
        <p:txBody>
          <a:bodyPr>
            <a:noAutofit/>
          </a:bodyPr>
          <a:lstStyle/>
          <a:p>
            <a:pPr algn="l"/>
            <a:r>
              <a:rPr lang="nb-NO" sz="3000"/>
              <a:t>§ 4: </a:t>
            </a:r>
            <a:r>
              <a:rPr lang="nn-NO" sz="3000"/>
              <a:t>Ei logisk avgrensa informasjonsmengd. (…) Gjeld ansvarsområdet eller verksemda til organet. </a:t>
            </a:r>
          </a:p>
        </p:txBody>
      </p:sp>
      <p:pic>
        <p:nvPicPr>
          <p:cNvPr id="11" name="Bilde 10">
            <a:extLst>
              <a:ext uri="{FF2B5EF4-FFF2-40B4-BE49-F238E27FC236}">
                <a16:creationId xmlns:a16="http://schemas.microsoft.com/office/drawing/2014/main" id="{8C5FC469-48A8-6726-8087-4884FC8993F8}"/>
              </a:ext>
            </a:extLst>
          </p:cNvPr>
          <p:cNvPicPr>
            <a:picLocks noChangeAspect="1"/>
          </p:cNvPicPr>
          <p:nvPr/>
        </p:nvPicPr>
        <p:blipFill>
          <a:blip r:embed="rId2"/>
          <a:stretch>
            <a:fillRect/>
          </a:stretch>
        </p:blipFill>
        <p:spPr>
          <a:xfrm>
            <a:off x="2359931" y="2209687"/>
            <a:ext cx="7332312" cy="2362313"/>
          </a:xfrm>
          <a:prstGeom prst="rect">
            <a:avLst/>
          </a:prstGeom>
        </p:spPr>
      </p:pic>
      <p:pic>
        <p:nvPicPr>
          <p:cNvPr id="13" name="Bilde 12">
            <a:extLst>
              <a:ext uri="{FF2B5EF4-FFF2-40B4-BE49-F238E27FC236}">
                <a16:creationId xmlns:a16="http://schemas.microsoft.com/office/drawing/2014/main" id="{528847BE-726B-6BC2-9D94-A1F3D4A15243}"/>
              </a:ext>
            </a:extLst>
          </p:cNvPr>
          <p:cNvPicPr>
            <a:picLocks noChangeAspect="1"/>
          </p:cNvPicPr>
          <p:nvPr/>
        </p:nvPicPr>
        <p:blipFill>
          <a:blip r:embed="rId3"/>
          <a:stretch>
            <a:fillRect/>
          </a:stretch>
        </p:blipFill>
        <p:spPr>
          <a:xfrm>
            <a:off x="1006619" y="4572000"/>
            <a:ext cx="4618328" cy="1955997"/>
          </a:xfrm>
          <a:prstGeom prst="rect">
            <a:avLst/>
          </a:prstGeom>
        </p:spPr>
      </p:pic>
      <p:pic>
        <p:nvPicPr>
          <p:cNvPr id="16" name="Bilde 15">
            <a:extLst>
              <a:ext uri="{FF2B5EF4-FFF2-40B4-BE49-F238E27FC236}">
                <a16:creationId xmlns:a16="http://schemas.microsoft.com/office/drawing/2014/main" id="{131D721F-2EFA-74EC-29FB-58860F0836DA}"/>
              </a:ext>
            </a:extLst>
          </p:cNvPr>
          <p:cNvPicPr>
            <a:picLocks noChangeAspect="1"/>
          </p:cNvPicPr>
          <p:nvPr/>
        </p:nvPicPr>
        <p:blipFill>
          <a:blip r:embed="rId4"/>
          <a:stretch>
            <a:fillRect/>
          </a:stretch>
        </p:blipFill>
        <p:spPr>
          <a:xfrm>
            <a:off x="6096000" y="4690754"/>
            <a:ext cx="5482442" cy="1466640"/>
          </a:xfrm>
          <a:prstGeom prst="rect">
            <a:avLst/>
          </a:prstGeom>
        </p:spPr>
      </p:pic>
    </p:spTree>
    <p:extLst>
      <p:ext uri="{BB962C8B-B14F-4D97-AF65-F5344CB8AC3E}">
        <p14:creationId xmlns:p14="http://schemas.microsoft.com/office/powerpoint/2010/main" val="16342112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5FDD51C-42CE-F639-8D21-8FE8C427B491}"/>
              </a:ext>
            </a:extLst>
          </p:cNvPr>
          <p:cNvSpPr>
            <a:spLocks noGrp="1"/>
          </p:cNvSpPr>
          <p:nvPr>
            <p:ph type="ctrTitle"/>
          </p:nvPr>
        </p:nvSpPr>
        <p:spPr>
          <a:xfrm>
            <a:off x="1524000" y="120321"/>
            <a:ext cx="9144000" cy="900604"/>
          </a:xfrm>
        </p:spPr>
        <p:txBody>
          <a:bodyPr>
            <a:normAutofit fontScale="90000"/>
          </a:bodyPr>
          <a:lstStyle/>
          <a:p>
            <a:r>
              <a:rPr lang="nb-NO"/>
              <a:t>Innholdet avgjør</a:t>
            </a:r>
          </a:p>
        </p:txBody>
      </p:sp>
      <p:sp>
        <p:nvSpPr>
          <p:cNvPr id="5" name="Undertittel 4">
            <a:extLst>
              <a:ext uri="{FF2B5EF4-FFF2-40B4-BE49-F238E27FC236}">
                <a16:creationId xmlns:a16="http://schemas.microsoft.com/office/drawing/2014/main" id="{46CF01FE-B04A-8CA0-1112-EEF98B98BAED}"/>
              </a:ext>
            </a:extLst>
          </p:cNvPr>
          <p:cNvSpPr>
            <a:spLocks noGrp="1"/>
          </p:cNvSpPr>
          <p:nvPr>
            <p:ph type="subTitle" idx="1"/>
          </p:nvPr>
        </p:nvSpPr>
        <p:spPr>
          <a:xfrm>
            <a:off x="1712942" y="1346691"/>
            <a:ext cx="8674642" cy="1030749"/>
          </a:xfrm>
        </p:spPr>
        <p:txBody>
          <a:bodyPr>
            <a:normAutofit/>
          </a:bodyPr>
          <a:lstStyle/>
          <a:p>
            <a:pPr algn="l"/>
            <a:r>
              <a:rPr lang="nb-NO"/>
              <a:t>Det er innholdet, ikke hvordan det er lagret, som betyr noe. </a:t>
            </a:r>
          </a:p>
          <a:p>
            <a:pPr algn="l"/>
            <a:r>
              <a:rPr lang="nb-NO" sz="2400"/>
              <a:t>Det er ofte en egen verden av dokumenter «under» postlista.</a:t>
            </a:r>
            <a:endParaRPr lang="nb-NO"/>
          </a:p>
          <a:p>
            <a:pPr algn="l"/>
            <a:endParaRPr lang="nn-NO"/>
          </a:p>
        </p:txBody>
      </p:sp>
      <p:pic>
        <p:nvPicPr>
          <p:cNvPr id="9" name="Bilde 8">
            <a:extLst>
              <a:ext uri="{FF2B5EF4-FFF2-40B4-BE49-F238E27FC236}">
                <a16:creationId xmlns:a16="http://schemas.microsoft.com/office/drawing/2014/main" id="{C66A883D-EBCC-CD26-8430-207D76FA8053}"/>
              </a:ext>
            </a:extLst>
          </p:cNvPr>
          <p:cNvPicPr>
            <a:picLocks noChangeAspect="1"/>
          </p:cNvPicPr>
          <p:nvPr/>
        </p:nvPicPr>
        <p:blipFill>
          <a:blip r:embed="rId3"/>
          <a:stretch>
            <a:fillRect/>
          </a:stretch>
        </p:blipFill>
        <p:spPr>
          <a:xfrm>
            <a:off x="6897088" y="4999346"/>
            <a:ext cx="4693596" cy="1337218"/>
          </a:xfrm>
          <a:prstGeom prst="rect">
            <a:avLst/>
          </a:prstGeom>
        </p:spPr>
      </p:pic>
      <p:pic>
        <p:nvPicPr>
          <p:cNvPr id="4" name="Bilde 3">
            <a:extLst>
              <a:ext uri="{FF2B5EF4-FFF2-40B4-BE49-F238E27FC236}">
                <a16:creationId xmlns:a16="http://schemas.microsoft.com/office/drawing/2014/main" id="{5163DC2E-34DD-ABEF-D29C-D1C4CFD3119E}"/>
              </a:ext>
            </a:extLst>
          </p:cNvPr>
          <p:cNvPicPr>
            <a:picLocks noChangeAspect="1"/>
          </p:cNvPicPr>
          <p:nvPr/>
        </p:nvPicPr>
        <p:blipFill>
          <a:blip r:embed="rId4"/>
          <a:stretch>
            <a:fillRect/>
          </a:stretch>
        </p:blipFill>
        <p:spPr>
          <a:xfrm>
            <a:off x="891853" y="2914007"/>
            <a:ext cx="5318941" cy="3422557"/>
          </a:xfrm>
          <a:prstGeom prst="rect">
            <a:avLst/>
          </a:prstGeom>
        </p:spPr>
      </p:pic>
      <p:pic>
        <p:nvPicPr>
          <p:cNvPr id="7" name="Bilde 6">
            <a:extLst>
              <a:ext uri="{FF2B5EF4-FFF2-40B4-BE49-F238E27FC236}">
                <a16:creationId xmlns:a16="http://schemas.microsoft.com/office/drawing/2014/main" id="{04648274-C1C6-268B-E1EE-F0FED6EBC81B}"/>
              </a:ext>
            </a:extLst>
          </p:cNvPr>
          <p:cNvPicPr>
            <a:picLocks noChangeAspect="1"/>
          </p:cNvPicPr>
          <p:nvPr/>
        </p:nvPicPr>
        <p:blipFill>
          <a:blip r:embed="rId5"/>
          <a:stretch>
            <a:fillRect/>
          </a:stretch>
        </p:blipFill>
        <p:spPr>
          <a:xfrm>
            <a:off x="6699209" y="2946664"/>
            <a:ext cx="5089353" cy="1377828"/>
          </a:xfrm>
          <a:prstGeom prst="rect">
            <a:avLst/>
          </a:prstGeom>
        </p:spPr>
      </p:pic>
    </p:spTree>
    <p:extLst>
      <p:ext uri="{BB962C8B-B14F-4D97-AF65-F5344CB8AC3E}">
        <p14:creationId xmlns:p14="http://schemas.microsoft.com/office/powerpoint/2010/main" val="13133849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11">
            <a:extLst>
              <a:ext uri="{FF2B5EF4-FFF2-40B4-BE49-F238E27FC236}">
                <a16:creationId xmlns:a16="http://schemas.microsoft.com/office/drawing/2014/main" id="{56827C3C-D52F-46CE-A441-3CD6A1A6A0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37" y="0"/>
            <a:ext cx="12192000" cy="6858000"/>
          </a:xfrm>
          <a:prstGeom prst="rect">
            <a:avLst/>
          </a:prstGeom>
          <a:solidFill>
            <a:schemeClr val="bg1">
              <a:lumMod val="8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13">
            <a:extLst>
              <a:ext uri="{FF2B5EF4-FFF2-40B4-BE49-F238E27FC236}">
                <a16:creationId xmlns:a16="http://schemas.microsoft.com/office/drawing/2014/main" id="{F52A8B51-0A89-497B-B882-6658E029A3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7" y="643466"/>
            <a:ext cx="3522548" cy="5571067"/>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lassholder for innhold 4">
            <a:extLst>
              <a:ext uri="{FF2B5EF4-FFF2-40B4-BE49-F238E27FC236}">
                <a16:creationId xmlns:a16="http://schemas.microsoft.com/office/drawing/2014/main" id="{18A5EBAE-0660-4D5D-9F4C-E8C55EEF17AB}"/>
              </a:ext>
            </a:extLst>
          </p:cNvPr>
          <p:cNvPicPr>
            <a:picLocks noChangeAspect="1"/>
          </p:cNvPicPr>
          <p:nvPr/>
        </p:nvPicPr>
        <p:blipFill rotWithShape="1">
          <a:blip r:embed="rId3"/>
          <a:srcRect l="21555" t="8677" r="22226" b="2909"/>
          <a:stretch/>
        </p:blipFill>
        <p:spPr>
          <a:xfrm>
            <a:off x="965200" y="2014046"/>
            <a:ext cx="2879083" cy="2829906"/>
          </a:xfrm>
          <a:prstGeom prst="rect">
            <a:avLst/>
          </a:prstGeom>
        </p:spPr>
      </p:pic>
      <p:sp>
        <p:nvSpPr>
          <p:cNvPr id="16" name="Rectangle 15">
            <a:extLst>
              <a:ext uri="{FF2B5EF4-FFF2-40B4-BE49-F238E27FC236}">
                <a16:creationId xmlns:a16="http://schemas.microsoft.com/office/drawing/2014/main" id="{EB1CEFBF-6F09-4052-862B-E219DA157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26882" y="643466"/>
            <a:ext cx="3522548" cy="5571067"/>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Bilde 1">
            <a:extLst>
              <a:ext uri="{FF2B5EF4-FFF2-40B4-BE49-F238E27FC236}">
                <a16:creationId xmlns:a16="http://schemas.microsoft.com/office/drawing/2014/main" id="{19DCF5AA-9684-3140-A1CE-F4C976F9ED3F}"/>
              </a:ext>
            </a:extLst>
          </p:cNvPr>
          <p:cNvPicPr>
            <a:picLocks noChangeAspect="1"/>
          </p:cNvPicPr>
          <p:nvPr/>
        </p:nvPicPr>
        <p:blipFill rotWithShape="1">
          <a:blip r:embed="rId4"/>
          <a:srcRect l="31884" t="8309" r="32639" b="6032"/>
          <a:stretch/>
        </p:blipFill>
        <p:spPr>
          <a:xfrm>
            <a:off x="4647976" y="1256191"/>
            <a:ext cx="2880360" cy="4346632"/>
          </a:xfrm>
          <a:prstGeom prst="rect">
            <a:avLst/>
          </a:prstGeom>
        </p:spPr>
      </p:pic>
      <p:sp>
        <p:nvSpPr>
          <p:cNvPr id="18" name="Rectangle 17">
            <a:extLst>
              <a:ext uri="{FF2B5EF4-FFF2-40B4-BE49-F238E27FC236}">
                <a16:creationId xmlns:a16="http://schemas.microsoft.com/office/drawing/2014/main" id="{BCB5D417-2A71-445D-B4C7-9E814D633D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22847" y="643466"/>
            <a:ext cx="3522548" cy="5571067"/>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Bilde 3">
            <a:extLst>
              <a:ext uri="{FF2B5EF4-FFF2-40B4-BE49-F238E27FC236}">
                <a16:creationId xmlns:a16="http://schemas.microsoft.com/office/drawing/2014/main" id="{EA072B2B-446B-4A89-A84E-FA8F0C6188BE}"/>
              </a:ext>
            </a:extLst>
          </p:cNvPr>
          <p:cNvPicPr>
            <a:picLocks noChangeAspect="1"/>
          </p:cNvPicPr>
          <p:nvPr/>
        </p:nvPicPr>
        <p:blipFill rotWithShape="1">
          <a:blip r:embed="rId5"/>
          <a:srcRect l="20169" t="7343" r="21826" b="3493"/>
          <a:stretch/>
        </p:blipFill>
        <p:spPr>
          <a:xfrm rot="21600000">
            <a:off x="8343941" y="2045367"/>
            <a:ext cx="2880360" cy="2767265"/>
          </a:xfrm>
          <a:prstGeom prst="rect">
            <a:avLst/>
          </a:prstGeom>
        </p:spPr>
      </p:pic>
    </p:spTree>
    <p:extLst>
      <p:ext uri="{BB962C8B-B14F-4D97-AF65-F5344CB8AC3E}">
        <p14:creationId xmlns:p14="http://schemas.microsoft.com/office/powerpoint/2010/main" val="35525204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5FDD51C-42CE-F639-8D21-8FE8C427B491}"/>
              </a:ext>
            </a:extLst>
          </p:cNvPr>
          <p:cNvSpPr>
            <a:spLocks noGrp="1"/>
          </p:cNvSpPr>
          <p:nvPr>
            <p:ph type="ctrTitle"/>
          </p:nvPr>
        </p:nvSpPr>
        <p:spPr>
          <a:xfrm>
            <a:off x="1524000" y="576098"/>
            <a:ext cx="9144000" cy="920193"/>
          </a:xfrm>
        </p:spPr>
        <p:txBody>
          <a:bodyPr>
            <a:normAutofit/>
          </a:bodyPr>
          <a:lstStyle/>
          <a:p>
            <a:r>
              <a:rPr lang="nb-NO"/>
              <a:t>Innsyn i «alle dokumentene»</a:t>
            </a:r>
          </a:p>
        </p:txBody>
      </p:sp>
      <p:sp>
        <p:nvSpPr>
          <p:cNvPr id="3" name="Undertittel 2">
            <a:extLst>
              <a:ext uri="{FF2B5EF4-FFF2-40B4-BE49-F238E27FC236}">
                <a16:creationId xmlns:a16="http://schemas.microsoft.com/office/drawing/2014/main" id="{297D00EB-3DFE-D8F4-39AE-C7FAA310BBAB}"/>
              </a:ext>
            </a:extLst>
          </p:cNvPr>
          <p:cNvSpPr>
            <a:spLocks noGrp="1"/>
          </p:cNvSpPr>
          <p:nvPr>
            <p:ph type="subTitle" idx="1"/>
          </p:nvPr>
        </p:nvSpPr>
        <p:spPr>
          <a:xfrm>
            <a:off x="1524000" y="1900052"/>
            <a:ext cx="9144000" cy="4381850"/>
          </a:xfrm>
        </p:spPr>
        <p:txBody>
          <a:bodyPr>
            <a:normAutofit/>
          </a:bodyPr>
          <a:lstStyle/>
          <a:p>
            <a:pPr algn="l"/>
            <a:r>
              <a:rPr lang="nb-NO" sz="2400"/>
              <a:t>Utgangspunktet § 28 annet ledd: «</a:t>
            </a:r>
            <a:r>
              <a:rPr lang="nn-NO" sz="2400" u="sng"/>
              <a:t>ei bestemt sak </a:t>
            </a:r>
            <a:r>
              <a:rPr lang="nn-NO" sz="2400"/>
              <a:t>eller </a:t>
            </a:r>
            <a:r>
              <a:rPr lang="nn-NO" sz="2400" u="sng"/>
              <a:t>i rimeleg utstrekning</a:t>
            </a:r>
            <a:r>
              <a:rPr lang="nn-NO" sz="2400"/>
              <a:t> saker av ein bestemt art</a:t>
            </a:r>
            <a:r>
              <a:rPr lang="nb-NO" sz="2400"/>
              <a:t>»</a:t>
            </a:r>
          </a:p>
          <a:p>
            <a:pPr algn="l"/>
            <a:r>
              <a:rPr lang="nb-NO" sz="2400"/>
              <a:t>Viktigst: Hva saken gjelder. Tidsperioden (hvis det ikke er åpenbart). </a:t>
            </a:r>
          </a:p>
          <a:p>
            <a:pPr algn="l"/>
            <a:r>
              <a:rPr lang="nb-NO"/>
              <a:t>Forslag: «Vi ber med dette om innsyn i alle dokumenter om </a:t>
            </a:r>
            <a:r>
              <a:rPr lang="nb-NO">
                <a:solidFill>
                  <a:srgbClr val="FF0000"/>
                </a:solidFill>
              </a:rPr>
              <a:t>SAKEN</a:t>
            </a:r>
            <a:r>
              <a:rPr lang="nb-NO"/>
              <a:t> i </a:t>
            </a:r>
            <a:r>
              <a:rPr lang="nb-NO">
                <a:solidFill>
                  <a:srgbClr val="FF0000"/>
                </a:solidFill>
              </a:rPr>
              <a:t>PERIODEN </a:t>
            </a:r>
            <a:r>
              <a:rPr lang="nb-NO" err="1">
                <a:solidFill>
                  <a:srgbClr val="FF0000"/>
                </a:solidFill>
              </a:rPr>
              <a:t>X</a:t>
            </a:r>
            <a:r>
              <a:rPr lang="nb-NO">
                <a:solidFill>
                  <a:srgbClr val="FF0000"/>
                </a:solidFill>
              </a:rPr>
              <a:t> TIL Y</a:t>
            </a:r>
            <a:r>
              <a:rPr lang="nb-NO"/>
              <a:t>. </a:t>
            </a:r>
          </a:p>
          <a:p>
            <a:pPr algn="l"/>
            <a:r>
              <a:rPr lang="nb-NO"/>
              <a:t>Vi ber om at det ikke avgrenses til hva som er journalført, og at e-poster og tekstmeldinger inkluderes. Vi ber om at det inkluderes både interne dokumenter, og eventuell kommunikasjon med personer utenfor organet. </a:t>
            </a:r>
          </a:p>
          <a:p>
            <a:pPr algn="l"/>
            <a:r>
              <a:rPr lang="nb-NO"/>
              <a:t>Hvis det ikke finnes noen slike dokumenter i det hele tatt, ber vi om å bli opplyst om dette.»</a:t>
            </a:r>
          </a:p>
          <a:p>
            <a:pPr algn="l"/>
            <a:endParaRPr lang="nb-NO"/>
          </a:p>
          <a:p>
            <a:pPr algn="l"/>
            <a:endParaRPr lang="nb-NO"/>
          </a:p>
          <a:p>
            <a:pPr algn="l"/>
            <a:endParaRPr lang="nb-NO"/>
          </a:p>
          <a:p>
            <a:pPr algn="l"/>
            <a:endParaRPr lang="nb-NO" sz="2400"/>
          </a:p>
        </p:txBody>
      </p:sp>
    </p:spTree>
    <p:extLst>
      <p:ext uri="{BB962C8B-B14F-4D97-AF65-F5344CB8AC3E}">
        <p14:creationId xmlns:p14="http://schemas.microsoft.com/office/powerpoint/2010/main" val="30062379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5FDD51C-42CE-F639-8D21-8FE8C427B491}"/>
              </a:ext>
            </a:extLst>
          </p:cNvPr>
          <p:cNvSpPr>
            <a:spLocks noGrp="1"/>
          </p:cNvSpPr>
          <p:nvPr>
            <p:ph type="ctrTitle"/>
          </p:nvPr>
        </p:nvSpPr>
        <p:spPr>
          <a:xfrm>
            <a:off x="1524000" y="1222929"/>
            <a:ext cx="9144000" cy="920193"/>
          </a:xfrm>
        </p:spPr>
        <p:txBody>
          <a:bodyPr>
            <a:normAutofit fontScale="90000"/>
          </a:bodyPr>
          <a:lstStyle/>
          <a:p>
            <a:r>
              <a:rPr lang="nb-NO"/>
              <a:t>Eksempel: Innsyn i «alle dokumentene»</a:t>
            </a:r>
          </a:p>
        </p:txBody>
      </p:sp>
      <p:sp>
        <p:nvSpPr>
          <p:cNvPr id="5" name="Undertittel 4">
            <a:extLst>
              <a:ext uri="{FF2B5EF4-FFF2-40B4-BE49-F238E27FC236}">
                <a16:creationId xmlns:a16="http://schemas.microsoft.com/office/drawing/2014/main" id="{95210CD1-D441-AF28-626A-083672588656}"/>
              </a:ext>
            </a:extLst>
          </p:cNvPr>
          <p:cNvSpPr>
            <a:spLocks noGrp="1"/>
          </p:cNvSpPr>
          <p:nvPr>
            <p:ph type="subTitle" idx="1"/>
          </p:nvPr>
        </p:nvSpPr>
        <p:spPr>
          <a:xfrm>
            <a:off x="1524000" y="2488474"/>
            <a:ext cx="6683298" cy="3378926"/>
          </a:xfrm>
        </p:spPr>
        <p:txBody>
          <a:bodyPr>
            <a:normAutofit/>
          </a:bodyPr>
          <a:lstStyle/>
          <a:p>
            <a:pPr algn="l"/>
            <a:r>
              <a:rPr lang="nb-NO"/>
              <a:t>«Vi ber med dette om innsyn i alle dokumenter som gjelder håndtering av organinterne dokumenter (§ 14 i </a:t>
            </a:r>
            <a:r>
              <a:rPr lang="nb-NO" err="1"/>
              <a:t>offentleglova</a:t>
            </a:r>
            <a:r>
              <a:rPr lang="nb-NO"/>
              <a:t>) i det kommende arkiv- og saksbehandlingssystem for departementene. Vi ber om at "håndtering" tolkes vidt, og at alt som kan være relevant inkluderes. Hvis det er tvil om hvordan det bør avgrenses kan det gjerne konsulteres med oss, i tråd med veiledningsplikten etter forvaltningsloven § 11.»</a:t>
            </a:r>
          </a:p>
        </p:txBody>
      </p:sp>
      <p:pic>
        <p:nvPicPr>
          <p:cNvPr id="7" name="Bilde 6">
            <a:extLst>
              <a:ext uri="{FF2B5EF4-FFF2-40B4-BE49-F238E27FC236}">
                <a16:creationId xmlns:a16="http://schemas.microsoft.com/office/drawing/2014/main" id="{5ACEF7AC-B1B5-5CF6-FEC9-D70FF291244C}"/>
              </a:ext>
            </a:extLst>
          </p:cNvPr>
          <p:cNvPicPr>
            <a:picLocks noChangeAspect="1"/>
          </p:cNvPicPr>
          <p:nvPr/>
        </p:nvPicPr>
        <p:blipFill>
          <a:blip r:embed="rId2"/>
          <a:stretch>
            <a:fillRect/>
          </a:stretch>
        </p:blipFill>
        <p:spPr>
          <a:xfrm>
            <a:off x="8552986" y="2488474"/>
            <a:ext cx="3263590" cy="2979952"/>
          </a:xfrm>
          <a:prstGeom prst="rect">
            <a:avLst/>
          </a:prstGeom>
        </p:spPr>
      </p:pic>
    </p:spTree>
    <p:extLst>
      <p:ext uri="{BB962C8B-B14F-4D97-AF65-F5344CB8AC3E}">
        <p14:creationId xmlns:p14="http://schemas.microsoft.com/office/powerpoint/2010/main" val="41198002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5FDD51C-42CE-F639-8D21-8FE8C427B491}"/>
              </a:ext>
            </a:extLst>
          </p:cNvPr>
          <p:cNvSpPr>
            <a:spLocks noGrp="1"/>
          </p:cNvSpPr>
          <p:nvPr>
            <p:ph type="ctrTitle"/>
          </p:nvPr>
        </p:nvSpPr>
        <p:spPr>
          <a:xfrm>
            <a:off x="1524000" y="740690"/>
            <a:ext cx="9144000" cy="920193"/>
          </a:xfrm>
        </p:spPr>
        <p:txBody>
          <a:bodyPr>
            <a:normAutofit fontScale="90000"/>
          </a:bodyPr>
          <a:lstStyle/>
          <a:p>
            <a:r>
              <a:rPr lang="nb-NO"/>
              <a:t>Eksempel: Innsyn i kommunikasjon</a:t>
            </a:r>
          </a:p>
        </p:txBody>
      </p:sp>
      <p:sp>
        <p:nvSpPr>
          <p:cNvPr id="5" name="Undertittel 4">
            <a:extLst>
              <a:ext uri="{FF2B5EF4-FFF2-40B4-BE49-F238E27FC236}">
                <a16:creationId xmlns:a16="http://schemas.microsoft.com/office/drawing/2014/main" id="{95210CD1-D441-AF28-626A-083672588656}"/>
              </a:ext>
            </a:extLst>
          </p:cNvPr>
          <p:cNvSpPr>
            <a:spLocks noGrp="1"/>
          </p:cNvSpPr>
          <p:nvPr>
            <p:ph type="subTitle" idx="1"/>
          </p:nvPr>
        </p:nvSpPr>
        <p:spPr>
          <a:xfrm>
            <a:off x="894522" y="1742086"/>
            <a:ext cx="6632713" cy="4526564"/>
          </a:xfrm>
        </p:spPr>
        <p:txBody>
          <a:bodyPr>
            <a:normAutofit lnSpcReduction="10000"/>
          </a:bodyPr>
          <a:lstStyle/>
          <a:p>
            <a:pPr algn="l"/>
            <a:r>
              <a:rPr lang="nb-NO" sz="1800">
                <a:effectLst/>
                <a:latin typeface="Calibri" panose="020F0502020204030204" pitchFamily="34" charset="0"/>
                <a:ea typeface="Calibri" panose="020F0502020204030204" pitchFamily="34" charset="0"/>
              </a:rPr>
              <a:t>«Vi ber med dette om innsyn i kommunikasjon mellom deltagerne i Politidirektoratets «</a:t>
            </a:r>
            <a:r>
              <a:rPr lang="nb-NO" sz="1800" err="1">
                <a:effectLst/>
                <a:latin typeface="Calibri" panose="020F0502020204030204" pitchFamily="34" charset="0"/>
                <a:ea typeface="Calibri" panose="020F0502020204030204" pitchFamily="34" charset="0"/>
              </a:rPr>
              <a:t>Prümprosjekt</a:t>
            </a:r>
            <a:r>
              <a:rPr lang="nb-NO" sz="1800">
                <a:effectLst/>
                <a:latin typeface="Calibri" panose="020F0502020204030204" pitchFamily="34" charset="0"/>
                <a:ea typeface="Calibri" panose="020F0502020204030204" pitchFamily="34" charset="0"/>
              </a:rPr>
              <a:t>» –Cato Rindal, Wilfred Østgulen, Merethe Austgulen, John Ståle Stamnes, Jørgen Lunde </a:t>
            </a:r>
            <a:r>
              <a:rPr lang="nb-NO" sz="1800" err="1">
                <a:effectLst/>
                <a:latin typeface="Calibri" panose="020F0502020204030204" pitchFamily="34" charset="0"/>
                <a:ea typeface="Calibri" panose="020F0502020204030204" pitchFamily="34" charset="0"/>
              </a:rPr>
              <a:t>Ronge</a:t>
            </a:r>
            <a:r>
              <a:rPr lang="nb-NO" sz="1800">
                <a:effectLst/>
                <a:latin typeface="Calibri" panose="020F0502020204030204" pitchFamily="34" charset="0"/>
                <a:ea typeface="Calibri" panose="020F0502020204030204" pitchFamily="34" charset="0"/>
              </a:rPr>
              <a:t>, Jan Helge </a:t>
            </a:r>
            <a:r>
              <a:rPr lang="nb-NO" sz="1800" err="1">
                <a:effectLst/>
                <a:latin typeface="Calibri" panose="020F0502020204030204" pitchFamily="34" charset="0"/>
                <a:ea typeface="Calibri" panose="020F0502020204030204" pitchFamily="34" charset="0"/>
              </a:rPr>
              <a:t>Ekeren</a:t>
            </a:r>
            <a:r>
              <a:rPr lang="nb-NO" sz="1800">
                <a:effectLst/>
                <a:latin typeface="Calibri" panose="020F0502020204030204" pitchFamily="34" charset="0"/>
                <a:ea typeface="Calibri" panose="020F0502020204030204" pitchFamily="34" charset="0"/>
              </a:rPr>
              <a:t> og Arnar </a:t>
            </a:r>
            <a:r>
              <a:rPr lang="nb-NO" sz="1800" err="1">
                <a:effectLst/>
                <a:latin typeface="Calibri" panose="020F0502020204030204" pitchFamily="34" charset="0"/>
                <a:ea typeface="Calibri" panose="020F0502020204030204" pitchFamily="34" charset="0"/>
              </a:rPr>
              <a:t>Lundesgaard</a:t>
            </a:r>
            <a:r>
              <a:rPr lang="nb-NO" sz="1800">
                <a:effectLst/>
                <a:latin typeface="Calibri" panose="020F0502020204030204" pitchFamily="34" charset="0"/>
                <a:ea typeface="Calibri" panose="020F0502020204030204" pitchFamily="34" charset="0"/>
              </a:rPr>
              <a:t> og evt. andre – og ansatte i </a:t>
            </a:r>
            <a:r>
              <a:rPr lang="nb-NO" sz="1800" err="1">
                <a:effectLst/>
                <a:latin typeface="Calibri" panose="020F0502020204030204" pitchFamily="34" charset="0"/>
                <a:ea typeface="Calibri" panose="020F0502020204030204" pitchFamily="34" charset="0"/>
              </a:rPr>
              <a:t>Palantir</a:t>
            </a:r>
            <a:r>
              <a:rPr lang="nb-NO" sz="1800">
                <a:effectLst/>
                <a:latin typeface="Calibri" panose="020F0502020204030204" pitchFamily="34" charset="0"/>
                <a:ea typeface="Calibri" panose="020F0502020204030204" pitchFamily="34" charset="0"/>
              </a:rPr>
              <a:t> Technologies AS, om prosjektet og implementeringen av </a:t>
            </a:r>
            <a:r>
              <a:rPr lang="nb-NO" sz="1800" err="1">
                <a:effectLst/>
                <a:latin typeface="Calibri" panose="020F0502020204030204" pitchFamily="34" charset="0"/>
                <a:ea typeface="Calibri" panose="020F0502020204030204" pitchFamily="34" charset="0"/>
              </a:rPr>
              <a:t>Palantirs</a:t>
            </a:r>
            <a:r>
              <a:rPr lang="nb-NO" sz="1800">
                <a:effectLst/>
                <a:latin typeface="Calibri" panose="020F0502020204030204" pitchFamily="34" charset="0"/>
                <a:ea typeface="Calibri" panose="020F0502020204030204" pitchFamily="34" charset="0"/>
              </a:rPr>
              <a:t> programvare (kalt Omnia) i perioden januar-november 2017. </a:t>
            </a:r>
          </a:p>
          <a:p>
            <a:pPr algn="l"/>
            <a:r>
              <a:rPr lang="nb-NO" sz="1800">
                <a:effectLst/>
                <a:latin typeface="Calibri" panose="020F0502020204030204" pitchFamily="34" charset="0"/>
                <a:ea typeface="Calibri" panose="020F0502020204030204" pitchFamily="34" charset="0"/>
              </a:rPr>
              <a:t>Vi ber om at det inkluderes eventuelle eposter og tekstmeldinger (herunder via tjenester som Messenger, Whatsapp </a:t>
            </a:r>
            <a:r>
              <a:rPr lang="nb-NO" sz="1800" err="1">
                <a:effectLst/>
                <a:latin typeface="Calibri" panose="020F0502020204030204" pitchFamily="34" charset="0"/>
                <a:ea typeface="Calibri" panose="020F0502020204030204" pitchFamily="34" charset="0"/>
              </a:rPr>
              <a:t>osv</a:t>
            </a:r>
            <a:r>
              <a:rPr lang="nb-NO" sz="1800">
                <a:effectLst/>
                <a:latin typeface="Calibri" panose="020F0502020204030204" pitchFamily="34" charset="0"/>
                <a:ea typeface="Calibri" panose="020F0502020204030204" pitchFamily="34" charset="0"/>
              </a:rPr>
              <a:t>). For innsynsrett og hva som regnes som et saksdokument etter </a:t>
            </a:r>
            <a:r>
              <a:rPr lang="nb-NO" sz="1800" err="1">
                <a:effectLst/>
                <a:latin typeface="Calibri" panose="020F0502020204030204" pitchFamily="34" charset="0"/>
                <a:ea typeface="Calibri" panose="020F0502020204030204" pitchFamily="34" charset="0"/>
              </a:rPr>
              <a:t>offl</a:t>
            </a:r>
            <a:r>
              <a:rPr lang="nb-NO" sz="1800">
                <a:effectLst/>
                <a:latin typeface="Calibri" panose="020F0502020204030204" pitchFamily="34" charset="0"/>
                <a:ea typeface="Calibri" panose="020F0502020204030204" pitchFamily="34" charset="0"/>
              </a:rPr>
              <a:t>. § 4, viser vi til følgende uttalelse: </a:t>
            </a:r>
            <a:r>
              <a:rPr lang="nb-NO" sz="1800" u="sng">
                <a:solidFill>
                  <a:srgbClr val="0000FF"/>
                </a:solidFill>
                <a:effectLst/>
                <a:latin typeface="Calibri" panose="020F0502020204030204" pitchFamily="34" charset="0"/>
                <a:ea typeface="Calibri" panose="020F0502020204030204" pitchFamily="34" charset="0"/>
                <a:hlinkClick r:id="rId2"/>
              </a:rPr>
              <a:t>https://www.sivilombudsmannen.no/uttalelser/journalforing-av-tekstmeldinger-sms-er/</a:t>
            </a:r>
            <a:endParaRPr lang="nb-NO" sz="1800">
              <a:effectLst/>
              <a:latin typeface="Calibri" panose="020F0502020204030204" pitchFamily="34" charset="0"/>
              <a:ea typeface="Calibri" panose="020F0502020204030204" pitchFamily="34" charset="0"/>
            </a:endParaRPr>
          </a:p>
          <a:p>
            <a:pPr algn="l"/>
            <a:r>
              <a:rPr lang="nb-NO" sz="1800">
                <a:effectLst/>
                <a:latin typeface="Calibri" panose="020F0502020204030204" pitchFamily="34" charset="0"/>
                <a:ea typeface="Calibri" panose="020F0502020204030204" pitchFamily="34" charset="0"/>
              </a:rPr>
              <a:t>Vi vil også understreke at vi ber om at det gjøres nødvendige undersøkelser for å finne fram all relevant kommunikasjon, og at det ikke kun vises til eventuelt journalførte- eller arkivert kommunikasjon.».</a:t>
            </a:r>
          </a:p>
        </p:txBody>
      </p:sp>
      <p:pic>
        <p:nvPicPr>
          <p:cNvPr id="4" name="Bilde 3">
            <a:extLst>
              <a:ext uri="{FF2B5EF4-FFF2-40B4-BE49-F238E27FC236}">
                <a16:creationId xmlns:a16="http://schemas.microsoft.com/office/drawing/2014/main" id="{BF13E854-4811-AF97-5BA5-2D11E281B6C3}"/>
              </a:ext>
            </a:extLst>
          </p:cNvPr>
          <p:cNvPicPr>
            <a:picLocks noChangeAspect="1"/>
          </p:cNvPicPr>
          <p:nvPr/>
        </p:nvPicPr>
        <p:blipFill>
          <a:blip r:embed="rId3"/>
          <a:stretch>
            <a:fillRect/>
          </a:stretch>
        </p:blipFill>
        <p:spPr>
          <a:xfrm>
            <a:off x="7802439" y="1795670"/>
            <a:ext cx="3832241" cy="4234069"/>
          </a:xfrm>
          <a:prstGeom prst="rect">
            <a:avLst/>
          </a:prstGeom>
        </p:spPr>
      </p:pic>
    </p:spTree>
    <p:extLst>
      <p:ext uri="{BB962C8B-B14F-4D97-AF65-F5344CB8AC3E}">
        <p14:creationId xmlns:p14="http://schemas.microsoft.com/office/powerpoint/2010/main" val="30483637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tel 4">
            <a:extLst>
              <a:ext uri="{FF2B5EF4-FFF2-40B4-BE49-F238E27FC236}">
                <a16:creationId xmlns:a16="http://schemas.microsoft.com/office/drawing/2014/main" id="{F629D3C5-422D-5C8B-BB41-91326C1E021F}"/>
              </a:ext>
            </a:extLst>
          </p:cNvPr>
          <p:cNvSpPr>
            <a:spLocks noGrp="1"/>
          </p:cNvSpPr>
          <p:nvPr>
            <p:ph type="title"/>
          </p:nvPr>
        </p:nvSpPr>
        <p:spPr>
          <a:xfrm>
            <a:off x="7380407" y="743447"/>
            <a:ext cx="3973385" cy="3692028"/>
          </a:xfrm>
          <a:noFill/>
        </p:spPr>
        <p:txBody>
          <a:bodyPr vert="horz" lIns="91440" tIns="45720" rIns="91440" bIns="45720" rtlCol="0" anchor="b">
            <a:normAutofit/>
          </a:bodyPr>
          <a:lstStyle/>
          <a:p>
            <a:r>
              <a:rPr lang="en-US" sz="5200" dirty="0"/>
              <a:t>Innsyn </a:t>
            </a:r>
            <a:r>
              <a:rPr lang="en-US" sz="5200" dirty="0" err="1"/>
              <a:t>i</a:t>
            </a:r>
            <a:r>
              <a:rPr lang="en-US" sz="5200" dirty="0"/>
              <a:t> </a:t>
            </a:r>
            <a:r>
              <a:rPr lang="en-US" sz="5200" dirty="0" err="1"/>
              <a:t>telefonlogg</a:t>
            </a:r>
            <a:r>
              <a:rPr lang="en-US" sz="5200" dirty="0"/>
              <a:t> </a:t>
            </a:r>
          </a:p>
        </p:txBody>
      </p:sp>
      <p:pic>
        <p:nvPicPr>
          <p:cNvPr id="4" name="Plassholder for innhold 4">
            <a:extLst>
              <a:ext uri="{FF2B5EF4-FFF2-40B4-BE49-F238E27FC236}">
                <a16:creationId xmlns:a16="http://schemas.microsoft.com/office/drawing/2014/main" id="{D13C6D27-39BD-86A9-329A-14CAC4D7CF0D}"/>
              </a:ext>
            </a:extLst>
          </p:cNvPr>
          <p:cNvPicPr>
            <a:picLocks noGrp="1" noChangeAspect="1"/>
          </p:cNvPicPr>
          <p:nvPr>
            <p:ph idx="1"/>
          </p:nvPr>
        </p:nvPicPr>
        <p:blipFill rotWithShape="1">
          <a:blip r:embed="rId3"/>
          <a:srcRect l="582" r="2" b="2"/>
          <a:stretch/>
        </p:blipFill>
        <p:spPr>
          <a:xfrm>
            <a:off x="20" y="10"/>
            <a:ext cx="6992881" cy="6857990"/>
          </a:xfrm>
          <a:prstGeom prst="rect">
            <a:avLst/>
          </a:prstGeom>
        </p:spPr>
      </p:pic>
    </p:spTree>
    <p:extLst>
      <p:ext uri="{BB962C8B-B14F-4D97-AF65-F5344CB8AC3E}">
        <p14:creationId xmlns:p14="http://schemas.microsoft.com/office/powerpoint/2010/main" val="30659304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5FDD51C-42CE-F639-8D21-8FE8C427B491}"/>
              </a:ext>
            </a:extLst>
          </p:cNvPr>
          <p:cNvSpPr>
            <a:spLocks noGrp="1"/>
          </p:cNvSpPr>
          <p:nvPr>
            <p:ph type="ctrTitle"/>
          </p:nvPr>
        </p:nvSpPr>
        <p:spPr>
          <a:xfrm>
            <a:off x="1524000" y="703758"/>
            <a:ext cx="9144000" cy="896442"/>
          </a:xfrm>
        </p:spPr>
        <p:txBody>
          <a:bodyPr>
            <a:normAutofit fontScale="90000"/>
          </a:bodyPr>
          <a:lstStyle/>
          <a:p>
            <a:r>
              <a:rPr lang="nb-NO"/>
              <a:t>Innsyn i telefonlogg</a:t>
            </a:r>
          </a:p>
        </p:txBody>
      </p:sp>
      <p:pic>
        <p:nvPicPr>
          <p:cNvPr id="7" name="Bilde 6">
            <a:extLst>
              <a:ext uri="{FF2B5EF4-FFF2-40B4-BE49-F238E27FC236}">
                <a16:creationId xmlns:a16="http://schemas.microsoft.com/office/drawing/2014/main" id="{D5A584A3-53FD-DC21-FAAB-0EA86164429C}"/>
              </a:ext>
            </a:extLst>
          </p:cNvPr>
          <p:cNvPicPr>
            <a:picLocks noChangeAspect="1"/>
          </p:cNvPicPr>
          <p:nvPr/>
        </p:nvPicPr>
        <p:blipFill>
          <a:blip r:embed="rId2"/>
          <a:stretch>
            <a:fillRect/>
          </a:stretch>
        </p:blipFill>
        <p:spPr>
          <a:xfrm>
            <a:off x="1053841" y="1789554"/>
            <a:ext cx="5042159" cy="3937202"/>
          </a:xfrm>
          <a:prstGeom prst="rect">
            <a:avLst/>
          </a:prstGeom>
        </p:spPr>
      </p:pic>
      <p:pic>
        <p:nvPicPr>
          <p:cNvPr id="9" name="Bilde 8">
            <a:extLst>
              <a:ext uri="{FF2B5EF4-FFF2-40B4-BE49-F238E27FC236}">
                <a16:creationId xmlns:a16="http://schemas.microsoft.com/office/drawing/2014/main" id="{82614BF2-6BAE-EC9A-8645-C66850971C46}"/>
              </a:ext>
            </a:extLst>
          </p:cNvPr>
          <p:cNvPicPr>
            <a:picLocks noChangeAspect="1"/>
          </p:cNvPicPr>
          <p:nvPr/>
        </p:nvPicPr>
        <p:blipFill>
          <a:blip r:embed="rId3"/>
          <a:stretch>
            <a:fillRect/>
          </a:stretch>
        </p:blipFill>
        <p:spPr>
          <a:xfrm>
            <a:off x="6315511" y="1789554"/>
            <a:ext cx="5389503" cy="3937202"/>
          </a:xfrm>
          <a:prstGeom prst="rect">
            <a:avLst/>
          </a:prstGeom>
        </p:spPr>
      </p:pic>
    </p:spTree>
    <p:extLst>
      <p:ext uri="{BB962C8B-B14F-4D97-AF65-F5344CB8AC3E}">
        <p14:creationId xmlns:p14="http://schemas.microsoft.com/office/powerpoint/2010/main" val="8584646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5FDD51C-42CE-F639-8D21-8FE8C427B491}"/>
              </a:ext>
            </a:extLst>
          </p:cNvPr>
          <p:cNvSpPr>
            <a:spLocks noGrp="1"/>
          </p:cNvSpPr>
          <p:nvPr>
            <p:ph type="ctrTitle"/>
          </p:nvPr>
        </p:nvSpPr>
        <p:spPr>
          <a:xfrm>
            <a:off x="1524000" y="703758"/>
            <a:ext cx="9144000" cy="896442"/>
          </a:xfrm>
        </p:spPr>
        <p:txBody>
          <a:bodyPr>
            <a:normAutofit fontScale="90000"/>
          </a:bodyPr>
          <a:lstStyle/>
          <a:p>
            <a:r>
              <a:rPr lang="nb-NO"/>
              <a:t>Eksempel: Innsyn i telefonlogg</a:t>
            </a:r>
          </a:p>
        </p:txBody>
      </p:sp>
      <p:sp>
        <p:nvSpPr>
          <p:cNvPr id="3" name="Undertittel 2">
            <a:extLst>
              <a:ext uri="{FF2B5EF4-FFF2-40B4-BE49-F238E27FC236}">
                <a16:creationId xmlns:a16="http://schemas.microsoft.com/office/drawing/2014/main" id="{297D00EB-3DFE-D8F4-39AE-C7FAA310BBAB}"/>
              </a:ext>
            </a:extLst>
          </p:cNvPr>
          <p:cNvSpPr>
            <a:spLocks noGrp="1"/>
          </p:cNvSpPr>
          <p:nvPr>
            <p:ph type="subTitle" idx="1"/>
          </p:nvPr>
        </p:nvSpPr>
        <p:spPr>
          <a:xfrm>
            <a:off x="1523999" y="1995054"/>
            <a:ext cx="9558867" cy="4219479"/>
          </a:xfrm>
        </p:spPr>
        <p:txBody>
          <a:bodyPr>
            <a:normAutofit fontScale="85000" lnSpcReduction="20000"/>
          </a:bodyPr>
          <a:lstStyle/>
          <a:p>
            <a:pPr algn="l"/>
            <a:r>
              <a:rPr lang="nb-NO" b="0" i="1">
                <a:solidFill>
                  <a:srgbClr val="000000"/>
                </a:solidFill>
                <a:effectLst/>
                <a:latin typeface="-apple-system"/>
              </a:rPr>
              <a:t>“Med hjemmel i </a:t>
            </a:r>
            <a:r>
              <a:rPr lang="nb-NO" b="0" i="1" err="1">
                <a:solidFill>
                  <a:srgbClr val="000000"/>
                </a:solidFill>
                <a:effectLst/>
                <a:latin typeface="-apple-system"/>
              </a:rPr>
              <a:t>offentleglova</a:t>
            </a:r>
            <a:r>
              <a:rPr lang="nb-NO" b="0" i="1">
                <a:solidFill>
                  <a:srgbClr val="000000"/>
                </a:solidFill>
                <a:effectLst/>
                <a:latin typeface="-apple-system"/>
              </a:rPr>
              <a:t> §§ 4 og 28 2. ledd ber vi om innsyn i alle e-poster og tekstmeldinger som er blitt sendt mellom Robin </a:t>
            </a:r>
            <a:r>
              <a:rPr lang="nb-NO" b="0" i="1" err="1">
                <a:solidFill>
                  <a:srgbClr val="000000"/>
                </a:solidFill>
                <a:effectLst/>
                <a:latin typeface="-apple-system"/>
              </a:rPr>
              <a:t>Kåss</a:t>
            </a:r>
            <a:r>
              <a:rPr lang="nb-NO" b="0" i="1">
                <a:solidFill>
                  <a:srgbClr val="000000"/>
                </a:solidFill>
                <a:effectLst/>
                <a:latin typeface="-apple-system"/>
              </a:rPr>
              <a:t> og Hedda Foss Five, og som er relatert – direkte eller indirekte – til håndteringen av koronasituasjonen. Dette inkluderer diskusjoner knyttet til kommunikasjon og informasjonshåndtering.</a:t>
            </a:r>
            <a:br>
              <a:rPr lang="nb-NO" b="0" i="1">
                <a:solidFill>
                  <a:srgbClr val="000000"/>
                </a:solidFill>
                <a:effectLst/>
                <a:latin typeface="-apple-system"/>
              </a:rPr>
            </a:br>
            <a:br>
              <a:rPr lang="nb-NO" b="0" i="1">
                <a:solidFill>
                  <a:srgbClr val="000000"/>
                </a:solidFill>
                <a:effectLst/>
                <a:latin typeface="-apple-system"/>
              </a:rPr>
            </a:br>
            <a:r>
              <a:rPr lang="nb-NO" b="0" i="1">
                <a:solidFill>
                  <a:srgbClr val="000000"/>
                </a:solidFill>
                <a:effectLst/>
                <a:latin typeface="-apple-system"/>
              </a:rPr>
              <a:t>Vi ber også om innsyn i telefonloggene fra eventuelle telefonsamtaler mellom dem om samme tema i den aktuelle perioden. </a:t>
            </a:r>
            <a:br>
              <a:rPr lang="nb-NO" b="0" i="1">
                <a:solidFill>
                  <a:srgbClr val="000000"/>
                </a:solidFill>
                <a:effectLst/>
                <a:latin typeface="-apple-system"/>
              </a:rPr>
            </a:br>
            <a:br>
              <a:rPr lang="nb-NO" b="0" i="1">
                <a:solidFill>
                  <a:srgbClr val="000000"/>
                </a:solidFill>
                <a:effectLst/>
                <a:latin typeface="-apple-system"/>
              </a:rPr>
            </a:br>
            <a:r>
              <a:rPr lang="nb-NO" b="0" i="1">
                <a:solidFill>
                  <a:srgbClr val="000000"/>
                </a:solidFill>
                <a:effectLst/>
                <a:latin typeface="-apple-system"/>
              </a:rPr>
              <a:t>Sivilombudet har slått fast at det er innsynsrett i slike logger, såfremt de omhandler en sak som håndteres av or ganet hvor vedkommende jobber. Ombudet definerer telefonlogg slik: ‘Med telefonlogg forstår ombudet de sentrale opplysninger om hver enkelt telefonsamtale, som lagres automatisk etter at en telefonsamtale er foretatt. Telefonloggen vil vises under menyen for dette på telefonen. Telefonloggen viser hvem som deltok i samtalen, om samtalen var innkommende eller utgående, når den fant sted og hvor lenge den varte.‘</a:t>
            </a:r>
          </a:p>
          <a:p>
            <a:pPr algn="l"/>
            <a:r>
              <a:rPr lang="nb-NO" b="0" i="1">
                <a:solidFill>
                  <a:srgbClr val="000000"/>
                </a:solidFill>
                <a:effectLst/>
                <a:latin typeface="-apple-system"/>
              </a:rPr>
              <a:t>Det er med andre ord ikke </a:t>
            </a:r>
            <a:r>
              <a:rPr lang="nb-NO" b="0" i="1" err="1">
                <a:solidFill>
                  <a:srgbClr val="000000"/>
                </a:solidFill>
                <a:effectLst/>
                <a:latin typeface="-apple-system"/>
              </a:rPr>
              <a:t>vedkommendes</a:t>
            </a:r>
            <a:r>
              <a:rPr lang="nb-NO" b="0" i="1">
                <a:solidFill>
                  <a:srgbClr val="000000"/>
                </a:solidFill>
                <a:effectLst/>
                <a:latin typeface="-apple-system"/>
              </a:rPr>
              <a:t> komplette telefonlogg vi ber om innsyn i, bare de enkelte telefonloggene som vil regnes som saksdokumenter etter </a:t>
            </a:r>
            <a:r>
              <a:rPr lang="nb-NO" b="0" i="1" err="1">
                <a:solidFill>
                  <a:srgbClr val="000000"/>
                </a:solidFill>
                <a:effectLst/>
                <a:latin typeface="-apple-system"/>
              </a:rPr>
              <a:t>offentleglova</a:t>
            </a:r>
            <a:r>
              <a:rPr lang="nb-NO" b="0" i="1">
                <a:solidFill>
                  <a:srgbClr val="000000"/>
                </a:solidFill>
                <a:effectLst/>
                <a:latin typeface="-apple-system"/>
              </a:rPr>
              <a:t>. Se ombudets uttalelse for utdypning av det rettslige grunnlaget </a:t>
            </a:r>
            <a:r>
              <a:rPr lang="nb-NO" b="0" i="1">
                <a:solidFill>
                  <a:srgbClr val="000000"/>
                </a:solidFill>
                <a:effectLst/>
                <a:latin typeface="-apple-system"/>
                <a:hlinkClick r:id="rId2"/>
              </a:rPr>
              <a:t>2022/1297</a:t>
            </a:r>
            <a:r>
              <a:rPr lang="nb-NO" b="0" i="1">
                <a:solidFill>
                  <a:srgbClr val="000000"/>
                </a:solidFill>
                <a:effectLst/>
                <a:latin typeface="-apple-system"/>
              </a:rPr>
              <a:t>».</a:t>
            </a:r>
            <a:endParaRPr lang="nb-NO" b="0" i="0">
              <a:solidFill>
                <a:srgbClr val="000000"/>
              </a:solidFill>
              <a:effectLst/>
              <a:latin typeface="-apple-system"/>
            </a:endParaRPr>
          </a:p>
        </p:txBody>
      </p:sp>
    </p:spTree>
    <p:extLst>
      <p:ext uri="{BB962C8B-B14F-4D97-AF65-F5344CB8AC3E}">
        <p14:creationId xmlns:p14="http://schemas.microsoft.com/office/powerpoint/2010/main" val="26422742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Undertittel 4">
            <a:extLst>
              <a:ext uri="{FF2B5EF4-FFF2-40B4-BE49-F238E27FC236}">
                <a16:creationId xmlns:a16="http://schemas.microsoft.com/office/drawing/2014/main" id="{95210CD1-D441-AF28-626A-083672588656}"/>
              </a:ext>
            </a:extLst>
          </p:cNvPr>
          <p:cNvSpPr>
            <a:spLocks noGrp="1"/>
          </p:cNvSpPr>
          <p:nvPr>
            <p:ph type="subTitle" idx="1"/>
          </p:nvPr>
        </p:nvSpPr>
        <p:spPr>
          <a:xfrm>
            <a:off x="7368210" y="2444452"/>
            <a:ext cx="3578085" cy="3247356"/>
          </a:xfrm>
        </p:spPr>
        <p:txBody>
          <a:bodyPr>
            <a:normAutofit lnSpcReduction="10000"/>
          </a:bodyPr>
          <a:lstStyle/>
          <a:p>
            <a:pPr algn="l"/>
            <a:r>
              <a:rPr lang="nb-NO" sz="2000" b="0" i="1">
                <a:solidFill>
                  <a:srgbClr val="000000"/>
                </a:solidFill>
                <a:effectLst/>
                <a:latin typeface="-apple-system"/>
              </a:rPr>
              <a:t>«Med hjemmel i </a:t>
            </a:r>
            <a:r>
              <a:rPr lang="nb-NO" sz="2000" b="0" i="1" err="1">
                <a:solidFill>
                  <a:srgbClr val="000000"/>
                </a:solidFill>
                <a:effectLst/>
                <a:latin typeface="-apple-system"/>
              </a:rPr>
              <a:t>offentleglova</a:t>
            </a:r>
            <a:r>
              <a:rPr lang="nb-NO" sz="2000" b="0" i="1">
                <a:solidFill>
                  <a:srgbClr val="000000"/>
                </a:solidFill>
                <a:effectLst/>
                <a:latin typeface="-apple-system"/>
              </a:rPr>
              <a:t>  §§ 4 og 28 2. ledd ber vi om innsyn i alle e-poster og tekstmeldinger som er blitt sendt mellom Robin </a:t>
            </a:r>
            <a:r>
              <a:rPr lang="nb-NO" sz="2000" b="0" i="1" err="1">
                <a:solidFill>
                  <a:srgbClr val="000000"/>
                </a:solidFill>
                <a:effectLst/>
                <a:latin typeface="-apple-system"/>
              </a:rPr>
              <a:t>Kåss</a:t>
            </a:r>
            <a:r>
              <a:rPr lang="nb-NO" sz="2000" b="0" i="1">
                <a:solidFill>
                  <a:srgbClr val="000000"/>
                </a:solidFill>
                <a:effectLst/>
                <a:latin typeface="-apple-system"/>
              </a:rPr>
              <a:t> og Hedda Foss Five, og som er relatert – direkte eller indirekte – til håndteringen av koronasituasjonen. Dette inkluderer diskusjoner knyttet til kommunikasjon og informasjonshåndtering.»</a:t>
            </a:r>
            <a:endParaRPr lang="nb-NO" sz="2000">
              <a:effectLst/>
              <a:latin typeface="Calibri" panose="020F0502020204030204" pitchFamily="34" charset="0"/>
              <a:ea typeface="Calibri" panose="020F0502020204030204" pitchFamily="34" charset="0"/>
            </a:endParaRPr>
          </a:p>
        </p:txBody>
      </p:sp>
      <p:pic>
        <p:nvPicPr>
          <p:cNvPr id="6" name="Bilde 5">
            <a:extLst>
              <a:ext uri="{FF2B5EF4-FFF2-40B4-BE49-F238E27FC236}">
                <a16:creationId xmlns:a16="http://schemas.microsoft.com/office/drawing/2014/main" id="{0F69F0D7-5411-CB18-D6C5-84B5F987E9E3}"/>
              </a:ext>
            </a:extLst>
          </p:cNvPr>
          <p:cNvPicPr>
            <a:picLocks noChangeAspect="1"/>
          </p:cNvPicPr>
          <p:nvPr/>
        </p:nvPicPr>
        <p:blipFill>
          <a:blip r:embed="rId2"/>
          <a:stretch>
            <a:fillRect/>
          </a:stretch>
        </p:blipFill>
        <p:spPr>
          <a:xfrm>
            <a:off x="722244" y="1026467"/>
            <a:ext cx="5738191" cy="5095691"/>
          </a:xfrm>
          <a:prstGeom prst="rect">
            <a:avLst/>
          </a:prstGeom>
        </p:spPr>
      </p:pic>
    </p:spTree>
    <p:extLst>
      <p:ext uri="{BB962C8B-B14F-4D97-AF65-F5344CB8AC3E}">
        <p14:creationId xmlns:p14="http://schemas.microsoft.com/office/powerpoint/2010/main" val="39055037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5FDD51C-42CE-F639-8D21-8FE8C427B491}"/>
              </a:ext>
            </a:extLst>
          </p:cNvPr>
          <p:cNvSpPr>
            <a:spLocks noGrp="1"/>
          </p:cNvSpPr>
          <p:nvPr>
            <p:ph type="ctrTitle"/>
          </p:nvPr>
        </p:nvSpPr>
        <p:spPr>
          <a:xfrm>
            <a:off x="1524000" y="901752"/>
            <a:ext cx="9144000" cy="1116635"/>
          </a:xfrm>
        </p:spPr>
        <p:txBody>
          <a:bodyPr/>
          <a:lstStyle/>
          <a:p>
            <a:r>
              <a:rPr lang="nb-NO"/>
              <a:t>Hvorfor har vi innsynsrett?</a:t>
            </a:r>
            <a:endParaRPr lang="nb-NO">
              <a:cs typeface="Calibri Light"/>
            </a:endParaRPr>
          </a:p>
        </p:txBody>
      </p:sp>
      <p:sp>
        <p:nvSpPr>
          <p:cNvPr id="3" name="Undertittel 2">
            <a:extLst>
              <a:ext uri="{FF2B5EF4-FFF2-40B4-BE49-F238E27FC236}">
                <a16:creationId xmlns:a16="http://schemas.microsoft.com/office/drawing/2014/main" id="{297D00EB-3DFE-D8F4-39AE-C7FAA310BBAB}"/>
              </a:ext>
            </a:extLst>
          </p:cNvPr>
          <p:cNvSpPr>
            <a:spLocks noGrp="1"/>
          </p:cNvSpPr>
          <p:nvPr>
            <p:ph type="subTitle" idx="1"/>
          </p:nvPr>
        </p:nvSpPr>
        <p:spPr>
          <a:xfrm>
            <a:off x="1524000" y="2274265"/>
            <a:ext cx="9441094" cy="2309470"/>
          </a:xfrm>
        </p:spPr>
        <p:txBody>
          <a:bodyPr vert="horz" lIns="91440" tIns="45720" rIns="91440" bIns="45720" rtlCol="0" anchor="t">
            <a:noAutofit/>
          </a:bodyPr>
          <a:lstStyle/>
          <a:p>
            <a:pPr algn="l"/>
            <a:r>
              <a:rPr lang="nn-NO" sz="3500"/>
              <a:t>Offentleglova § 1: «Formålet med lova er å leggje til rette for at </a:t>
            </a:r>
            <a:r>
              <a:rPr lang="nn-NO" sz="3500" b="1"/>
              <a:t>offentleg verksemd er open og gjennomsiktig</a:t>
            </a:r>
            <a:r>
              <a:rPr lang="nn-NO" sz="3500"/>
              <a:t>, for slik å styrkje </a:t>
            </a:r>
            <a:r>
              <a:rPr lang="nn-NO" sz="3500" b="1"/>
              <a:t>informasjons- og ytringsfridommen</a:t>
            </a:r>
            <a:r>
              <a:rPr lang="nn-NO" sz="3500"/>
              <a:t>, den demokratiske deltakinga, rettstryggleiken for den enkelte, </a:t>
            </a:r>
            <a:r>
              <a:rPr lang="nn-NO" sz="3500" b="1"/>
              <a:t>tilliten til det offentlege og kontrollen frå ålmenta. </a:t>
            </a:r>
            <a:endParaRPr lang="nn-NO" sz="3500">
              <a:cs typeface="Calibri"/>
            </a:endParaRPr>
          </a:p>
        </p:txBody>
      </p:sp>
    </p:spTree>
    <p:extLst>
      <p:ext uri="{BB962C8B-B14F-4D97-AF65-F5344CB8AC3E}">
        <p14:creationId xmlns:p14="http://schemas.microsoft.com/office/powerpoint/2010/main" val="32583603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5FDD51C-42CE-F639-8D21-8FE8C427B491}"/>
              </a:ext>
            </a:extLst>
          </p:cNvPr>
          <p:cNvSpPr>
            <a:spLocks noGrp="1"/>
          </p:cNvSpPr>
          <p:nvPr>
            <p:ph type="ctrTitle"/>
          </p:nvPr>
        </p:nvSpPr>
        <p:spPr>
          <a:xfrm>
            <a:off x="1571378" y="487495"/>
            <a:ext cx="9144000" cy="914901"/>
          </a:xfrm>
        </p:spPr>
        <p:txBody>
          <a:bodyPr/>
          <a:lstStyle/>
          <a:p>
            <a:r>
              <a:rPr lang="nb-NO"/>
              <a:t>Kalenderinnsyn</a:t>
            </a:r>
          </a:p>
        </p:txBody>
      </p:sp>
      <p:sp>
        <p:nvSpPr>
          <p:cNvPr id="3" name="Undertittel 2">
            <a:extLst>
              <a:ext uri="{FF2B5EF4-FFF2-40B4-BE49-F238E27FC236}">
                <a16:creationId xmlns:a16="http://schemas.microsoft.com/office/drawing/2014/main" id="{297D00EB-3DFE-D8F4-39AE-C7FAA310BBAB}"/>
              </a:ext>
            </a:extLst>
          </p:cNvPr>
          <p:cNvSpPr>
            <a:spLocks noGrp="1"/>
          </p:cNvSpPr>
          <p:nvPr>
            <p:ph type="subTitle" idx="1"/>
          </p:nvPr>
        </p:nvSpPr>
        <p:spPr>
          <a:xfrm>
            <a:off x="737785" y="1836384"/>
            <a:ext cx="5483242" cy="3907808"/>
          </a:xfrm>
        </p:spPr>
        <p:txBody>
          <a:bodyPr>
            <a:normAutofit/>
          </a:bodyPr>
          <a:lstStyle/>
          <a:p>
            <a:pPr algn="l"/>
            <a:r>
              <a:rPr lang="nb-NO" sz="2300"/>
              <a:t>«Vi ber med dette om innsyn i PERSON ANSATT I OFFENTLIG </a:t>
            </a:r>
            <a:r>
              <a:rPr lang="nb-NO" sz="2300" err="1"/>
              <a:t>ORGANs</a:t>
            </a:r>
            <a:r>
              <a:rPr lang="nb-NO" sz="2300"/>
              <a:t> elektroniske kalender for perioden </a:t>
            </a:r>
            <a:r>
              <a:rPr lang="nb-NO" sz="2300" err="1"/>
              <a:t>X</a:t>
            </a:r>
            <a:r>
              <a:rPr lang="nb-NO" sz="2300"/>
              <a:t> til Y.</a:t>
            </a:r>
          </a:p>
          <a:p>
            <a:pPr algn="l"/>
            <a:r>
              <a:rPr lang="nb-NO" sz="2300"/>
              <a:t>For innsynsrett i kalenderoppføringer viser vi til Sivilombudets uttalelser 2020/1700 og  2017/3029.</a:t>
            </a:r>
          </a:p>
          <a:p>
            <a:pPr algn="l"/>
            <a:r>
              <a:rPr lang="nb-NO" sz="2300"/>
              <a:t>Vi understreker at vi ikke ber om innsyn i eventuelle private innføringer i kalenderen.»</a:t>
            </a:r>
          </a:p>
          <a:p>
            <a:pPr algn="l"/>
            <a:endParaRPr lang="nb-NO" sz="2300"/>
          </a:p>
        </p:txBody>
      </p:sp>
      <p:pic>
        <p:nvPicPr>
          <p:cNvPr id="5" name="Bilde 4">
            <a:extLst>
              <a:ext uri="{FF2B5EF4-FFF2-40B4-BE49-F238E27FC236}">
                <a16:creationId xmlns:a16="http://schemas.microsoft.com/office/drawing/2014/main" id="{E8609118-9B16-416E-7685-39452630620E}"/>
              </a:ext>
            </a:extLst>
          </p:cNvPr>
          <p:cNvPicPr>
            <a:picLocks noChangeAspect="1"/>
          </p:cNvPicPr>
          <p:nvPr/>
        </p:nvPicPr>
        <p:blipFill>
          <a:blip r:embed="rId2"/>
          <a:stretch>
            <a:fillRect/>
          </a:stretch>
        </p:blipFill>
        <p:spPr>
          <a:xfrm>
            <a:off x="6917267" y="1654791"/>
            <a:ext cx="4803325" cy="4073335"/>
          </a:xfrm>
          <a:prstGeom prst="rect">
            <a:avLst/>
          </a:prstGeom>
        </p:spPr>
      </p:pic>
    </p:spTree>
    <p:extLst>
      <p:ext uri="{BB962C8B-B14F-4D97-AF65-F5344CB8AC3E}">
        <p14:creationId xmlns:p14="http://schemas.microsoft.com/office/powerpoint/2010/main" val="33399163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5FDD51C-42CE-F639-8D21-8FE8C427B491}"/>
              </a:ext>
            </a:extLst>
          </p:cNvPr>
          <p:cNvSpPr>
            <a:spLocks noGrp="1"/>
          </p:cNvSpPr>
          <p:nvPr>
            <p:ph type="ctrTitle"/>
          </p:nvPr>
        </p:nvSpPr>
        <p:spPr>
          <a:xfrm>
            <a:off x="1524000" y="1122363"/>
            <a:ext cx="9144000" cy="931724"/>
          </a:xfrm>
        </p:spPr>
        <p:txBody>
          <a:bodyPr/>
          <a:lstStyle/>
          <a:p>
            <a:r>
              <a:rPr lang="nb-NO"/>
              <a:t>Innsyn i </a:t>
            </a:r>
            <a:r>
              <a:rPr lang="nb-NO" err="1"/>
              <a:t>dokumentlister</a:t>
            </a:r>
            <a:endParaRPr lang="nb-NO"/>
          </a:p>
        </p:txBody>
      </p:sp>
      <p:sp>
        <p:nvSpPr>
          <p:cNvPr id="3" name="Undertittel 2">
            <a:extLst>
              <a:ext uri="{FF2B5EF4-FFF2-40B4-BE49-F238E27FC236}">
                <a16:creationId xmlns:a16="http://schemas.microsoft.com/office/drawing/2014/main" id="{297D00EB-3DFE-D8F4-39AE-C7FAA310BBAB}"/>
              </a:ext>
            </a:extLst>
          </p:cNvPr>
          <p:cNvSpPr>
            <a:spLocks noGrp="1"/>
          </p:cNvSpPr>
          <p:nvPr>
            <p:ph type="subTitle" idx="1"/>
          </p:nvPr>
        </p:nvSpPr>
        <p:spPr>
          <a:xfrm>
            <a:off x="929640" y="2063400"/>
            <a:ext cx="5981369" cy="3596662"/>
          </a:xfrm>
        </p:spPr>
        <p:txBody>
          <a:bodyPr>
            <a:normAutofit/>
          </a:bodyPr>
          <a:lstStyle/>
          <a:p>
            <a:pPr algn="l" rtl="0">
              <a:spcBef>
                <a:spcPts val="0"/>
              </a:spcBef>
              <a:spcAft>
                <a:spcPts val="0"/>
              </a:spcAft>
            </a:pPr>
            <a:r>
              <a:rPr lang="nb-NO" sz="1400" b="0" i="0" u="none" strike="noStrike">
                <a:solidFill>
                  <a:srgbClr val="000000"/>
                </a:solidFill>
                <a:effectLst/>
              </a:rPr>
              <a:t>«Vi ber med dette om innsyn i en liste over dokumentene som gjelder EMNE/TEMA, jf. </a:t>
            </a:r>
            <a:r>
              <a:rPr lang="nb-NO" sz="1400" b="0" i="0" u="none" strike="noStrike" err="1">
                <a:solidFill>
                  <a:srgbClr val="000000"/>
                </a:solidFill>
                <a:effectLst/>
              </a:rPr>
              <a:t>offentleglova</a:t>
            </a:r>
            <a:r>
              <a:rPr lang="nb-NO" sz="1400" b="0" i="0" u="none" strike="noStrike">
                <a:solidFill>
                  <a:srgbClr val="000000"/>
                </a:solidFill>
                <a:effectLst/>
              </a:rPr>
              <a:t> §§ 3 og 4. Vi kan om nødvendig avgrense hvilket tidsrom vi er interessert i, jf. § 28 annet ledd.</a:t>
            </a:r>
            <a:endParaRPr lang="nb-NO" sz="1400" b="0">
              <a:effectLst/>
            </a:endParaRPr>
          </a:p>
          <a:p>
            <a:pPr algn="l" rtl="0">
              <a:spcBef>
                <a:spcPts val="0"/>
              </a:spcBef>
              <a:spcAft>
                <a:spcPts val="0"/>
              </a:spcAft>
            </a:pPr>
            <a:br>
              <a:rPr lang="nb-NO" sz="1400" b="0">
                <a:effectLst/>
              </a:rPr>
            </a:br>
            <a:r>
              <a:rPr lang="nb-NO" sz="1400" b="0" i="0" u="none" strike="noStrike">
                <a:solidFill>
                  <a:srgbClr val="000000"/>
                </a:solidFill>
                <a:effectLst/>
              </a:rPr>
              <a:t>Vi ber om at listen inkluderer både utgående/inngående dokumenter og interne dokumenter. Vi ber om at tittel, eventuell journaldato, dokumentdato og hvem som er eventuell avsender og/eller mottaker inkluderes.</a:t>
            </a:r>
          </a:p>
          <a:p>
            <a:pPr algn="l" rtl="0">
              <a:spcBef>
                <a:spcPts val="0"/>
              </a:spcBef>
              <a:spcAft>
                <a:spcPts val="0"/>
              </a:spcAft>
            </a:pPr>
            <a:endParaRPr lang="nb-NO" sz="1400" b="0">
              <a:effectLst/>
            </a:endParaRPr>
          </a:p>
          <a:p>
            <a:pPr algn="l" rtl="0">
              <a:spcBef>
                <a:spcPts val="0"/>
              </a:spcBef>
              <a:spcAft>
                <a:spcPts val="0"/>
              </a:spcAft>
            </a:pPr>
            <a:r>
              <a:rPr lang="nb-NO" sz="1400" b="0">
                <a:effectLst/>
              </a:rPr>
              <a:t>Vi ber om at det ikke avgrenses til hva som er journalført, og at e-poster og tekstmeldinger inkluderes. Vi ber om at det inkluderes både interne dokumenter, og eventuell kommunikasjon med personer utenfor organet. </a:t>
            </a:r>
          </a:p>
          <a:p>
            <a:pPr algn="l" rtl="0">
              <a:spcBef>
                <a:spcPts val="0"/>
              </a:spcBef>
              <a:spcAft>
                <a:spcPts val="0"/>
              </a:spcAft>
            </a:pPr>
            <a:br>
              <a:rPr lang="nb-NO" sz="1400" b="0">
                <a:effectLst/>
              </a:rPr>
            </a:br>
            <a:r>
              <a:rPr lang="nb-NO" sz="1400" b="0" i="0" u="none" strike="noStrike">
                <a:solidFill>
                  <a:srgbClr val="000000"/>
                </a:solidFill>
                <a:effectLst/>
              </a:rPr>
              <a:t>Hvis det ikke eksisterer en slik dokumentliste allerede, ber vi om at den etableres. </a:t>
            </a:r>
            <a:endParaRPr lang="nb-NO" sz="1400" b="0">
              <a:effectLst/>
            </a:endParaRPr>
          </a:p>
          <a:p>
            <a:pPr algn="l" rtl="0">
              <a:spcBef>
                <a:spcPts val="0"/>
              </a:spcBef>
              <a:spcAft>
                <a:spcPts val="0"/>
              </a:spcAft>
            </a:pPr>
            <a:br>
              <a:rPr lang="nb-NO" sz="1400" b="0">
                <a:effectLst/>
              </a:rPr>
            </a:br>
            <a:r>
              <a:rPr lang="nb-NO" sz="1400" b="0" i="0" u="none" strike="noStrike">
                <a:solidFill>
                  <a:srgbClr val="000000"/>
                </a:solidFill>
                <a:effectLst/>
              </a:rPr>
              <a:t>For det rettslige grunnlaget knyttet til innsyn i </a:t>
            </a:r>
            <a:r>
              <a:rPr lang="nb-NO" sz="1400" b="0" i="0" u="none" strike="noStrike" err="1">
                <a:solidFill>
                  <a:srgbClr val="000000"/>
                </a:solidFill>
                <a:effectLst/>
              </a:rPr>
              <a:t>dokumentlister</a:t>
            </a:r>
            <a:r>
              <a:rPr lang="nb-NO" sz="1400" b="0" i="0" u="none" strike="noStrike">
                <a:solidFill>
                  <a:srgbClr val="000000"/>
                </a:solidFill>
                <a:effectLst/>
              </a:rPr>
              <a:t> vil vi vise til Sivilombudets uttalelse </a:t>
            </a:r>
            <a:r>
              <a:rPr lang="nb-NO" sz="1400" b="0" i="0" u="sng" strike="noStrike">
                <a:solidFill>
                  <a:srgbClr val="1155CC"/>
                </a:solidFill>
                <a:effectLst/>
                <a:hlinkClick r:id="rId2"/>
              </a:rPr>
              <a:t>2022/5907 (Innsyn i </a:t>
            </a:r>
            <a:r>
              <a:rPr lang="nb-NO" sz="1400" b="0" i="0" u="sng" strike="noStrike" err="1">
                <a:solidFill>
                  <a:srgbClr val="1155CC"/>
                </a:solidFill>
                <a:effectLst/>
                <a:hlinkClick r:id="rId2"/>
              </a:rPr>
              <a:t>dokumentlister</a:t>
            </a:r>
            <a:r>
              <a:rPr lang="nb-NO" sz="1400" b="0" i="0" u="sng" strike="noStrike">
                <a:solidFill>
                  <a:srgbClr val="1155CC"/>
                </a:solidFill>
                <a:effectLst/>
                <a:hlinkClick r:id="rId2"/>
              </a:rPr>
              <a:t> – kravene til begrunnelse mv.)</a:t>
            </a:r>
            <a:r>
              <a:rPr lang="nb-NO" sz="1400" b="0" i="0" u="none" strike="noStrike">
                <a:solidFill>
                  <a:srgbClr val="000000"/>
                </a:solidFill>
                <a:effectLst/>
              </a:rPr>
              <a:t>.»</a:t>
            </a:r>
            <a:endParaRPr lang="nb-NO" sz="1400"/>
          </a:p>
        </p:txBody>
      </p:sp>
      <p:pic>
        <p:nvPicPr>
          <p:cNvPr id="5" name="Bilde 4">
            <a:extLst>
              <a:ext uri="{FF2B5EF4-FFF2-40B4-BE49-F238E27FC236}">
                <a16:creationId xmlns:a16="http://schemas.microsoft.com/office/drawing/2014/main" id="{874BB669-FE7F-A869-A5CE-E8FFB05D001C}"/>
              </a:ext>
            </a:extLst>
          </p:cNvPr>
          <p:cNvPicPr>
            <a:picLocks noChangeAspect="1"/>
          </p:cNvPicPr>
          <p:nvPr/>
        </p:nvPicPr>
        <p:blipFill>
          <a:blip r:embed="rId3"/>
          <a:stretch>
            <a:fillRect/>
          </a:stretch>
        </p:blipFill>
        <p:spPr>
          <a:xfrm>
            <a:off x="7626627" y="2063400"/>
            <a:ext cx="3154094" cy="3672237"/>
          </a:xfrm>
          <a:prstGeom prst="rect">
            <a:avLst/>
          </a:prstGeom>
        </p:spPr>
      </p:pic>
    </p:spTree>
    <p:extLst>
      <p:ext uri="{BB962C8B-B14F-4D97-AF65-F5344CB8AC3E}">
        <p14:creationId xmlns:p14="http://schemas.microsoft.com/office/powerpoint/2010/main" val="23719574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5FDD51C-42CE-F639-8D21-8FE8C427B491}"/>
              </a:ext>
            </a:extLst>
          </p:cNvPr>
          <p:cNvSpPr>
            <a:spLocks noGrp="1"/>
          </p:cNvSpPr>
          <p:nvPr>
            <p:ph type="ctrTitle"/>
          </p:nvPr>
        </p:nvSpPr>
        <p:spPr>
          <a:xfrm>
            <a:off x="1524000" y="1600200"/>
            <a:ext cx="9144000" cy="920193"/>
          </a:xfrm>
        </p:spPr>
        <p:txBody>
          <a:bodyPr>
            <a:noAutofit/>
          </a:bodyPr>
          <a:lstStyle/>
          <a:p>
            <a:r>
              <a:rPr lang="nb-NO" sz="4500"/>
              <a:t>Innsyn i dokumentliste hvis du har å gjøre med et vrient departement</a:t>
            </a:r>
          </a:p>
        </p:txBody>
      </p:sp>
      <p:sp>
        <p:nvSpPr>
          <p:cNvPr id="5" name="Undertittel 4">
            <a:extLst>
              <a:ext uri="{FF2B5EF4-FFF2-40B4-BE49-F238E27FC236}">
                <a16:creationId xmlns:a16="http://schemas.microsoft.com/office/drawing/2014/main" id="{95210CD1-D441-AF28-626A-083672588656}"/>
              </a:ext>
            </a:extLst>
          </p:cNvPr>
          <p:cNvSpPr>
            <a:spLocks noGrp="1"/>
          </p:cNvSpPr>
          <p:nvPr>
            <p:ph type="subTitle" idx="1"/>
          </p:nvPr>
        </p:nvSpPr>
        <p:spPr>
          <a:xfrm>
            <a:off x="1524000" y="2774637"/>
            <a:ext cx="9144000" cy="2906486"/>
          </a:xfrm>
        </p:spPr>
        <p:txBody>
          <a:bodyPr>
            <a:normAutofit fontScale="92500" lnSpcReduction="20000"/>
          </a:bodyPr>
          <a:lstStyle/>
          <a:p>
            <a:pPr algn="l"/>
            <a:endParaRPr lang="nb-NO" sz="2400"/>
          </a:p>
          <a:p>
            <a:pPr algn="l"/>
            <a:r>
              <a:rPr lang="nb-NO" sz="2400"/>
              <a:t>«Jeg ber om en oversikt med alle journalposter i </a:t>
            </a:r>
            <a:r>
              <a:rPr lang="nb-NO" sz="2400" err="1"/>
              <a:t>Depsak</a:t>
            </a:r>
            <a:r>
              <a:rPr lang="nb-NO" sz="2400"/>
              <a:t> på saker med </a:t>
            </a:r>
            <a:r>
              <a:rPr lang="nb-NO" sz="2400">
                <a:solidFill>
                  <a:srgbClr val="FF0000"/>
                </a:solidFill>
              </a:rPr>
              <a:t>sakstittel 1 </a:t>
            </a:r>
            <a:r>
              <a:rPr lang="nb-NO" sz="2400"/>
              <a:t>eller </a:t>
            </a:r>
            <a:r>
              <a:rPr lang="nb-NO" sz="2400">
                <a:solidFill>
                  <a:srgbClr val="FF0000"/>
                </a:solidFill>
              </a:rPr>
              <a:t>sakstittel 2 </a:t>
            </a:r>
            <a:r>
              <a:rPr lang="nb-NO" sz="2400"/>
              <a:t>som inneholder ordkombinasjonene «Bergen Engines» og/eller «Rolls-Royce» i en eller annen form, og/eller saker hvor «Bergen Engines» eller «Rolls-Royce» opptrer i </a:t>
            </a:r>
            <a:r>
              <a:rPr lang="nb-NO" sz="2400">
                <a:solidFill>
                  <a:srgbClr val="FF0000"/>
                </a:solidFill>
              </a:rPr>
              <a:t>dokumenttitler</a:t>
            </a:r>
            <a:r>
              <a:rPr lang="nb-NO" sz="2400"/>
              <a:t> (</a:t>
            </a:r>
            <a:r>
              <a:rPr lang="nb-NO" sz="2400">
                <a:solidFill>
                  <a:srgbClr val="FF0000"/>
                </a:solidFill>
              </a:rPr>
              <a:t>dokumenttittel 1 </a:t>
            </a:r>
            <a:r>
              <a:rPr lang="nb-NO" sz="2400"/>
              <a:t>og/eller </a:t>
            </a:r>
            <a:r>
              <a:rPr lang="nb-NO" sz="2400">
                <a:solidFill>
                  <a:srgbClr val="FF0000"/>
                </a:solidFill>
              </a:rPr>
              <a:t>dokumenttittel 2</a:t>
            </a:r>
            <a:r>
              <a:rPr lang="nb-NO" sz="2400"/>
              <a:t>) eller som </a:t>
            </a:r>
            <a:r>
              <a:rPr lang="nb-NO" sz="2400">
                <a:solidFill>
                  <a:srgbClr val="FF0000"/>
                </a:solidFill>
              </a:rPr>
              <a:t>avsender</a:t>
            </a:r>
            <a:r>
              <a:rPr lang="nb-NO" sz="2400"/>
              <a:t> eller </a:t>
            </a:r>
            <a:r>
              <a:rPr lang="nb-NO" sz="2400">
                <a:solidFill>
                  <a:srgbClr val="FF0000"/>
                </a:solidFill>
              </a:rPr>
              <a:t>mottaker</a:t>
            </a:r>
            <a:r>
              <a:rPr lang="nb-NO" sz="2400"/>
              <a:t> av dokumentene på saken. Oversikten kan avgrenses til saker der én eller flere av journalpostene har </a:t>
            </a:r>
            <a:r>
              <a:rPr lang="nb-NO" sz="2400">
                <a:solidFill>
                  <a:srgbClr val="FF0000"/>
                </a:solidFill>
              </a:rPr>
              <a:t>dokumentdato</a:t>
            </a:r>
            <a:r>
              <a:rPr lang="nb-NO" sz="2400"/>
              <a:t> i 2020 eller 2021. Oversikten bes inneholde følgende journalopplysninger: sakstittel 1+2, dokumenttittel 1+2, </a:t>
            </a:r>
            <a:r>
              <a:rPr lang="nb-NO" sz="2400">
                <a:solidFill>
                  <a:srgbClr val="FF0000"/>
                </a:solidFill>
              </a:rPr>
              <a:t>dokumentkategori</a:t>
            </a:r>
            <a:r>
              <a:rPr lang="nb-NO" sz="2400"/>
              <a:t> (I/U/</a:t>
            </a:r>
            <a:r>
              <a:rPr lang="nb-NO" sz="2400" err="1"/>
              <a:t>X</a:t>
            </a:r>
            <a:r>
              <a:rPr lang="nb-NO" sz="2400"/>
              <a:t>/N), avsender/mottaker, dokumentdato og journaldato» </a:t>
            </a:r>
          </a:p>
        </p:txBody>
      </p:sp>
    </p:spTree>
    <p:extLst>
      <p:ext uri="{BB962C8B-B14F-4D97-AF65-F5344CB8AC3E}">
        <p14:creationId xmlns:p14="http://schemas.microsoft.com/office/powerpoint/2010/main" val="93648281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5FDD51C-42CE-F639-8D21-8FE8C427B491}"/>
              </a:ext>
            </a:extLst>
          </p:cNvPr>
          <p:cNvSpPr>
            <a:spLocks noGrp="1"/>
          </p:cNvSpPr>
          <p:nvPr>
            <p:ph type="ctrTitle"/>
          </p:nvPr>
        </p:nvSpPr>
        <p:spPr>
          <a:xfrm>
            <a:off x="1524000" y="771939"/>
            <a:ext cx="9144000" cy="920193"/>
          </a:xfrm>
        </p:spPr>
        <p:txBody>
          <a:bodyPr>
            <a:normAutofit/>
          </a:bodyPr>
          <a:lstStyle/>
          <a:p>
            <a:r>
              <a:rPr lang="nb-NO"/>
              <a:t>Riksrevisjonens tips</a:t>
            </a:r>
          </a:p>
        </p:txBody>
      </p:sp>
      <p:sp>
        <p:nvSpPr>
          <p:cNvPr id="4" name="Undertittel 3">
            <a:extLst>
              <a:ext uri="{FF2B5EF4-FFF2-40B4-BE49-F238E27FC236}">
                <a16:creationId xmlns:a16="http://schemas.microsoft.com/office/drawing/2014/main" id="{D3B5ACD8-452C-27A8-56A1-D9890E53C04F}"/>
              </a:ext>
            </a:extLst>
          </p:cNvPr>
          <p:cNvSpPr>
            <a:spLocks noGrp="1"/>
          </p:cNvSpPr>
          <p:nvPr>
            <p:ph type="subTitle" idx="1"/>
          </p:nvPr>
        </p:nvSpPr>
        <p:spPr>
          <a:xfrm>
            <a:off x="1285461" y="2356334"/>
            <a:ext cx="4744278" cy="3574014"/>
          </a:xfrm>
        </p:spPr>
        <p:txBody>
          <a:bodyPr>
            <a:normAutofit/>
          </a:bodyPr>
          <a:lstStyle/>
          <a:p>
            <a:pPr marL="342900" indent="-342900" algn="l">
              <a:buFont typeface="Arial" panose="020B0604020202020204" pitchFamily="34" charset="0"/>
              <a:buChar char="•"/>
            </a:pPr>
            <a:r>
              <a:rPr lang="nb-NO" sz="2400"/>
              <a:t>Bli kjent med en arkivar!</a:t>
            </a:r>
          </a:p>
          <a:p>
            <a:pPr marL="342900" indent="-342900" algn="l">
              <a:buFont typeface="Arial" panose="020B0604020202020204" pitchFamily="34" charset="0"/>
              <a:buChar char="•"/>
            </a:pPr>
            <a:r>
              <a:rPr lang="nb-NO" sz="2400"/>
              <a:t>Lær om arkivsystemenes oppbygging (struktur og felt)</a:t>
            </a:r>
          </a:p>
          <a:p>
            <a:pPr marL="342900" indent="-342900" algn="l">
              <a:buFont typeface="Arial" panose="020B0604020202020204" pitchFamily="34" charset="0"/>
              <a:buChar char="•"/>
            </a:pPr>
            <a:r>
              <a:rPr lang="nb-NO"/>
              <a:t>Søk fra flere kanter - utnytt at journalføringen er ulik</a:t>
            </a:r>
          </a:p>
          <a:p>
            <a:pPr marL="342900" indent="-342900" algn="l">
              <a:buFont typeface="Arial" panose="020B0604020202020204" pitchFamily="34" charset="0"/>
              <a:buChar char="•"/>
            </a:pPr>
            <a:r>
              <a:rPr lang="nb-NO"/>
              <a:t>Tenk journal eller </a:t>
            </a:r>
            <a:r>
              <a:rPr lang="nb-NO" err="1"/>
              <a:t>dokumentlister</a:t>
            </a:r>
            <a:r>
              <a:rPr lang="nb-NO"/>
              <a:t> først, ikke nødvendigvis enkeltdokument</a:t>
            </a:r>
          </a:p>
          <a:p>
            <a:pPr marL="342900" indent="-342900" algn="l">
              <a:buFont typeface="Arial" panose="020B0604020202020204" pitchFamily="34" charset="0"/>
              <a:buChar char="•"/>
            </a:pPr>
            <a:r>
              <a:rPr lang="nb-NO"/>
              <a:t>Be om innsyn i selve journalen</a:t>
            </a:r>
          </a:p>
          <a:p>
            <a:endParaRPr lang="nb-NO" sz="2400"/>
          </a:p>
          <a:p>
            <a:endParaRPr lang="nb-NO"/>
          </a:p>
        </p:txBody>
      </p:sp>
      <p:pic>
        <p:nvPicPr>
          <p:cNvPr id="8" name="Bilde 7">
            <a:extLst>
              <a:ext uri="{FF2B5EF4-FFF2-40B4-BE49-F238E27FC236}">
                <a16:creationId xmlns:a16="http://schemas.microsoft.com/office/drawing/2014/main" id="{66C81556-5DF1-74AC-DC07-23564D803B8B}"/>
              </a:ext>
            </a:extLst>
          </p:cNvPr>
          <p:cNvPicPr>
            <a:picLocks noChangeAspect="1"/>
          </p:cNvPicPr>
          <p:nvPr/>
        </p:nvPicPr>
        <p:blipFill>
          <a:blip r:embed="rId2"/>
          <a:stretch>
            <a:fillRect/>
          </a:stretch>
        </p:blipFill>
        <p:spPr>
          <a:xfrm>
            <a:off x="6256626" y="2356334"/>
            <a:ext cx="5423548" cy="3019671"/>
          </a:xfrm>
          <a:prstGeom prst="rect">
            <a:avLst/>
          </a:prstGeom>
        </p:spPr>
      </p:pic>
    </p:spTree>
    <p:extLst>
      <p:ext uri="{BB962C8B-B14F-4D97-AF65-F5344CB8AC3E}">
        <p14:creationId xmlns:p14="http://schemas.microsoft.com/office/powerpoint/2010/main" val="51744381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5FDD51C-42CE-F639-8D21-8FE8C427B491}"/>
              </a:ext>
            </a:extLst>
          </p:cNvPr>
          <p:cNvSpPr>
            <a:spLocks noGrp="1"/>
          </p:cNvSpPr>
          <p:nvPr>
            <p:ph type="ctrTitle"/>
          </p:nvPr>
        </p:nvSpPr>
        <p:spPr>
          <a:xfrm>
            <a:off x="1524000" y="771939"/>
            <a:ext cx="9144000" cy="920193"/>
          </a:xfrm>
        </p:spPr>
        <p:txBody>
          <a:bodyPr>
            <a:normAutofit/>
          </a:bodyPr>
          <a:lstStyle/>
          <a:p>
            <a:r>
              <a:rPr lang="nb-NO"/>
              <a:t>Oppgave</a:t>
            </a:r>
          </a:p>
        </p:txBody>
      </p:sp>
      <p:sp>
        <p:nvSpPr>
          <p:cNvPr id="4" name="Undertittel 3">
            <a:extLst>
              <a:ext uri="{FF2B5EF4-FFF2-40B4-BE49-F238E27FC236}">
                <a16:creationId xmlns:a16="http://schemas.microsoft.com/office/drawing/2014/main" id="{D3B5ACD8-452C-27A8-56A1-D9890E53C04F}"/>
              </a:ext>
            </a:extLst>
          </p:cNvPr>
          <p:cNvSpPr>
            <a:spLocks noGrp="1"/>
          </p:cNvSpPr>
          <p:nvPr>
            <p:ph type="subTitle" idx="1"/>
          </p:nvPr>
        </p:nvSpPr>
        <p:spPr>
          <a:xfrm>
            <a:off x="1285460" y="2356334"/>
            <a:ext cx="5708007" cy="3574014"/>
          </a:xfrm>
        </p:spPr>
        <p:txBody>
          <a:bodyPr>
            <a:normAutofit/>
          </a:bodyPr>
          <a:lstStyle/>
          <a:p>
            <a:pPr marL="342900" indent="-342900" algn="l">
              <a:buFont typeface="Arial" panose="020B0604020202020204" pitchFamily="34" charset="0"/>
              <a:buChar char="•"/>
            </a:pPr>
            <a:r>
              <a:rPr lang="nb-NO" sz="2400" dirty="0"/>
              <a:t>Skriv et innsynskrav hvor du ber om en oversikt over alle dokumentene i en sak.</a:t>
            </a:r>
          </a:p>
          <a:p>
            <a:pPr algn="l"/>
            <a:endParaRPr lang="nb-NO" sz="2400" dirty="0"/>
          </a:p>
          <a:p>
            <a:pPr marL="342900" indent="-342900" algn="l">
              <a:buFont typeface="Arial" panose="020B0604020202020204" pitchFamily="34" charset="0"/>
              <a:buChar char="•"/>
            </a:pPr>
            <a:r>
              <a:rPr lang="nb-NO" dirty="0"/>
              <a:t>Til diskusjon: Når er det best å starte med å be om en dokumentliste?</a:t>
            </a:r>
          </a:p>
        </p:txBody>
      </p:sp>
      <p:pic>
        <p:nvPicPr>
          <p:cNvPr id="5" name="Bilde 4" descr="Et bilde som inneholder tekst, klær, mann, person&#10;&#10;Automatisk generert beskrivelse">
            <a:extLst>
              <a:ext uri="{FF2B5EF4-FFF2-40B4-BE49-F238E27FC236}">
                <a16:creationId xmlns:a16="http://schemas.microsoft.com/office/drawing/2014/main" id="{90E44CB5-B09D-2AB7-8248-1265635E23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33734" y="1709066"/>
            <a:ext cx="4267201" cy="4267201"/>
          </a:xfrm>
          <a:prstGeom prst="rect">
            <a:avLst/>
          </a:prstGeom>
        </p:spPr>
      </p:pic>
      <p:sp>
        <p:nvSpPr>
          <p:cNvPr id="7" name="TekstSylinder 6">
            <a:extLst>
              <a:ext uri="{FF2B5EF4-FFF2-40B4-BE49-F238E27FC236}">
                <a16:creationId xmlns:a16="http://schemas.microsoft.com/office/drawing/2014/main" id="{4B3EC583-FA81-29D7-0CC0-DB3DF13DC850}"/>
              </a:ext>
            </a:extLst>
          </p:cNvPr>
          <p:cNvSpPr txBox="1"/>
          <p:nvPr/>
        </p:nvSpPr>
        <p:spPr>
          <a:xfrm>
            <a:off x="8390468" y="5959333"/>
            <a:ext cx="5046132" cy="523220"/>
          </a:xfrm>
          <a:prstGeom prst="rect">
            <a:avLst/>
          </a:prstGeom>
          <a:noFill/>
        </p:spPr>
        <p:txBody>
          <a:bodyPr wrap="square">
            <a:spAutoFit/>
          </a:bodyPr>
          <a:lstStyle/>
          <a:p>
            <a:r>
              <a:rPr lang="nb-NO" sz="1400" b="0" i="1">
                <a:solidFill>
                  <a:srgbClr val="0F0F0F"/>
                </a:solidFill>
                <a:effectLst/>
                <a:latin typeface="Söhne"/>
              </a:rPr>
              <a:t>«Skriv et innsynskrav hvor du ber </a:t>
            </a:r>
          </a:p>
          <a:p>
            <a:r>
              <a:rPr lang="nb-NO" sz="1400" b="0" i="1">
                <a:solidFill>
                  <a:srgbClr val="0F0F0F"/>
                </a:solidFill>
                <a:effectLst/>
                <a:latin typeface="Söhne"/>
              </a:rPr>
              <a:t>om alle dokumentene i en sak»</a:t>
            </a:r>
            <a:endParaRPr lang="nb-NO" sz="1400" i="1"/>
          </a:p>
        </p:txBody>
      </p:sp>
    </p:spTree>
    <p:extLst>
      <p:ext uri="{BB962C8B-B14F-4D97-AF65-F5344CB8AC3E}">
        <p14:creationId xmlns:p14="http://schemas.microsoft.com/office/powerpoint/2010/main" val="249225530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5FDD51C-42CE-F639-8D21-8FE8C427B491}"/>
              </a:ext>
            </a:extLst>
          </p:cNvPr>
          <p:cNvSpPr>
            <a:spLocks noGrp="1"/>
          </p:cNvSpPr>
          <p:nvPr>
            <p:ph type="ctrTitle"/>
          </p:nvPr>
        </p:nvSpPr>
        <p:spPr>
          <a:xfrm>
            <a:off x="1524000" y="1122363"/>
            <a:ext cx="9144000" cy="1015195"/>
          </a:xfrm>
        </p:spPr>
        <p:txBody>
          <a:bodyPr/>
          <a:lstStyle/>
          <a:p>
            <a:r>
              <a:rPr lang="nb-NO"/>
              <a:t>Innsyn i opplysninger</a:t>
            </a:r>
          </a:p>
        </p:txBody>
      </p:sp>
      <p:sp>
        <p:nvSpPr>
          <p:cNvPr id="3" name="Undertittel 2">
            <a:extLst>
              <a:ext uri="{FF2B5EF4-FFF2-40B4-BE49-F238E27FC236}">
                <a16:creationId xmlns:a16="http://schemas.microsoft.com/office/drawing/2014/main" id="{297D00EB-3DFE-D8F4-39AE-C7FAA310BBAB}"/>
              </a:ext>
            </a:extLst>
          </p:cNvPr>
          <p:cNvSpPr>
            <a:spLocks noGrp="1"/>
          </p:cNvSpPr>
          <p:nvPr>
            <p:ph type="subTitle" idx="1"/>
          </p:nvPr>
        </p:nvSpPr>
        <p:spPr>
          <a:xfrm>
            <a:off x="2034639" y="2695700"/>
            <a:ext cx="3487387" cy="3037114"/>
          </a:xfrm>
        </p:spPr>
        <p:txBody>
          <a:bodyPr>
            <a:normAutofit/>
          </a:bodyPr>
          <a:lstStyle/>
          <a:p>
            <a:pPr algn="l"/>
            <a:r>
              <a:rPr lang="nn-NO"/>
              <a:t>§ 9: «Alle kan krevje innsyn i ei </a:t>
            </a:r>
            <a:r>
              <a:rPr lang="nn-NO">
                <a:solidFill>
                  <a:srgbClr val="FF0000"/>
                </a:solidFill>
              </a:rPr>
              <a:t>samanstilling av opplysningar</a:t>
            </a:r>
            <a:r>
              <a:rPr lang="nn-NO"/>
              <a:t> som er elektronisk lagra i databasane til organet dersom samanstillinga kan gjerast med </a:t>
            </a:r>
            <a:r>
              <a:rPr lang="nn-NO">
                <a:solidFill>
                  <a:srgbClr val="FF0000"/>
                </a:solidFill>
              </a:rPr>
              <a:t>enkle framgangsmåtar</a:t>
            </a:r>
            <a:r>
              <a:rPr lang="nn-NO"/>
              <a:t>»</a:t>
            </a:r>
            <a:endParaRPr lang="nb-NO"/>
          </a:p>
          <a:p>
            <a:pPr algn="l"/>
            <a:endParaRPr lang="nb-NO"/>
          </a:p>
          <a:p>
            <a:pPr algn="l"/>
            <a:endParaRPr lang="nb-NO"/>
          </a:p>
        </p:txBody>
      </p:sp>
      <p:pic>
        <p:nvPicPr>
          <p:cNvPr id="5" name="Bilde 4">
            <a:extLst>
              <a:ext uri="{FF2B5EF4-FFF2-40B4-BE49-F238E27FC236}">
                <a16:creationId xmlns:a16="http://schemas.microsoft.com/office/drawing/2014/main" id="{E3F1C7C8-E9D2-9B7F-74F2-144A5A913669}"/>
              </a:ext>
            </a:extLst>
          </p:cNvPr>
          <p:cNvPicPr>
            <a:picLocks noChangeAspect="1"/>
          </p:cNvPicPr>
          <p:nvPr/>
        </p:nvPicPr>
        <p:blipFill>
          <a:blip r:embed="rId2"/>
          <a:stretch>
            <a:fillRect/>
          </a:stretch>
        </p:blipFill>
        <p:spPr>
          <a:xfrm>
            <a:off x="7078364" y="2581400"/>
            <a:ext cx="3078997" cy="3265714"/>
          </a:xfrm>
          <a:prstGeom prst="rect">
            <a:avLst/>
          </a:prstGeom>
        </p:spPr>
      </p:pic>
    </p:spTree>
    <p:extLst>
      <p:ext uri="{BB962C8B-B14F-4D97-AF65-F5344CB8AC3E}">
        <p14:creationId xmlns:p14="http://schemas.microsoft.com/office/powerpoint/2010/main" val="132455196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e 8">
            <a:extLst>
              <a:ext uri="{FF2B5EF4-FFF2-40B4-BE49-F238E27FC236}">
                <a16:creationId xmlns:a16="http://schemas.microsoft.com/office/drawing/2014/main" id="{32D43125-46E7-143E-0411-9B14A7254457}"/>
              </a:ext>
            </a:extLst>
          </p:cNvPr>
          <p:cNvPicPr>
            <a:picLocks noChangeAspect="1"/>
          </p:cNvPicPr>
          <p:nvPr/>
        </p:nvPicPr>
        <p:blipFill>
          <a:blip r:embed="rId2"/>
          <a:stretch>
            <a:fillRect/>
          </a:stretch>
        </p:blipFill>
        <p:spPr>
          <a:xfrm>
            <a:off x="356419" y="687213"/>
            <a:ext cx="11184474" cy="5283929"/>
          </a:xfrm>
          <a:prstGeom prst="rect">
            <a:avLst/>
          </a:prstGeom>
        </p:spPr>
      </p:pic>
    </p:spTree>
    <p:extLst>
      <p:ext uri="{BB962C8B-B14F-4D97-AF65-F5344CB8AC3E}">
        <p14:creationId xmlns:p14="http://schemas.microsoft.com/office/powerpoint/2010/main" val="187761336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e 8">
            <a:extLst>
              <a:ext uri="{FF2B5EF4-FFF2-40B4-BE49-F238E27FC236}">
                <a16:creationId xmlns:a16="http://schemas.microsoft.com/office/drawing/2014/main" id="{A6172281-46C8-4B11-0A0C-0FC31894DAD4}"/>
              </a:ext>
            </a:extLst>
          </p:cNvPr>
          <p:cNvPicPr>
            <a:picLocks noChangeAspect="1"/>
          </p:cNvPicPr>
          <p:nvPr/>
        </p:nvPicPr>
        <p:blipFill>
          <a:blip r:embed="rId2"/>
          <a:stretch>
            <a:fillRect/>
          </a:stretch>
        </p:blipFill>
        <p:spPr>
          <a:xfrm>
            <a:off x="607663" y="1435246"/>
            <a:ext cx="3381533" cy="4340645"/>
          </a:xfrm>
          <a:prstGeom prst="rect">
            <a:avLst/>
          </a:prstGeom>
        </p:spPr>
      </p:pic>
      <p:pic>
        <p:nvPicPr>
          <p:cNvPr id="13" name="Bilde 12">
            <a:extLst>
              <a:ext uri="{FF2B5EF4-FFF2-40B4-BE49-F238E27FC236}">
                <a16:creationId xmlns:a16="http://schemas.microsoft.com/office/drawing/2014/main" id="{AC0C0636-0843-C4D2-0DC6-FFF1F830E0EB}"/>
              </a:ext>
            </a:extLst>
          </p:cNvPr>
          <p:cNvPicPr>
            <a:picLocks noChangeAspect="1"/>
          </p:cNvPicPr>
          <p:nvPr/>
        </p:nvPicPr>
        <p:blipFill>
          <a:blip r:embed="rId3"/>
          <a:stretch>
            <a:fillRect/>
          </a:stretch>
        </p:blipFill>
        <p:spPr>
          <a:xfrm>
            <a:off x="4087259" y="1519398"/>
            <a:ext cx="7713280" cy="4172339"/>
          </a:xfrm>
          <a:prstGeom prst="rect">
            <a:avLst/>
          </a:prstGeom>
        </p:spPr>
      </p:pic>
      <p:sp>
        <p:nvSpPr>
          <p:cNvPr id="14" name="Tittel 1">
            <a:extLst>
              <a:ext uri="{FF2B5EF4-FFF2-40B4-BE49-F238E27FC236}">
                <a16:creationId xmlns:a16="http://schemas.microsoft.com/office/drawing/2014/main" id="{AA77C968-6C6D-7036-616F-3B2A7FDF6CE8}"/>
              </a:ext>
            </a:extLst>
          </p:cNvPr>
          <p:cNvSpPr>
            <a:spLocks noGrp="1"/>
          </p:cNvSpPr>
          <p:nvPr>
            <p:ph type="ctrTitle"/>
          </p:nvPr>
        </p:nvSpPr>
        <p:spPr>
          <a:xfrm>
            <a:off x="1623151" y="235220"/>
            <a:ext cx="9144000" cy="1015195"/>
          </a:xfrm>
        </p:spPr>
        <p:txBody>
          <a:bodyPr>
            <a:normAutofit fontScale="90000"/>
          </a:bodyPr>
          <a:lstStyle/>
          <a:p>
            <a:r>
              <a:rPr lang="nb-NO"/>
              <a:t>Still spørsmål som innsynskrav</a:t>
            </a:r>
          </a:p>
        </p:txBody>
      </p:sp>
    </p:spTree>
    <p:extLst>
      <p:ext uri="{BB962C8B-B14F-4D97-AF65-F5344CB8AC3E}">
        <p14:creationId xmlns:p14="http://schemas.microsoft.com/office/powerpoint/2010/main" val="93368100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EBF19E8B-A895-CE2C-01D0-6C35241CADCB}"/>
              </a:ext>
            </a:extLst>
          </p:cNvPr>
          <p:cNvSpPr>
            <a:spLocks noGrp="1"/>
          </p:cNvSpPr>
          <p:nvPr>
            <p:ph type="title"/>
          </p:nvPr>
        </p:nvSpPr>
        <p:spPr/>
        <p:txBody>
          <a:bodyPr/>
          <a:lstStyle/>
          <a:p>
            <a:r>
              <a:rPr lang="nb-NO"/>
              <a:t>Oppgave:  </a:t>
            </a:r>
            <a:endParaRPr lang="nb-NO" dirty="0"/>
          </a:p>
        </p:txBody>
      </p:sp>
      <p:sp>
        <p:nvSpPr>
          <p:cNvPr id="3" name="Plassholder for innhold 2">
            <a:extLst>
              <a:ext uri="{FF2B5EF4-FFF2-40B4-BE49-F238E27FC236}">
                <a16:creationId xmlns:a16="http://schemas.microsoft.com/office/drawing/2014/main" id="{F5330A84-3419-A17E-A413-2D4096883591}"/>
              </a:ext>
            </a:extLst>
          </p:cNvPr>
          <p:cNvSpPr>
            <a:spLocks noGrp="1"/>
          </p:cNvSpPr>
          <p:nvPr>
            <p:ph idx="1"/>
          </p:nvPr>
        </p:nvSpPr>
        <p:spPr>
          <a:xfrm>
            <a:off x="838200" y="1690688"/>
            <a:ext cx="5257800" cy="4486275"/>
          </a:xfrm>
        </p:spPr>
        <p:txBody>
          <a:bodyPr>
            <a:normAutofit/>
          </a:bodyPr>
          <a:lstStyle/>
          <a:p>
            <a:pPr marL="0" indent="0">
              <a:buNone/>
            </a:pPr>
            <a:r>
              <a:rPr lang="nb-NO" sz="3200" dirty="0">
                <a:effectLst/>
                <a:ea typeface="Calibri" panose="020F0502020204030204" pitchFamily="34" charset="0"/>
              </a:rPr>
              <a:t>Du har hørt at det har vært en rekke voldshendelser på en skole i nærmiljøet. Rektor nekter å uttale seg. Du ønsker å vite mer om omfang, hva det gjelder, hvor lenge det har pågått, osv. Hvordan går du fram? </a:t>
            </a:r>
          </a:p>
          <a:p>
            <a:pPr marL="0" indent="0">
              <a:buNone/>
            </a:pPr>
            <a:endParaRPr lang="nb-NO" sz="3200" dirty="0">
              <a:effectLst/>
              <a:ea typeface="Calibri" panose="020F0502020204030204" pitchFamily="34" charset="0"/>
            </a:endParaRPr>
          </a:p>
          <a:p>
            <a:pPr marL="0" indent="0">
              <a:buNone/>
            </a:pPr>
            <a:endParaRPr lang="nb-NO" dirty="0"/>
          </a:p>
        </p:txBody>
      </p:sp>
      <p:pic>
        <p:nvPicPr>
          <p:cNvPr id="2" name="Bilde 1" descr="Et bilde som inneholder tekst, datamaskin, computer, person&#10;&#10;Automatisk generert beskrivelse">
            <a:extLst>
              <a:ext uri="{FF2B5EF4-FFF2-40B4-BE49-F238E27FC236}">
                <a16:creationId xmlns:a16="http://schemas.microsoft.com/office/drawing/2014/main" id="{CB5670D7-8ED7-9BD7-281C-9AEB6F38EA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81800" y="1845982"/>
            <a:ext cx="4047067" cy="4047067"/>
          </a:xfrm>
          <a:prstGeom prst="rect">
            <a:avLst/>
          </a:prstGeom>
        </p:spPr>
      </p:pic>
    </p:spTree>
    <p:extLst>
      <p:ext uri="{BB962C8B-B14F-4D97-AF65-F5344CB8AC3E}">
        <p14:creationId xmlns:p14="http://schemas.microsoft.com/office/powerpoint/2010/main" val="117521774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5FDD51C-42CE-F639-8D21-8FE8C427B491}"/>
              </a:ext>
            </a:extLst>
          </p:cNvPr>
          <p:cNvSpPr>
            <a:spLocks noGrp="1"/>
          </p:cNvSpPr>
          <p:nvPr>
            <p:ph type="ctrTitle"/>
          </p:nvPr>
        </p:nvSpPr>
        <p:spPr>
          <a:xfrm>
            <a:off x="1524000" y="1232538"/>
            <a:ext cx="9144000" cy="1015195"/>
          </a:xfrm>
        </p:spPr>
        <p:txBody>
          <a:bodyPr>
            <a:normAutofit fontScale="90000"/>
          </a:bodyPr>
          <a:lstStyle/>
          <a:p>
            <a:r>
              <a:rPr lang="nb-NO"/>
              <a:t>Hvordan unngå «enkle fremgangsmåter»-fella?</a:t>
            </a:r>
          </a:p>
        </p:txBody>
      </p:sp>
      <p:sp>
        <p:nvSpPr>
          <p:cNvPr id="4" name="TekstSylinder 3">
            <a:extLst>
              <a:ext uri="{FF2B5EF4-FFF2-40B4-BE49-F238E27FC236}">
                <a16:creationId xmlns:a16="http://schemas.microsoft.com/office/drawing/2014/main" id="{3DC0FBDA-239C-6C89-9994-0A481F82CD12}"/>
              </a:ext>
            </a:extLst>
          </p:cNvPr>
          <p:cNvSpPr txBox="1"/>
          <p:nvPr/>
        </p:nvSpPr>
        <p:spPr>
          <a:xfrm>
            <a:off x="1270000" y="2486141"/>
            <a:ext cx="6096000" cy="3139321"/>
          </a:xfrm>
          <a:prstGeom prst="rect">
            <a:avLst/>
          </a:prstGeom>
          <a:noFill/>
        </p:spPr>
        <p:txBody>
          <a:bodyPr wrap="square">
            <a:spAutoFit/>
          </a:bodyPr>
          <a:lstStyle/>
          <a:p>
            <a:r>
              <a:rPr lang="nb-NO" u="sng"/>
              <a:t>I forkant: </a:t>
            </a:r>
          </a:p>
          <a:p>
            <a:pPr marL="285750" indent="-285750">
              <a:buFont typeface="Arial" panose="020B0604020202020204" pitchFamily="34" charset="0"/>
              <a:buChar char="•"/>
            </a:pPr>
            <a:endParaRPr lang="nb-NO"/>
          </a:p>
          <a:p>
            <a:pPr marL="285750" indent="-285750">
              <a:buFont typeface="Arial" panose="020B0604020202020204" pitchFamily="34" charset="0"/>
              <a:buChar char="•"/>
            </a:pPr>
            <a:r>
              <a:rPr lang="nb-NO"/>
              <a:t>Finn ut mest mulig om hvordan opplysningene er lagret</a:t>
            </a:r>
          </a:p>
          <a:p>
            <a:pPr marL="285750" indent="-285750">
              <a:buFont typeface="Arial" panose="020B0604020202020204" pitchFamily="34" charset="0"/>
              <a:buChar char="•"/>
            </a:pPr>
            <a:r>
              <a:rPr lang="nb-NO"/>
              <a:t>Hvilket system? </a:t>
            </a:r>
          </a:p>
          <a:p>
            <a:pPr marL="285750" indent="-285750">
              <a:buFont typeface="Arial" panose="020B0604020202020204" pitchFamily="34" charset="0"/>
              <a:buChar char="•"/>
            </a:pPr>
            <a:r>
              <a:rPr lang="nb-NO"/>
              <a:t>Snakk med de som jobber med systemet – og evt. arkivet. </a:t>
            </a:r>
          </a:p>
          <a:p>
            <a:pPr marL="285750" indent="-285750">
              <a:buFont typeface="Arial" panose="020B0604020202020204" pitchFamily="34" charset="0"/>
              <a:buChar char="•"/>
            </a:pPr>
            <a:r>
              <a:rPr lang="nb-NO"/>
              <a:t>Mulig å f eks løse ved skjermdump? </a:t>
            </a:r>
          </a:p>
          <a:p>
            <a:pPr marL="285750" indent="-285750">
              <a:buFont typeface="Arial" panose="020B0604020202020204" pitchFamily="34" charset="0"/>
              <a:buChar char="•"/>
            </a:pPr>
            <a:r>
              <a:rPr lang="nb-NO"/>
              <a:t>Be om innsyn i et tomt skjema.</a:t>
            </a:r>
          </a:p>
          <a:p>
            <a:pPr marL="285750" indent="-285750">
              <a:buFont typeface="Arial" panose="020B0604020202020204" pitchFamily="34" charset="0"/>
              <a:buChar char="•"/>
            </a:pPr>
            <a:r>
              <a:rPr lang="nb-NO"/>
              <a:t>Tilby at innsynskravet kan avgrenses og vis til veiledningsplikten i forvaltningsloven § 11.</a:t>
            </a:r>
          </a:p>
          <a:p>
            <a:pPr marL="285750" indent="-285750">
              <a:buFont typeface="Arial" panose="020B0604020202020204" pitchFamily="34" charset="0"/>
              <a:buChar char="•"/>
            </a:pPr>
            <a:r>
              <a:rPr lang="nb-NO"/>
              <a:t>Finn ut om det faktisk er opplysninger du vil ha innsyn i eller dokumenter - husk at dokument-begrepet er vidt.</a:t>
            </a:r>
          </a:p>
        </p:txBody>
      </p:sp>
      <p:pic>
        <p:nvPicPr>
          <p:cNvPr id="5" name="Bilde 4" descr="Et bilde som inneholder mann, klær, konstruksjon, tekst&#10;&#10;Automatisk generert beskrivelse">
            <a:extLst>
              <a:ext uri="{FF2B5EF4-FFF2-40B4-BE49-F238E27FC236}">
                <a16:creationId xmlns:a16="http://schemas.microsoft.com/office/drawing/2014/main" id="{67B4E8FA-CB1D-15AC-B78F-3F27170A0A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21134" y="2734733"/>
            <a:ext cx="3064933" cy="3064933"/>
          </a:xfrm>
          <a:prstGeom prst="rect">
            <a:avLst/>
          </a:prstGeom>
        </p:spPr>
      </p:pic>
      <p:sp>
        <p:nvSpPr>
          <p:cNvPr id="6" name="Rectangle 1">
            <a:extLst>
              <a:ext uri="{FF2B5EF4-FFF2-40B4-BE49-F238E27FC236}">
                <a16:creationId xmlns:a16="http://schemas.microsoft.com/office/drawing/2014/main" id="{A057AACB-4EA9-1DD1-BF59-054B1C09778F}"/>
              </a:ext>
            </a:extLst>
          </p:cNvPr>
          <p:cNvSpPr>
            <a:spLocks noChangeArrowheads="1"/>
          </p:cNvSpPr>
          <p:nvPr/>
        </p:nvSpPr>
        <p:spPr bwMode="auto">
          <a:xfrm>
            <a:off x="8533073" y="5799666"/>
            <a:ext cx="2441053"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b-NO" altLang="nb-NO" sz="1400" b="0" i="1" u="none" strike="noStrike" cap="none" normalizeH="0" baseline="0">
                <a:ln>
                  <a:noFill/>
                </a:ln>
                <a:solidFill>
                  <a:schemeClr val="tx1"/>
                </a:solidFill>
                <a:effectLst/>
                <a:latin typeface="Söhne"/>
              </a:rPr>
              <a:t>«Et skikkelig stort innsynskrav»</a:t>
            </a:r>
          </a:p>
          <a:p>
            <a:pPr marL="0" marR="0" lvl="0" indent="0" algn="l" defTabSz="914400" rtl="0" eaLnBrk="0" fontAlgn="base" latinLnBrk="0" hangingPunct="0">
              <a:lnSpc>
                <a:spcPct val="100000"/>
              </a:lnSpc>
              <a:spcBef>
                <a:spcPct val="0"/>
              </a:spcBef>
              <a:spcAft>
                <a:spcPct val="0"/>
              </a:spcAft>
              <a:buClrTx/>
              <a:buSzTx/>
              <a:buFontTx/>
              <a:buNone/>
              <a:tabLst/>
            </a:pPr>
            <a:br>
              <a:rPr kumimoji="0" lang="nb-NO" altLang="nb-NO" sz="1000" b="0" i="0" u="none" strike="noStrike" cap="none" normalizeH="0" baseline="0">
                <a:ln>
                  <a:noFill/>
                </a:ln>
                <a:solidFill>
                  <a:schemeClr val="tx1"/>
                </a:solidFill>
                <a:effectLst/>
                <a:latin typeface="Söhne"/>
              </a:rPr>
            </a:br>
            <a:endParaRPr kumimoji="0" lang="nb-NO" altLang="nb-NO"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9644032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F0F981B-77A7-EE6F-E3F7-A1165C35A8D2}"/>
              </a:ext>
            </a:extLst>
          </p:cNvPr>
          <p:cNvSpPr>
            <a:spLocks noGrp="1"/>
          </p:cNvSpPr>
          <p:nvPr>
            <p:ph type="title"/>
          </p:nvPr>
        </p:nvSpPr>
        <p:spPr>
          <a:xfrm>
            <a:off x="841792" y="1041539"/>
            <a:ext cx="10724321" cy="968746"/>
          </a:xfrm>
        </p:spPr>
        <p:txBody>
          <a:bodyPr anchor="b">
            <a:noAutofit/>
          </a:bodyPr>
          <a:lstStyle/>
          <a:p>
            <a:pPr algn="ctr"/>
            <a:r>
              <a:rPr lang="nb-NO" sz="5000"/>
              <a:t>Hva har vi rett på? </a:t>
            </a:r>
          </a:p>
        </p:txBody>
      </p:sp>
      <p:sp>
        <p:nvSpPr>
          <p:cNvPr id="3" name="Plassholder for innhold 2">
            <a:extLst>
              <a:ext uri="{FF2B5EF4-FFF2-40B4-BE49-F238E27FC236}">
                <a16:creationId xmlns:a16="http://schemas.microsoft.com/office/drawing/2014/main" id="{7F499BCD-476D-59F9-E629-67C5A6B82A89}"/>
              </a:ext>
            </a:extLst>
          </p:cNvPr>
          <p:cNvSpPr>
            <a:spLocks noGrp="1"/>
          </p:cNvSpPr>
          <p:nvPr>
            <p:ph idx="1"/>
          </p:nvPr>
        </p:nvSpPr>
        <p:spPr>
          <a:xfrm>
            <a:off x="1494116" y="2567617"/>
            <a:ext cx="5550868" cy="3164001"/>
          </a:xfrm>
        </p:spPr>
        <p:txBody>
          <a:bodyPr anchor="t">
            <a:normAutofit/>
          </a:bodyPr>
          <a:lstStyle/>
          <a:p>
            <a:r>
              <a:rPr lang="nn-NO" sz="3500"/>
              <a:t>§ 3: «</a:t>
            </a:r>
            <a:r>
              <a:rPr lang="nn-NO" sz="3500" b="1"/>
              <a:t>Saksdokument</a:t>
            </a:r>
            <a:r>
              <a:rPr lang="nn-NO" sz="3500"/>
              <a:t>, </a:t>
            </a:r>
            <a:r>
              <a:rPr lang="nn-NO" sz="3500" b="1"/>
              <a:t>journalar</a:t>
            </a:r>
            <a:r>
              <a:rPr lang="nn-NO" sz="3500"/>
              <a:t> og liknande register for organet er </a:t>
            </a:r>
            <a:r>
              <a:rPr lang="nn-NO" sz="3500" b="1"/>
              <a:t>opne for innsyn</a:t>
            </a:r>
            <a:r>
              <a:rPr lang="nn-NO" sz="3500"/>
              <a:t> dersom ikkje anna følgjer av lov eller forskrift med heimel i lov.» </a:t>
            </a:r>
            <a:endParaRPr lang="nb-NO" sz="3500"/>
          </a:p>
        </p:txBody>
      </p:sp>
      <p:grpSp>
        <p:nvGrpSpPr>
          <p:cNvPr id="24" name="Group 23">
            <a:extLst>
              <a:ext uri="{FF2B5EF4-FFF2-40B4-BE49-F238E27FC236}">
                <a16:creationId xmlns:a16="http://schemas.microsoft.com/office/drawing/2014/main" id="{6258F736-B256-8039-9DC6-F4E49A5C5AD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2068638" y="0"/>
            <a:ext cx="123362" cy="6858000"/>
            <a:chOff x="12068638" y="0"/>
            <a:chExt cx="123362" cy="6858000"/>
          </a:xfrm>
        </p:grpSpPr>
        <p:sp>
          <p:nvSpPr>
            <p:cNvPr id="25" name="Rectangle 24">
              <a:extLst>
                <a:ext uri="{FF2B5EF4-FFF2-40B4-BE49-F238E27FC236}">
                  <a16:creationId xmlns:a16="http://schemas.microsoft.com/office/drawing/2014/main" id="{10B4520A-996E-330C-99DA-69CA4D89E9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EC8FA945-E356-695F-18D6-CAD4EF34FE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19000">
                  <a:schemeClr val="accent5">
                    <a:lumMod val="60000"/>
                    <a:lumOff val="40000"/>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5" name="Bilde 4" descr="Et bilde som inneholder tekst, Font, Trykk, skjermbilde&#10;&#10;Automatisk generert beskrivelse">
            <a:extLst>
              <a:ext uri="{FF2B5EF4-FFF2-40B4-BE49-F238E27FC236}">
                <a16:creationId xmlns:a16="http://schemas.microsoft.com/office/drawing/2014/main" id="{7CAB1C75-6C74-4BE9-DCC0-3DDD587E12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29737" y="2567617"/>
            <a:ext cx="3054322" cy="3054322"/>
          </a:xfrm>
          <a:prstGeom prst="rect">
            <a:avLst/>
          </a:prstGeom>
        </p:spPr>
      </p:pic>
    </p:spTree>
    <p:extLst>
      <p:ext uri="{BB962C8B-B14F-4D97-AF65-F5344CB8AC3E}">
        <p14:creationId xmlns:p14="http://schemas.microsoft.com/office/powerpoint/2010/main" val="415588661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5FDD51C-42CE-F639-8D21-8FE8C427B491}"/>
              </a:ext>
            </a:extLst>
          </p:cNvPr>
          <p:cNvSpPr>
            <a:spLocks noGrp="1"/>
          </p:cNvSpPr>
          <p:nvPr>
            <p:ph type="ctrTitle"/>
          </p:nvPr>
        </p:nvSpPr>
        <p:spPr>
          <a:xfrm>
            <a:off x="1524000" y="1232538"/>
            <a:ext cx="9144000" cy="1015195"/>
          </a:xfrm>
        </p:spPr>
        <p:txBody>
          <a:bodyPr>
            <a:normAutofit fontScale="90000"/>
          </a:bodyPr>
          <a:lstStyle/>
          <a:p>
            <a:r>
              <a:rPr lang="nb-NO"/>
              <a:t>Hvordan unngå «enkle fremgangsmåter»-fella?</a:t>
            </a:r>
          </a:p>
        </p:txBody>
      </p:sp>
      <p:sp>
        <p:nvSpPr>
          <p:cNvPr id="4" name="TekstSylinder 3">
            <a:extLst>
              <a:ext uri="{FF2B5EF4-FFF2-40B4-BE49-F238E27FC236}">
                <a16:creationId xmlns:a16="http://schemas.microsoft.com/office/drawing/2014/main" id="{3DC0FBDA-239C-6C89-9994-0A481F82CD12}"/>
              </a:ext>
            </a:extLst>
          </p:cNvPr>
          <p:cNvSpPr txBox="1"/>
          <p:nvPr/>
        </p:nvSpPr>
        <p:spPr>
          <a:xfrm>
            <a:off x="1126067" y="2485005"/>
            <a:ext cx="6096000" cy="3416320"/>
          </a:xfrm>
          <a:prstGeom prst="rect">
            <a:avLst/>
          </a:prstGeom>
          <a:noFill/>
        </p:spPr>
        <p:txBody>
          <a:bodyPr wrap="square">
            <a:spAutoFit/>
          </a:bodyPr>
          <a:lstStyle/>
          <a:p>
            <a:r>
              <a:rPr lang="nb-NO" sz="2400" u="sng"/>
              <a:t>Etter et avslag: </a:t>
            </a:r>
          </a:p>
          <a:p>
            <a:pPr algn="ctr"/>
            <a:endParaRPr lang="nb-NO" sz="2400" u="sng"/>
          </a:p>
          <a:p>
            <a:pPr marL="285750" indent="-285750">
              <a:buFont typeface="Arial" panose="020B0604020202020204" pitchFamily="34" charset="0"/>
              <a:buChar char="•"/>
            </a:pPr>
            <a:r>
              <a:rPr lang="nb-NO" sz="2400"/>
              <a:t>Bruk </a:t>
            </a:r>
            <a:r>
              <a:rPr lang="nb-NO" sz="2400" err="1"/>
              <a:t>klagemalene</a:t>
            </a:r>
            <a:r>
              <a:rPr lang="nb-NO" sz="2400"/>
              <a:t>.</a:t>
            </a:r>
          </a:p>
          <a:p>
            <a:pPr marL="285750" indent="-285750">
              <a:buFont typeface="Arial" panose="020B0604020202020204" pitchFamily="34" charset="0"/>
              <a:buChar char="•"/>
            </a:pPr>
            <a:r>
              <a:rPr lang="nb-NO" sz="2400"/>
              <a:t>Del opp innsynskravet i mindre innsynskrav til det kommer innenfor «enkle fremgangsmåter».</a:t>
            </a:r>
          </a:p>
          <a:p>
            <a:pPr marL="285750" indent="-285750">
              <a:buFont typeface="Arial" panose="020B0604020202020204" pitchFamily="34" charset="0"/>
              <a:buChar char="•"/>
            </a:pPr>
            <a:r>
              <a:rPr lang="nb-NO" sz="2400"/>
              <a:t>Finn ut av om det kan bes om innsyn i dokumenter i stedet.</a:t>
            </a:r>
          </a:p>
          <a:p>
            <a:pPr marL="285750" indent="-285750">
              <a:buFont typeface="Arial" panose="020B0604020202020204" pitchFamily="34" charset="0"/>
              <a:buChar char="•"/>
            </a:pPr>
            <a:r>
              <a:rPr lang="nb-NO" sz="2400"/>
              <a:t>Rådene fra «i forkant» er også relevante her.</a:t>
            </a:r>
          </a:p>
        </p:txBody>
      </p:sp>
      <p:pic>
        <p:nvPicPr>
          <p:cNvPr id="5" name="Bilde 4">
            <a:extLst>
              <a:ext uri="{FF2B5EF4-FFF2-40B4-BE49-F238E27FC236}">
                <a16:creationId xmlns:a16="http://schemas.microsoft.com/office/drawing/2014/main" id="{071E8799-5C9E-4995-A988-B0D5A21916BC}"/>
              </a:ext>
            </a:extLst>
          </p:cNvPr>
          <p:cNvPicPr>
            <a:picLocks noChangeAspect="1"/>
          </p:cNvPicPr>
          <p:nvPr/>
        </p:nvPicPr>
        <p:blipFill>
          <a:blip r:embed="rId2"/>
          <a:stretch>
            <a:fillRect/>
          </a:stretch>
        </p:blipFill>
        <p:spPr>
          <a:xfrm>
            <a:off x="7799700" y="2599233"/>
            <a:ext cx="4222967" cy="3187864"/>
          </a:xfrm>
          <a:prstGeom prst="rect">
            <a:avLst/>
          </a:prstGeom>
        </p:spPr>
      </p:pic>
    </p:spTree>
    <p:extLst>
      <p:ext uri="{BB962C8B-B14F-4D97-AF65-F5344CB8AC3E}">
        <p14:creationId xmlns:p14="http://schemas.microsoft.com/office/powerpoint/2010/main" val="318490812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5FDD51C-42CE-F639-8D21-8FE8C427B491}"/>
              </a:ext>
            </a:extLst>
          </p:cNvPr>
          <p:cNvSpPr>
            <a:spLocks noGrp="1"/>
          </p:cNvSpPr>
          <p:nvPr>
            <p:ph type="ctrTitle"/>
          </p:nvPr>
        </p:nvSpPr>
        <p:spPr>
          <a:xfrm>
            <a:off x="1524000" y="34372"/>
            <a:ext cx="9144000" cy="1015195"/>
          </a:xfrm>
        </p:spPr>
        <p:txBody>
          <a:bodyPr>
            <a:normAutofit/>
          </a:bodyPr>
          <a:lstStyle/>
          <a:p>
            <a:r>
              <a:rPr lang="nb-NO"/>
              <a:t>Eksempel på oppdeling:</a:t>
            </a:r>
          </a:p>
        </p:txBody>
      </p:sp>
      <p:pic>
        <p:nvPicPr>
          <p:cNvPr id="5" name="Bilde 4">
            <a:extLst>
              <a:ext uri="{FF2B5EF4-FFF2-40B4-BE49-F238E27FC236}">
                <a16:creationId xmlns:a16="http://schemas.microsoft.com/office/drawing/2014/main" id="{8B41657E-8CAA-9DAD-26B2-1E195B602C2C}"/>
              </a:ext>
            </a:extLst>
          </p:cNvPr>
          <p:cNvPicPr>
            <a:picLocks noChangeAspect="1"/>
          </p:cNvPicPr>
          <p:nvPr/>
        </p:nvPicPr>
        <p:blipFill>
          <a:blip r:embed="rId2"/>
          <a:stretch>
            <a:fillRect/>
          </a:stretch>
        </p:blipFill>
        <p:spPr>
          <a:xfrm>
            <a:off x="2493161" y="933189"/>
            <a:ext cx="7671194" cy="5689892"/>
          </a:xfrm>
          <a:prstGeom prst="rect">
            <a:avLst/>
          </a:prstGeom>
        </p:spPr>
      </p:pic>
    </p:spTree>
    <p:extLst>
      <p:ext uri="{BB962C8B-B14F-4D97-AF65-F5344CB8AC3E}">
        <p14:creationId xmlns:p14="http://schemas.microsoft.com/office/powerpoint/2010/main" val="35414066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5FDD51C-42CE-F639-8D21-8FE8C427B491}"/>
              </a:ext>
            </a:extLst>
          </p:cNvPr>
          <p:cNvSpPr>
            <a:spLocks noGrp="1"/>
          </p:cNvSpPr>
          <p:nvPr>
            <p:ph type="ctrTitle"/>
          </p:nvPr>
        </p:nvSpPr>
        <p:spPr>
          <a:xfrm>
            <a:off x="1524000" y="677752"/>
            <a:ext cx="9144000" cy="1015195"/>
          </a:xfrm>
        </p:spPr>
        <p:txBody>
          <a:bodyPr>
            <a:normAutofit/>
          </a:bodyPr>
          <a:lstStyle/>
          <a:p>
            <a:r>
              <a:rPr lang="nb-NO" sz="4000"/>
              <a:t>Eksempel på endring til dokumenter:</a:t>
            </a:r>
          </a:p>
        </p:txBody>
      </p:sp>
      <p:sp>
        <p:nvSpPr>
          <p:cNvPr id="4" name="TekstSylinder 3">
            <a:extLst>
              <a:ext uri="{FF2B5EF4-FFF2-40B4-BE49-F238E27FC236}">
                <a16:creationId xmlns:a16="http://schemas.microsoft.com/office/drawing/2014/main" id="{6815F9D7-3ED3-6C2F-F62D-DD1F21A261C5}"/>
              </a:ext>
            </a:extLst>
          </p:cNvPr>
          <p:cNvSpPr txBox="1"/>
          <p:nvPr/>
        </p:nvSpPr>
        <p:spPr>
          <a:xfrm>
            <a:off x="1184641" y="2271265"/>
            <a:ext cx="6097384" cy="3693319"/>
          </a:xfrm>
          <a:prstGeom prst="rect">
            <a:avLst/>
          </a:prstGeom>
          <a:noFill/>
        </p:spPr>
        <p:txBody>
          <a:bodyPr wrap="square">
            <a:spAutoFit/>
          </a:bodyPr>
          <a:lstStyle/>
          <a:p>
            <a:r>
              <a:rPr lang="nb-NO" sz="1800" dirty="0">
                <a:effectLst/>
                <a:latin typeface="Calibri" panose="020F0502020204030204" pitchFamily="34" charset="0"/>
                <a:ea typeface="Calibri" panose="020F0502020204030204" pitchFamily="34" charset="0"/>
              </a:rPr>
              <a:t>Forslag til løsning:</a:t>
            </a:r>
          </a:p>
          <a:p>
            <a:endParaRPr lang="nb-NO" sz="1800" dirty="0">
              <a:effectLst/>
              <a:latin typeface="Calibri" panose="020F0502020204030204" pitchFamily="34" charset="0"/>
              <a:ea typeface="Calibri" panose="020F0502020204030204" pitchFamily="34" charset="0"/>
            </a:endParaRPr>
          </a:p>
          <a:p>
            <a:r>
              <a:rPr lang="nb-NO" sz="1800" dirty="0">
                <a:effectLst/>
                <a:latin typeface="Calibri" panose="020F0502020204030204" pitchFamily="34" charset="0"/>
                <a:ea typeface="Calibri" panose="020F0502020204030204" pitchFamily="34" charset="0"/>
              </a:rPr>
              <a:t>1. Redusere perioden dere ber om at de ser på, slik at det kommer innenfor kravet om «enkle framgangsmåter» i § 9. Da kan dere antakelig ikke be om mer enn en mnd.</a:t>
            </a:r>
          </a:p>
          <a:p>
            <a:r>
              <a:rPr lang="nb-NO" sz="1800" dirty="0">
                <a:effectLst/>
                <a:latin typeface="Calibri" panose="020F0502020204030204" pitchFamily="34" charset="0"/>
                <a:ea typeface="Calibri" panose="020F0502020204030204" pitchFamily="34" charset="0"/>
              </a:rPr>
              <a:t>Men dere kan så gjøre det igjen og igjen.</a:t>
            </a:r>
          </a:p>
          <a:p>
            <a:endParaRPr lang="nb-NO" sz="1800" dirty="0">
              <a:effectLst/>
              <a:latin typeface="Calibri" panose="020F0502020204030204" pitchFamily="34" charset="0"/>
              <a:ea typeface="Calibri" panose="020F0502020204030204" pitchFamily="34" charset="0"/>
            </a:endParaRPr>
          </a:p>
          <a:p>
            <a:r>
              <a:rPr lang="nb-NO" sz="1800" dirty="0">
                <a:effectLst/>
                <a:latin typeface="Calibri" panose="020F0502020204030204" pitchFamily="34" charset="0"/>
                <a:ea typeface="Calibri" panose="020F0502020204030204" pitchFamily="34" charset="0"/>
              </a:rPr>
              <a:t>2. Å be om innsyn i selve dokumentene og ta gjennomgangen selv. I så fall foreslår jeg:</a:t>
            </a:r>
          </a:p>
          <a:p>
            <a:r>
              <a:rPr lang="nb-NO" sz="1800" dirty="0">
                <a:effectLst/>
                <a:latin typeface="Calibri" panose="020F0502020204030204" pitchFamily="34" charset="0"/>
                <a:ea typeface="Calibri" panose="020F0502020204030204" pitchFamily="34" charset="0"/>
              </a:rPr>
              <a:t>«På bakgrunn av tilbakemeldingen vil vi fremme et nytt innsynskrav. Med hjemmel i </a:t>
            </a:r>
            <a:r>
              <a:rPr lang="nb-NO" sz="1800" dirty="0" err="1">
                <a:effectLst/>
                <a:latin typeface="Calibri" panose="020F0502020204030204" pitchFamily="34" charset="0"/>
                <a:ea typeface="Calibri" panose="020F0502020204030204" pitchFamily="34" charset="0"/>
              </a:rPr>
              <a:t>offentleglova</a:t>
            </a:r>
            <a:r>
              <a:rPr lang="nb-NO" sz="1800" dirty="0">
                <a:effectLst/>
                <a:latin typeface="Calibri" panose="020F0502020204030204" pitchFamily="34" charset="0"/>
                <a:ea typeface="Calibri" panose="020F0502020204030204" pitchFamily="34" charset="0"/>
              </a:rPr>
              <a:t> § 3, 4 og 28 annet ledd ber vi med dette om innsyn i samtlige dokumenter om SAKEN i 2019, 2021 og 2022.»</a:t>
            </a:r>
          </a:p>
        </p:txBody>
      </p:sp>
      <p:pic>
        <p:nvPicPr>
          <p:cNvPr id="5" name="Bilde 4" descr="Et bilde som inneholder klær, person, møbler, mann&#10;&#10;Automatisk generert beskrivelse">
            <a:extLst>
              <a:ext uri="{FF2B5EF4-FFF2-40B4-BE49-F238E27FC236}">
                <a16:creationId xmlns:a16="http://schemas.microsoft.com/office/drawing/2014/main" id="{1368AF18-A054-2C70-4ABB-7F29A76556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28000" y="2074719"/>
            <a:ext cx="3335867" cy="3335867"/>
          </a:xfrm>
          <a:prstGeom prst="rect">
            <a:avLst/>
          </a:prstGeom>
        </p:spPr>
      </p:pic>
      <p:sp>
        <p:nvSpPr>
          <p:cNvPr id="6" name="Rectangle 1">
            <a:extLst>
              <a:ext uri="{FF2B5EF4-FFF2-40B4-BE49-F238E27FC236}">
                <a16:creationId xmlns:a16="http://schemas.microsoft.com/office/drawing/2014/main" id="{99BCE968-CFC1-27D9-B658-BFAC5CD863BE}"/>
              </a:ext>
            </a:extLst>
          </p:cNvPr>
          <p:cNvSpPr>
            <a:spLocks noChangeArrowheads="1"/>
          </p:cNvSpPr>
          <p:nvPr/>
        </p:nvSpPr>
        <p:spPr bwMode="auto">
          <a:xfrm>
            <a:off x="8392920" y="5410586"/>
            <a:ext cx="2806025"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nb-NO" altLang="nb-NO" sz="1400" i="1">
                <a:latin typeface="Söhne"/>
              </a:rPr>
              <a:t>«F</a:t>
            </a:r>
            <a:r>
              <a:rPr kumimoji="0" lang="nb-NO" altLang="nb-NO" sz="1400" b="0" i="1" u="none" strike="noStrike" cap="none" normalizeH="0" baseline="0">
                <a:ln>
                  <a:noFill/>
                </a:ln>
                <a:solidFill>
                  <a:schemeClr val="tx1"/>
                </a:solidFill>
                <a:effectLst/>
                <a:latin typeface="Söhne"/>
              </a:rPr>
              <a:t>ølelsen når du foreslår en endring </a:t>
            </a:r>
          </a:p>
          <a:p>
            <a:pPr marL="0" marR="0" lvl="0" indent="0" algn="l" defTabSz="914400" rtl="0" eaLnBrk="0" fontAlgn="base" latinLnBrk="0" hangingPunct="0">
              <a:lnSpc>
                <a:spcPct val="100000"/>
              </a:lnSpc>
              <a:spcBef>
                <a:spcPct val="0"/>
              </a:spcBef>
              <a:spcAft>
                <a:spcPct val="0"/>
              </a:spcAft>
              <a:buClrTx/>
              <a:buSzTx/>
              <a:buFontTx/>
              <a:buNone/>
              <a:tabLst/>
            </a:pPr>
            <a:r>
              <a:rPr kumimoji="0" lang="nb-NO" altLang="nb-NO" sz="1400" b="0" i="1" u="none" strike="noStrike" cap="none" normalizeH="0" baseline="0">
                <a:ln>
                  <a:noFill/>
                </a:ln>
                <a:solidFill>
                  <a:schemeClr val="tx1"/>
                </a:solidFill>
                <a:effectLst/>
                <a:latin typeface="Söhne"/>
              </a:rPr>
              <a:t>som gir ønsket resultat»</a:t>
            </a:r>
          </a:p>
          <a:p>
            <a:pPr marL="0" marR="0" lvl="0" indent="0" algn="l" defTabSz="914400" rtl="0" eaLnBrk="0" fontAlgn="base" latinLnBrk="0" hangingPunct="0">
              <a:lnSpc>
                <a:spcPct val="100000"/>
              </a:lnSpc>
              <a:spcBef>
                <a:spcPct val="0"/>
              </a:spcBef>
              <a:spcAft>
                <a:spcPct val="0"/>
              </a:spcAft>
              <a:buClrTx/>
              <a:buSzTx/>
              <a:buFontTx/>
              <a:buNone/>
              <a:tabLst/>
            </a:pPr>
            <a:br>
              <a:rPr kumimoji="0" lang="nb-NO" altLang="nb-NO" sz="1000" b="0" i="0" u="none" strike="noStrike" cap="none" normalizeH="0" baseline="0">
                <a:ln>
                  <a:noFill/>
                </a:ln>
                <a:solidFill>
                  <a:schemeClr val="tx1"/>
                </a:solidFill>
                <a:effectLst/>
                <a:latin typeface="Söhne"/>
              </a:rPr>
            </a:br>
            <a:endParaRPr kumimoji="0" lang="nb-NO" altLang="nb-NO"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15437015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5FDD51C-42CE-F639-8D21-8FE8C427B491}"/>
              </a:ext>
            </a:extLst>
          </p:cNvPr>
          <p:cNvSpPr>
            <a:spLocks noGrp="1"/>
          </p:cNvSpPr>
          <p:nvPr>
            <p:ph type="ctrTitle"/>
          </p:nvPr>
        </p:nvSpPr>
        <p:spPr>
          <a:xfrm>
            <a:off x="1430867" y="392608"/>
            <a:ext cx="9144000" cy="1015195"/>
          </a:xfrm>
        </p:spPr>
        <p:txBody>
          <a:bodyPr>
            <a:normAutofit/>
          </a:bodyPr>
          <a:lstStyle/>
          <a:p>
            <a:r>
              <a:rPr lang="nb-NO" sz="4000"/>
              <a:t>Trenger ikke å spesifisere at det er § 9</a:t>
            </a:r>
          </a:p>
        </p:txBody>
      </p:sp>
      <p:sp>
        <p:nvSpPr>
          <p:cNvPr id="5" name="TekstSylinder 4">
            <a:extLst>
              <a:ext uri="{FF2B5EF4-FFF2-40B4-BE49-F238E27FC236}">
                <a16:creationId xmlns:a16="http://schemas.microsoft.com/office/drawing/2014/main" id="{6751BCC0-0134-B886-E60C-4E8DDC11A0E0}"/>
              </a:ext>
            </a:extLst>
          </p:cNvPr>
          <p:cNvSpPr txBox="1"/>
          <p:nvPr/>
        </p:nvSpPr>
        <p:spPr>
          <a:xfrm>
            <a:off x="958888" y="1762053"/>
            <a:ext cx="6381711" cy="4703339"/>
          </a:xfrm>
          <a:prstGeom prst="rect">
            <a:avLst/>
          </a:prstGeom>
          <a:noFill/>
        </p:spPr>
        <p:txBody>
          <a:bodyPr wrap="square">
            <a:spAutoFit/>
          </a:bodyPr>
          <a:lstStyle/>
          <a:p>
            <a:pPr>
              <a:lnSpc>
                <a:spcPct val="106000"/>
              </a:lnSpc>
              <a:spcAft>
                <a:spcPts val="800"/>
              </a:spcAft>
            </a:pPr>
            <a:r>
              <a:rPr lang="nb-NO" sz="1800">
                <a:effectLst/>
                <a:latin typeface="Calibri" panose="020F0502020204030204" pitchFamily="34" charset="0"/>
                <a:ea typeface="Calibri" panose="020F0502020204030204" pitchFamily="34" charset="0"/>
              </a:rPr>
              <a:t>«Norsk Presseforbunds </a:t>
            </a:r>
            <a:r>
              <a:rPr lang="nb-NO" sz="1800" err="1">
                <a:effectLst/>
                <a:latin typeface="Calibri" panose="020F0502020204030204" pitchFamily="34" charset="0"/>
                <a:ea typeface="Calibri" panose="020F0502020204030204" pitchFamily="34" charset="0"/>
              </a:rPr>
              <a:t>offentlighetsutvalg</a:t>
            </a:r>
            <a:r>
              <a:rPr lang="nb-NO" sz="1800">
                <a:effectLst/>
                <a:latin typeface="Calibri" panose="020F0502020204030204" pitchFamily="34" charset="0"/>
                <a:ea typeface="Calibri" panose="020F0502020204030204" pitchFamily="34" charset="0"/>
              </a:rPr>
              <a:t> ønsker å kartlegge bruken av møteportaler/kommunikasjonsverktøy i norske kommuner.</a:t>
            </a:r>
          </a:p>
          <a:p>
            <a:pPr>
              <a:lnSpc>
                <a:spcPct val="106000"/>
              </a:lnSpc>
              <a:spcAft>
                <a:spcPts val="800"/>
              </a:spcAft>
            </a:pPr>
            <a:r>
              <a:rPr lang="nb-NO" sz="1800">
                <a:effectLst/>
                <a:latin typeface="Calibri" panose="020F0502020204030204" pitchFamily="34" charset="0"/>
                <a:ea typeface="Calibri" panose="020F0502020204030204" pitchFamily="34" charset="0"/>
              </a:rPr>
              <a:t>Vi ber derfor om å bli opplyst om kommunen benytter egne løsninger for kommunikasjon i forbindelse med politiske møter, som </a:t>
            </a:r>
            <a:r>
              <a:rPr lang="nb-NO" sz="1800" err="1">
                <a:effectLst/>
                <a:latin typeface="Calibri" panose="020F0502020204030204" pitchFamily="34" charset="0"/>
                <a:ea typeface="Calibri" panose="020F0502020204030204" pitchFamily="34" charset="0"/>
              </a:rPr>
              <a:t>Acos</a:t>
            </a:r>
            <a:r>
              <a:rPr lang="nb-NO" sz="1800">
                <a:effectLst/>
                <a:latin typeface="Calibri" panose="020F0502020204030204" pitchFamily="34" charset="0"/>
                <a:ea typeface="Calibri" panose="020F0502020204030204" pitchFamily="34" charset="0"/>
              </a:rPr>
              <a:t> eller </a:t>
            </a:r>
            <a:r>
              <a:rPr lang="nb-NO" sz="1800" err="1">
                <a:effectLst/>
                <a:latin typeface="Calibri" panose="020F0502020204030204" pitchFamily="34" charset="0"/>
                <a:ea typeface="Calibri" panose="020F0502020204030204" pitchFamily="34" charset="0"/>
              </a:rPr>
              <a:t>DigDems</a:t>
            </a:r>
            <a:r>
              <a:rPr lang="nb-NO" sz="1800">
                <a:effectLst/>
                <a:latin typeface="Calibri" panose="020F0502020204030204" pitchFamily="34" charset="0"/>
                <a:ea typeface="Calibri" panose="020F0502020204030204" pitchFamily="34" charset="0"/>
              </a:rPr>
              <a:t> møteportal-løsning, eller andre typer møteportalsystemer. </a:t>
            </a:r>
          </a:p>
          <a:p>
            <a:pPr>
              <a:lnSpc>
                <a:spcPct val="106000"/>
              </a:lnSpc>
              <a:spcAft>
                <a:spcPts val="800"/>
              </a:spcAft>
            </a:pPr>
            <a:r>
              <a:rPr lang="nb-NO" sz="1800">
                <a:effectLst/>
                <a:latin typeface="Calibri" panose="020F0502020204030204" pitchFamily="34" charset="0"/>
                <a:ea typeface="Calibri" panose="020F0502020204030204" pitchFamily="34" charset="0"/>
              </a:rPr>
              <a:t>Hvis kommunen bruker et slikt system, ber vi om å få opplyst hvilket system det er. </a:t>
            </a:r>
          </a:p>
          <a:p>
            <a:pPr>
              <a:lnSpc>
                <a:spcPct val="106000"/>
              </a:lnSpc>
              <a:spcAft>
                <a:spcPts val="800"/>
              </a:spcAft>
            </a:pPr>
            <a:r>
              <a:rPr lang="nb-NO" sz="1800" u="sng">
                <a:solidFill>
                  <a:srgbClr val="0563C1"/>
                </a:solidFill>
                <a:effectLst/>
                <a:latin typeface="Calibri" panose="020F0502020204030204" pitchFamily="34" charset="0"/>
                <a:ea typeface="Calibri" panose="020F0502020204030204" pitchFamily="34" charset="0"/>
                <a:hlinkClick r:id="rId2"/>
              </a:rPr>
              <a:t>Se Sivilombudets uttalelse for utdypende informasjon</a:t>
            </a:r>
            <a:r>
              <a:rPr lang="nb-NO" sz="1800">
                <a:effectLst/>
                <a:latin typeface="Calibri" panose="020F0502020204030204" pitchFamily="34" charset="0"/>
                <a:ea typeface="Calibri" panose="020F0502020204030204" pitchFamily="34" charset="0"/>
              </a:rPr>
              <a:t> om møteportaler/politikerportaler.</a:t>
            </a:r>
          </a:p>
          <a:p>
            <a:pPr>
              <a:lnSpc>
                <a:spcPct val="106000"/>
              </a:lnSpc>
              <a:spcAft>
                <a:spcPts val="800"/>
              </a:spcAft>
            </a:pPr>
            <a:r>
              <a:rPr lang="nb-NO" sz="1800" u="sng">
                <a:effectLst/>
                <a:latin typeface="Calibri" panose="020F0502020204030204" pitchFamily="34" charset="0"/>
                <a:ea typeface="Calibri" panose="020F0502020204030204" pitchFamily="34" charset="0"/>
              </a:rPr>
              <a:t>Vi ber om at dette anses som et innsynskrav etter </a:t>
            </a:r>
            <a:r>
              <a:rPr lang="nb-NO" sz="1800" u="sng" err="1">
                <a:effectLst/>
                <a:latin typeface="Calibri" panose="020F0502020204030204" pitchFamily="34" charset="0"/>
                <a:ea typeface="Calibri" panose="020F0502020204030204" pitchFamily="34" charset="0"/>
              </a:rPr>
              <a:t>offentleglova</a:t>
            </a:r>
            <a:r>
              <a:rPr lang="nb-NO" sz="1800" u="sng">
                <a:effectLst/>
                <a:latin typeface="Calibri" panose="020F0502020204030204" pitchFamily="34" charset="0"/>
                <a:ea typeface="Calibri" panose="020F0502020204030204" pitchFamily="34" charset="0"/>
              </a:rPr>
              <a:t>.</a:t>
            </a:r>
          </a:p>
          <a:p>
            <a:pPr>
              <a:lnSpc>
                <a:spcPct val="106000"/>
              </a:lnSpc>
              <a:spcAft>
                <a:spcPts val="800"/>
              </a:spcAft>
            </a:pPr>
            <a:r>
              <a:rPr lang="nb-NO" sz="1800" err="1">
                <a:effectLst/>
                <a:latin typeface="Calibri" panose="020F0502020204030204" pitchFamily="34" charset="0"/>
                <a:ea typeface="Calibri" panose="020F0502020204030204" pitchFamily="34" charset="0"/>
              </a:rPr>
              <a:t>Mvh</a:t>
            </a:r>
            <a:r>
              <a:rPr lang="nb-NO" sz="1800">
                <a:effectLst/>
                <a:latin typeface="Calibri" panose="020F0502020204030204" pitchFamily="34" charset="0"/>
                <a:ea typeface="Calibri" panose="020F0502020204030204" pitchFamily="34" charset="0"/>
              </a:rPr>
              <a:t> Sindre Granly Meldalen, for Norsk Presseforbunds </a:t>
            </a:r>
            <a:r>
              <a:rPr lang="nb-NO" sz="1800" err="1">
                <a:effectLst/>
                <a:latin typeface="Calibri" panose="020F0502020204030204" pitchFamily="34" charset="0"/>
                <a:ea typeface="Calibri" panose="020F0502020204030204" pitchFamily="34" charset="0"/>
              </a:rPr>
              <a:t>offentlighetsutvalg</a:t>
            </a:r>
            <a:r>
              <a:rPr lang="nb-NO" sz="1800">
                <a:effectLst/>
                <a:latin typeface="Calibri" panose="020F0502020204030204" pitchFamily="34" charset="0"/>
                <a:ea typeface="Calibri" panose="020F0502020204030204" pitchFamily="34" charset="0"/>
              </a:rPr>
              <a:t>»</a:t>
            </a:r>
          </a:p>
        </p:txBody>
      </p:sp>
      <p:pic>
        <p:nvPicPr>
          <p:cNvPr id="4" name="Bilde 3" descr="Et bilde som inneholder klokke, vegg, innendørs, møbler&#10;&#10;Automatisk generert beskrivelse">
            <a:extLst>
              <a:ext uri="{FF2B5EF4-FFF2-40B4-BE49-F238E27FC236}">
                <a16:creationId xmlns:a16="http://schemas.microsoft.com/office/drawing/2014/main" id="{3C1F56FF-21D7-2EF7-531B-9488BFEEF9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60267" y="2429933"/>
            <a:ext cx="3090333" cy="3090333"/>
          </a:xfrm>
          <a:prstGeom prst="rect">
            <a:avLst/>
          </a:prstGeom>
        </p:spPr>
      </p:pic>
      <p:sp>
        <p:nvSpPr>
          <p:cNvPr id="7" name="Rectangle 2">
            <a:extLst>
              <a:ext uri="{FF2B5EF4-FFF2-40B4-BE49-F238E27FC236}">
                <a16:creationId xmlns:a16="http://schemas.microsoft.com/office/drawing/2014/main" id="{509726DA-FDAF-134A-5A2F-9E1A30E56C83}"/>
              </a:ext>
            </a:extLst>
          </p:cNvPr>
          <p:cNvSpPr>
            <a:spLocks noChangeArrowheads="1"/>
          </p:cNvSpPr>
          <p:nvPr/>
        </p:nvSpPr>
        <p:spPr bwMode="auto">
          <a:xfrm>
            <a:off x="8830733" y="5574268"/>
            <a:ext cx="1878271"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nb-NO" altLang="nb-NO" sz="1400" i="1">
                <a:latin typeface="Söhne"/>
              </a:rPr>
              <a:t>«</a:t>
            </a:r>
            <a:r>
              <a:rPr kumimoji="0" lang="nb-NO" altLang="nb-NO" sz="1400" b="0" i="1" u="none" strike="noStrike" cap="none" normalizeH="0" baseline="0">
                <a:ln>
                  <a:noFill/>
                </a:ln>
                <a:solidFill>
                  <a:schemeClr val="tx1"/>
                </a:solidFill>
                <a:effectLst/>
                <a:latin typeface="Söhne"/>
              </a:rPr>
              <a:t>Enkelt, men effektivt»</a:t>
            </a:r>
          </a:p>
          <a:p>
            <a:pPr marL="0" marR="0" lvl="0" indent="0" algn="l" defTabSz="914400" rtl="0" eaLnBrk="0" fontAlgn="base" latinLnBrk="0" hangingPunct="0">
              <a:lnSpc>
                <a:spcPct val="100000"/>
              </a:lnSpc>
              <a:spcBef>
                <a:spcPct val="0"/>
              </a:spcBef>
              <a:spcAft>
                <a:spcPct val="0"/>
              </a:spcAft>
              <a:buClrTx/>
              <a:buSzTx/>
              <a:buFontTx/>
              <a:buNone/>
              <a:tabLst/>
            </a:pPr>
            <a:br>
              <a:rPr kumimoji="0" lang="nb-NO" altLang="nb-NO" sz="1000" b="0" i="1" u="none" strike="noStrike" cap="none" normalizeH="0" baseline="0">
                <a:ln>
                  <a:noFill/>
                </a:ln>
                <a:solidFill>
                  <a:schemeClr val="tx1"/>
                </a:solidFill>
                <a:effectLst/>
                <a:latin typeface="Söhne"/>
              </a:rPr>
            </a:br>
            <a:endParaRPr kumimoji="0" lang="nb-NO" altLang="nb-NO" sz="1800" b="0" i="1"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97570171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8FC206C-7B82-A8F9-D6CE-5153EFAB6FEC}"/>
              </a:ext>
            </a:extLst>
          </p:cNvPr>
          <p:cNvSpPr>
            <a:spLocks noGrp="1"/>
          </p:cNvSpPr>
          <p:nvPr>
            <p:ph type="title"/>
          </p:nvPr>
        </p:nvSpPr>
        <p:spPr/>
        <p:txBody>
          <a:bodyPr/>
          <a:lstStyle/>
          <a:p>
            <a:pPr algn="ctr"/>
            <a:r>
              <a:rPr lang="nb-NO"/>
              <a:t>Saksbehandlingstid </a:t>
            </a:r>
          </a:p>
        </p:txBody>
      </p:sp>
      <p:pic>
        <p:nvPicPr>
          <p:cNvPr id="4" name="Plassholder for innhold 4" descr="Et bilde som inneholder skjermbilde&#10;&#10;Automatisk generert beskrivelse">
            <a:extLst>
              <a:ext uri="{FF2B5EF4-FFF2-40B4-BE49-F238E27FC236}">
                <a16:creationId xmlns:a16="http://schemas.microsoft.com/office/drawing/2014/main" id="{C7CDA2A8-A215-4534-E7EE-8F44FEC0DA34}"/>
              </a:ext>
            </a:extLst>
          </p:cNvPr>
          <p:cNvPicPr>
            <a:picLocks noGrp="1" noChangeAspect="1"/>
          </p:cNvPicPr>
          <p:nvPr>
            <p:ph idx="1"/>
          </p:nvPr>
        </p:nvPicPr>
        <p:blipFill>
          <a:blip r:embed="rId2"/>
          <a:stretch>
            <a:fillRect/>
          </a:stretch>
        </p:blipFill>
        <p:spPr>
          <a:xfrm>
            <a:off x="2374067" y="1704285"/>
            <a:ext cx="2982892" cy="4788590"/>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5" name="Rektangel 4">
            <a:extLst>
              <a:ext uri="{FF2B5EF4-FFF2-40B4-BE49-F238E27FC236}">
                <a16:creationId xmlns:a16="http://schemas.microsoft.com/office/drawing/2014/main" id="{7883734C-B17D-BD49-ABE7-80AD72FF3ECA}"/>
              </a:ext>
            </a:extLst>
          </p:cNvPr>
          <p:cNvSpPr/>
          <p:nvPr/>
        </p:nvSpPr>
        <p:spPr>
          <a:xfrm>
            <a:off x="5000625" y="2200276"/>
            <a:ext cx="1095375" cy="30003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8" name="Bilde 7" descr="Et bilde som inneholder timeglass, klokke, innendørs&#10;&#10;Automatisk generert beskrivelse">
            <a:extLst>
              <a:ext uri="{FF2B5EF4-FFF2-40B4-BE49-F238E27FC236}">
                <a16:creationId xmlns:a16="http://schemas.microsoft.com/office/drawing/2014/main" id="{053FCD88-9573-9DC8-890C-BE9897B85B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10400" y="1985435"/>
            <a:ext cx="3848098" cy="3848098"/>
          </a:xfrm>
          <a:prstGeom prst="rect">
            <a:avLst/>
          </a:prstGeom>
        </p:spPr>
      </p:pic>
      <p:sp>
        <p:nvSpPr>
          <p:cNvPr id="10" name="TekstSylinder 9">
            <a:extLst>
              <a:ext uri="{FF2B5EF4-FFF2-40B4-BE49-F238E27FC236}">
                <a16:creationId xmlns:a16="http://schemas.microsoft.com/office/drawing/2014/main" id="{8460F2F4-4F39-0432-D3F2-80228460DA5E}"/>
              </a:ext>
            </a:extLst>
          </p:cNvPr>
          <p:cNvSpPr txBox="1"/>
          <p:nvPr/>
        </p:nvSpPr>
        <p:spPr>
          <a:xfrm>
            <a:off x="6835043" y="5911333"/>
            <a:ext cx="6096000" cy="307777"/>
          </a:xfrm>
          <a:prstGeom prst="rect">
            <a:avLst/>
          </a:prstGeom>
          <a:noFill/>
        </p:spPr>
        <p:txBody>
          <a:bodyPr wrap="square">
            <a:spAutoFit/>
          </a:bodyPr>
          <a:lstStyle/>
          <a:p>
            <a:r>
              <a:rPr lang="nb-NO" sz="1400" b="0" i="1">
                <a:solidFill>
                  <a:srgbClr val="0F0F0F"/>
                </a:solidFill>
                <a:effectLst/>
                <a:latin typeface="Söhne"/>
              </a:rPr>
              <a:t>Kan du nå illustrere fenomenet "lang saksbehandlingstid"</a:t>
            </a:r>
            <a:endParaRPr lang="nb-NO" sz="1400" i="1"/>
          </a:p>
        </p:txBody>
      </p:sp>
    </p:spTree>
    <p:extLst>
      <p:ext uri="{BB962C8B-B14F-4D97-AF65-F5344CB8AC3E}">
        <p14:creationId xmlns:p14="http://schemas.microsoft.com/office/powerpoint/2010/main" val="425260753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624E549-C0E7-5C44-4CD8-183A5AAA3F19}"/>
              </a:ext>
            </a:extLst>
          </p:cNvPr>
          <p:cNvSpPr>
            <a:spLocks noGrp="1"/>
          </p:cNvSpPr>
          <p:nvPr>
            <p:ph type="title"/>
          </p:nvPr>
        </p:nvSpPr>
        <p:spPr/>
        <p:txBody>
          <a:bodyPr/>
          <a:lstStyle/>
          <a:p>
            <a:r>
              <a:rPr lang="nb-NO"/>
              <a:t>Hvor lenge må du vente?   </a:t>
            </a:r>
          </a:p>
        </p:txBody>
      </p:sp>
      <p:sp>
        <p:nvSpPr>
          <p:cNvPr id="3" name="Plassholder for innhold 2">
            <a:extLst>
              <a:ext uri="{FF2B5EF4-FFF2-40B4-BE49-F238E27FC236}">
                <a16:creationId xmlns:a16="http://schemas.microsoft.com/office/drawing/2014/main" id="{28046C92-6C1B-9FA5-F704-2BA7658CFE0D}"/>
              </a:ext>
            </a:extLst>
          </p:cNvPr>
          <p:cNvSpPr>
            <a:spLocks noGrp="1"/>
          </p:cNvSpPr>
          <p:nvPr>
            <p:ph idx="1"/>
          </p:nvPr>
        </p:nvSpPr>
        <p:spPr>
          <a:xfrm>
            <a:off x="838200" y="1825625"/>
            <a:ext cx="5994400" cy="2924175"/>
          </a:xfrm>
        </p:spPr>
        <p:txBody>
          <a:bodyPr/>
          <a:lstStyle/>
          <a:p>
            <a:r>
              <a:rPr lang="nb-NO" err="1"/>
              <a:t>Offentleglova</a:t>
            </a:r>
            <a:r>
              <a:rPr lang="nb-NO"/>
              <a:t> § 29: «uten ugrunnet opphold». </a:t>
            </a:r>
          </a:p>
          <a:p>
            <a:pPr marL="0" indent="0">
              <a:buNone/>
            </a:pPr>
            <a:endParaRPr lang="nb-NO"/>
          </a:p>
          <a:p>
            <a:r>
              <a:rPr lang="nb-NO"/>
              <a:t>Betyr: 1-3 dager, maks 8 hvis kravet er veldig omfattende.</a:t>
            </a:r>
          </a:p>
          <a:p>
            <a:pPr marL="0" indent="0">
              <a:buNone/>
            </a:pPr>
            <a:endParaRPr lang="nb-NO"/>
          </a:p>
          <a:p>
            <a:pPr marL="0" indent="0">
              <a:buNone/>
            </a:pPr>
            <a:endParaRPr lang="nb-NO"/>
          </a:p>
          <a:p>
            <a:endParaRPr lang="nb-NO"/>
          </a:p>
        </p:txBody>
      </p:sp>
      <p:pic>
        <p:nvPicPr>
          <p:cNvPr id="6" name="Bilde 5" descr="Et bilde som inneholder klær, tegnefilm, kvinne, person&#10;&#10;Automatisk generert beskrivelse">
            <a:extLst>
              <a:ext uri="{FF2B5EF4-FFF2-40B4-BE49-F238E27FC236}">
                <a16:creationId xmlns:a16="http://schemas.microsoft.com/office/drawing/2014/main" id="{AD2A4A8C-F98F-9984-DE5C-CB1F3F1986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99866" y="1202266"/>
            <a:ext cx="4224867" cy="4224867"/>
          </a:xfrm>
          <a:prstGeom prst="rect">
            <a:avLst/>
          </a:prstGeom>
        </p:spPr>
      </p:pic>
      <p:sp>
        <p:nvSpPr>
          <p:cNvPr id="8" name="TekstSylinder 7">
            <a:extLst>
              <a:ext uri="{FF2B5EF4-FFF2-40B4-BE49-F238E27FC236}">
                <a16:creationId xmlns:a16="http://schemas.microsoft.com/office/drawing/2014/main" id="{14D985F9-742B-808F-D962-CB3B1DD6E6B4}"/>
              </a:ext>
            </a:extLst>
          </p:cNvPr>
          <p:cNvSpPr txBox="1"/>
          <p:nvPr/>
        </p:nvSpPr>
        <p:spPr>
          <a:xfrm>
            <a:off x="8441267" y="5494270"/>
            <a:ext cx="6096000" cy="307777"/>
          </a:xfrm>
          <a:prstGeom prst="rect">
            <a:avLst/>
          </a:prstGeom>
          <a:noFill/>
        </p:spPr>
        <p:txBody>
          <a:bodyPr wrap="square">
            <a:spAutoFit/>
          </a:bodyPr>
          <a:lstStyle/>
          <a:p>
            <a:r>
              <a:rPr lang="nb-NO" sz="1400" b="0" i="1">
                <a:solidFill>
                  <a:srgbClr val="0F0F0F"/>
                </a:solidFill>
                <a:effectLst/>
                <a:latin typeface="Söhne"/>
              </a:rPr>
              <a:t>«Utålmodig journalist»</a:t>
            </a:r>
            <a:endParaRPr lang="nb-NO" sz="1400" i="1"/>
          </a:p>
        </p:txBody>
      </p:sp>
    </p:spTree>
    <p:extLst>
      <p:ext uri="{BB962C8B-B14F-4D97-AF65-F5344CB8AC3E}">
        <p14:creationId xmlns:p14="http://schemas.microsoft.com/office/powerpoint/2010/main" val="373407725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4B1718E-4FBF-E05B-29EC-6F729F3EF4B2}"/>
              </a:ext>
            </a:extLst>
          </p:cNvPr>
          <p:cNvSpPr>
            <a:spLocks noGrp="1"/>
          </p:cNvSpPr>
          <p:nvPr>
            <p:ph type="title"/>
          </p:nvPr>
        </p:nvSpPr>
        <p:spPr/>
        <p:txBody>
          <a:bodyPr/>
          <a:lstStyle/>
          <a:p>
            <a:r>
              <a:rPr lang="nb-NO" dirty="0"/>
              <a:t>Sivilombudet 2016/721</a:t>
            </a:r>
          </a:p>
        </p:txBody>
      </p:sp>
      <p:sp>
        <p:nvSpPr>
          <p:cNvPr id="3" name="Plassholder for innhold 2">
            <a:extLst>
              <a:ext uri="{FF2B5EF4-FFF2-40B4-BE49-F238E27FC236}">
                <a16:creationId xmlns:a16="http://schemas.microsoft.com/office/drawing/2014/main" id="{9C181FF3-C139-C7F7-1B19-C27B8B567E5D}"/>
              </a:ext>
            </a:extLst>
          </p:cNvPr>
          <p:cNvSpPr>
            <a:spLocks noGrp="1"/>
          </p:cNvSpPr>
          <p:nvPr>
            <p:ph idx="1"/>
          </p:nvPr>
        </p:nvSpPr>
        <p:spPr/>
        <p:txBody>
          <a:bodyPr/>
          <a:lstStyle/>
          <a:p>
            <a:pPr marL="0" indent="0">
              <a:buNone/>
            </a:pPr>
            <a:r>
              <a:rPr lang="nb-NO" b="0" i="1" dirty="0">
                <a:solidFill>
                  <a:srgbClr val="333333"/>
                </a:solidFill>
                <a:effectLst/>
                <a:latin typeface="Roboto" panose="02000000000000000000" pitchFamily="2" charset="0"/>
              </a:rPr>
              <a:t>«Det påligger Fylkesmannen å sørge for å organisere seg på en slik måte, eller eventuelt tilføre tilstrekkelige ressurser til at innsynssakene blir behandlet i tråd med gjeldende krav til saksbehandlingstiden ved klagebehandling av slike saker. Dette gjelder uavhengig av hvem som ber om innsyn og </a:t>
            </a:r>
            <a:r>
              <a:rPr lang="nb-NO" b="0" i="1" dirty="0" err="1">
                <a:solidFill>
                  <a:srgbClr val="333333"/>
                </a:solidFill>
                <a:effectLst/>
                <a:latin typeface="Roboto" panose="02000000000000000000" pitchFamily="2" charset="0"/>
              </a:rPr>
              <a:t>vedkommendes</a:t>
            </a:r>
            <a:r>
              <a:rPr lang="nb-NO" b="0" i="1" dirty="0">
                <a:solidFill>
                  <a:srgbClr val="333333"/>
                </a:solidFill>
                <a:effectLst/>
                <a:latin typeface="Roboto" panose="02000000000000000000" pitchFamily="2" charset="0"/>
              </a:rPr>
              <a:t> totale antall henvendelser. Ombudsmannen kan ikke se at den undersøkte innsynssaken er av en slik kompleksitet eller et slikt omfang at saksbehandlingstiden på mer enn sju uker kan aksepteres. Fylkesmannens saksbehandlingstid er i strid med </a:t>
            </a:r>
            <a:r>
              <a:rPr lang="nb-NO" b="0" i="1" dirty="0" err="1">
                <a:solidFill>
                  <a:srgbClr val="333333"/>
                </a:solidFill>
                <a:effectLst/>
                <a:latin typeface="Roboto" panose="02000000000000000000" pitchFamily="2" charset="0"/>
              </a:rPr>
              <a:t>offentleglovas</a:t>
            </a:r>
            <a:r>
              <a:rPr lang="nb-NO" b="0" i="1" dirty="0">
                <a:solidFill>
                  <a:srgbClr val="333333"/>
                </a:solidFill>
                <a:effectLst/>
                <a:latin typeface="Roboto" panose="02000000000000000000" pitchFamily="2" charset="0"/>
              </a:rPr>
              <a:t> regler.»</a:t>
            </a:r>
            <a:endParaRPr lang="nb-NO" i="1" dirty="0"/>
          </a:p>
        </p:txBody>
      </p:sp>
    </p:spTree>
    <p:extLst>
      <p:ext uri="{BB962C8B-B14F-4D97-AF65-F5344CB8AC3E}">
        <p14:creationId xmlns:p14="http://schemas.microsoft.com/office/powerpoint/2010/main" val="355310577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624E549-C0E7-5C44-4CD8-183A5AAA3F19}"/>
              </a:ext>
            </a:extLst>
          </p:cNvPr>
          <p:cNvSpPr>
            <a:spLocks noGrp="1"/>
          </p:cNvSpPr>
          <p:nvPr>
            <p:ph type="title"/>
          </p:nvPr>
        </p:nvSpPr>
        <p:spPr/>
        <p:txBody>
          <a:bodyPr/>
          <a:lstStyle/>
          <a:p>
            <a:r>
              <a:rPr lang="nb-NO"/>
              <a:t>Hva gjør du hvis du ikke får svar?</a:t>
            </a:r>
          </a:p>
        </p:txBody>
      </p:sp>
      <p:sp>
        <p:nvSpPr>
          <p:cNvPr id="3" name="Plassholder for innhold 2">
            <a:extLst>
              <a:ext uri="{FF2B5EF4-FFF2-40B4-BE49-F238E27FC236}">
                <a16:creationId xmlns:a16="http://schemas.microsoft.com/office/drawing/2014/main" id="{28046C92-6C1B-9FA5-F704-2BA7658CFE0D}"/>
              </a:ext>
            </a:extLst>
          </p:cNvPr>
          <p:cNvSpPr>
            <a:spLocks noGrp="1"/>
          </p:cNvSpPr>
          <p:nvPr>
            <p:ph idx="1"/>
          </p:nvPr>
        </p:nvSpPr>
        <p:spPr/>
        <p:txBody>
          <a:bodyPr>
            <a:normAutofit fontScale="92500" lnSpcReduction="20000"/>
          </a:bodyPr>
          <a:lstStyle/>
          <a:p>
            <a:pPr marL="0" indent="0">
              <a:buNone/>
            </a:pPr>
            <a:r>
              <a:rPr lang="nb-NO" sz="2800"/>
              <a:t>Noen ganger er det akseptabelt at det tar noe lenger tid. Men ikke mye. </a:t>
            </a:r>
          </a:p>
          <a:p>
            <a:pPr marL="0" indent="0">
              <a:buNone/>
            </a:pPr>
            <a:r>
              <a:rPr lang="nb-NO" sz="2800"/>
              <a:t>Purring gir raskere svar.</a:t>
            </a:r>
          </a:p>
          <a:p>
            <a:pPr marL="0" indent="0">
              <a:buNone/>
            </a:pPr>
            <a:endParaRPr lang="nb-NO" sz="2800"/>
          </a:p>
          <a:p>
            <a:pPr marL="0" indent="0">
              <a:buNone/>
            </a:pPr>
            <a:r>
              <a:rPr lang="nb-NO" sz="2800"/>
              <a:t>1. Spørsmål om innsynskravet er mottatt og når du kan forvente svar.</a:t>
            </a:r>
          </a:p>
          <a:p>
            <a:pPr marL="0" indent="0">
              <a:buNone/>
            </a:pPr>
            <a:r>
              <a:rPr lang="nb-NO"/>
              <a:t>2. Nok et spørsmål og varsel om at du vil sende en klage hvis du ikke får svar.</a:t>
            </a:r>
          </a:p>
          <a:p>
            <a:pPr marL="0" indent="0">
              <a:buNone/>
            </a:pPr>
            <a:r>
              <a:rPr lang="nb-NO" sz="2800"/>
              <a:t>3. Klage.</a:t>
            </a:r>
          </a:p>
          <a:p>
            <a:pPr marL="0" indent="0">
              <a:buNone/>
            </a:pPr>
            <a:r>
              <a:rPr lang="nb-NO" sz="2800"/>
              <a:t>4. Klage rett til klageorganet og/eller Sivilombudet.</a:t>
            </a:r>
          </a:p>
          <a:p>
            <a:pPr marL="0" indent="0">
              <a:buNone/>
            </a:pPr>
            <a:endParaRPr lang="nb-NO" sz="2800"/>
          </a:p>
          <a:p>
            <a:pPr marL="0" indent="0">
              <a:buNone/>
            </a:pPr>
            <a:r>
              <a:rPr lang="nb-NO" sz="2800"/>
              <a:t>§ 32 annet ledd: </a:t>
            </a:r>
            <a:r>
              <a:rPr lang="nb-NO" sz="2800" i="1"/>
              <a:t>«Dersom den som har </a:t>
            </a:r>
            <a:r>
              <a:rPr lang="nb-NO" sz="2800" i="1" err="1"/>
              <a:t>kravd</a:t>
            </a:r>
            <a:r>
              <a:rPr lang="nb-NO" sz="2800" i="1"/>
              <a:t> innsyn, </a:t>
            </a:r>
            <a:r>
              <a:rPr lang="nb-NO" sz="2800" i="1" err="1"/>
              <a:t>ikkje</a:t>
            </a:r>
            <a:r>
              <a:rPr lang="nb-NO" sz="2800" i="1"/>
              <a:t> har fått svar </a:t>
            </a:r>
            <a:r>
              <a:rPr lang="nb-NO" sz="2800" i="1" err="1"/>
              <a:t>innan</a:t>
            </a:r>
            <a:r>
              <a:rPr lang="nb-NO" sz="2800" i="1"/>
              <a:t> fem </a:t>
            </a:r>
            <a:r>
              <a:rPr lang="nb-NO" sz="2800" i="1" err="1"/>
              <a:t>arbeidsdagar</a:t>
            </a:r>
            <a:r>
              <a:rPr lang="nb-NO" sz="2800" i="1"/>
              <a:t> etter at organet mottok kravet, skal dette </a:t>
            </a:r>
            <a:r>
              <a:rPr lang="nb-NO" sz="2800" i="1" err="1"/>
              <a:t>reknast</a:t>
            </a:r>
            <a:r>
              <a:rPr lang="nb-NO" sz="2800" i="1"/>
              <a:t> som </a:t>
            </a:r>
            <a:r>
              <a:rPr lang="nb-NO" sz="2800" i="1" err="1"/>
              <a:t>eit</a:t>
            </a:r>
            <a:r>
              <a:rPr lang="nb-NO" sz="2800" i="1"/>
              <a:t> avslag som kan </a:t>
            </a:r>
            <a:r>
              <a:rPr lang="nb-NO" sz="2800" i="1" err="1"/>
              <a:t>påklagast</a:t>
            </a:r>
            <a:r>
              <a:rPr lang="nb-NO" sz="2800" i="1"/>
              <a:t> etter første ledd».</a:t>
            </a:r>
          </a:p>
          <a:p>
            <a:pPr marL="0" indent="0">
              <a:buNone/>
            </a:pPr>
            <a:endParaRPr lang="nb-NO"/>
          </a:p>
        </p:txBody>
      </p:sp>
      <p:pic>
        <p:nvPicPr>
          <p:cNvPr id="5" name="Bilde 4" descr="Utslitt, Doggo">
            <a:extLst>
              <a:ext uri="{FF2B5EF4-FFF2-40B4-BE49-F238E27FC236}">
                <a16:creationId xmlns:a16="http://schemas.microsoft.com/office/drawing/2014/main" id="{9895CFD1-FF68-29DA-CFD5-642935620E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14813" y="75406"/>
            <a:ext cx="1905000" cy="1905000"/>
          </a:xfrm>
          <a:prstGeom prst="rect">
            <a:avLst/>
          </a:prstGeom>
        </p:spPr>
      </p:pic>
    </p:spTree>
    <p:extLst>
      <p:ext uri="{BB962C8B-B14F-4D97-AF65-F5344CB8AC3E}">
        <p14:creationId xmlns:p14="http://schemas.microsoft.com/office/powerpoint/2010/main" val="124061869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dertittel 2">
            <a:extLst>
              <a:ext uri="{FF2B5EF4-FFF2-40B4-BE49-F238E27FC236}">
                <a16:creationId xmlns:a16="http://schemas.microsoft.com/office/drawing/2014/main" id="{297D00EB-3DFE-D8F4-39AE-C7FAA310BBAB}"/>
              </a:ext>
            </a:extLst>
          </p:cNvPr>
          <p:cNvSpPr>
            <a:spLocks noGrp="1"/>
          </p:cNvSpPr>
          <p:nvPr>
            <p:ph type="subTitle" idx="1"/>
          </p:nvPr>
        </p:nvSpPr>
        <p:spPr/>
        <p:txBody>
          <a:bodyPr>
            <a:normAutofit/>
          </a:bodyPr>
          <a:lstStyle/>
          <a:p>
            <a:endParaRPr lang="nb-NO"/>
          </a:p>
        </p:txBody>
      </p:sp>
      <p:sp>
        <p:nvSpPr>
          <p:cNvPr id="5" name="Tittel 1">
            <a:extLst>
              <a:ext uri="{FF2B5EF4-FFF2-40B4-BE49-F238E27FC236}">
                <a16:creationId xmlns:a16="http://schemas.microsoft.com/office/drawing/2014/main" id="{9F921FB4-E47E-F31C-A0E2-FFB469663E83}"/>
              </a:ext>
            </a:extLst>
          </p:cNvPr>
          <p:cNvSpPr txBox="1">
            <a:spLocks/>
          </p:cNvSpPr>
          <p:nvPr/>
        </p:nvSpPr>
        <p:spPr>
          <a:xfrm>
            <a:off x="1465795" y="311036"/>
            <a:ext cx="9144000" cy="889317"/>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b-NO"/>
              <a:t>Unntakene fra innsynsretten</a:t>
            </a:r>
          </a:p>
        </p:txBody>
      </p:sp>
      <p:sp>
        <p:nvSpPr>
          <p:cNvPr id="7" name="Tittel 6">
            <a:extLst>
              <a:ext uri="{FF2B5EF4-FFF2-40B4-BE49-F238E27FC236}">
                <a16:creationId xmlns:a16="http://schemas.microsoft.com/office/drawing/2014/main" id="{FF77E5D8-145F-0F67-DAE9-B35F841E9201}"/>
              </a:ext>
            </a:extLst>
          </p:cNvPr>
          <p:cNvSpPr>
            <a:spLocks noGrp="1"/>
          </p:cNvSpPr>
          <p:nvPr>
            <p:ph type="ctrTitle"/>
          </p:nvPr>
        </p:nvSpPr>
        <p:spPr/>
        <p:txBody>
          <a:bodyPr/>
          <a:lstStyle/>
          <a:p>
            <a:endParaRPr lang="nb-NO"/>
          </a:p>
        </p:txBody>
      </p:sp>
    </p:spTree>
    <p:extLst>
      <p:ext uri="{BB962C8B-B14F-4D97-AF65-F5344CB8AC3E}">
        <p14:creationId xmlns:p14="http://schemas.microsoft.com/office/powerpoint/2010/main" val="309188442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D48FE6A-26BA-0A19-034C-06C53E0427AD}"/>
              </a:ext>
            </a:extLst>
          </p:cNvPr>
          <p:cNvSpPr>
            <a:spLocks noGrp="1"/>
          </p:cNvSpPr>
          <p:nvPr>
            <p:ph type="title"/>
          </p:nvPr>
        </p:nvSpPr>
        <p:spPr/>
        <p:txBody>
          <a:bodyPr>
            <a:normAutofit/>
          </a:bodyPr>
          <a:lstStyle/>
          <a:p>
            <a:r>
              <a:rPr lang="nb-NO" sz="5000" dirty="0"/>
              <a:t>To hovedgrupper av unntak</a:t>
            </a:r>
          </a:p>
        </p:txBody>
      </p:sp>
      <p:sp>
        <p:nvSpPr>
          <p:cNvPr id="3" name="Plassholder for innhold 2">
            <a:extLst>
              <a:ext uri="{FF2B5EF4-FFF2-40B4-BE49-F238E27FC236}">
                <a16:creationId xmlns:a16="http://schemas.microsoft.com/office/drawing/2014/main" id="{9C3A13F3-92F9-04DD-2503-4773B975942D}"/>
              </a:ext>
            </a:extLst>
          </p:cNvPr>
          <p:cNvSpPr>
            <a:spLocks noGrp="1"/>
          </p:cNvSpPr>
          <p:nvPr>
            <p:ph idx="1"/>
          </p:nvPr>
        </p:nvSpPr>
        <p:spPr>
          <a:xfrm>
            <a:off x="838200" y="1825625"/>
            <a:ext cx="6129867" cy="4351338"/>
          </a:xfrm>
        </p:spPr>
        <p:txBody>
          <a:bodyPr>
            <a:normAutofit/>
          </a:bodyPr>
          <a:lstStyle/>
          <a:p>
            <a:r>
              <a:rPr lang="nb-NO" sz="4000" dirty="0"/>
              <a:t>Taushetsplikt – opplysninger </a:t>
            </a:r>
            <a:r>
              <a:rPr lang="nb-NO" sz="4000" b="1" dirty="0"/>
              <a:t>skal</a:t>
            </a:r>
            <a:r>
              <a:rPr lang="nb-NO" sz="4000" dirty="0"/>
              <a:t> unntas </a:t>
            </a:r>
            <a:endParaRPr lang="nb-NO" sz="3600" dirty="0"/>
          </a:p>
          <a:p>
            <a:pPr marL="0" indent="0">
              <a:buNone/>
            </a:pPr>
            <a:endParaRPr lang="nb-NO" sz="4000" dirty="0"/>
          </a:p>
          <a:p>
            <a:r>
              <a:rPr lang="nb-NO" sz="4000" dirty="0"/>
              <a:t>Kan-unntakene – opplysninger </a:t>
            </a:r>
            <a:r>
              <a:rPr lang="nb-NO" sz="4000" b="1" dirty="0"/>
              <a:t>kan </a:t>
            </a:r>
            <a:r>
              <a:rPr lang="nb-NO" sz="4000" dirty="0"/>
              <a:t>unntas </a:t>
            </a:r>
          </a:p>
        </p:txBody>
      </p:sp>
      <p:pic>
        <p:nvPicPr>
          <p:cNvPr id="5" name="Bilde 4" descr="Et bilde som inneholder klær, mann, skjermbilde, tegnefilm&#10;&#10;Automatisk generert beskrivelse">
            <a:extLst>
              <a:ext uri="{FF2B5EF4-FFF2-40B4-BE49-F238E27FC236}">
                <a16:creationId xmlns:a16="http://schemas.microsoft.com/office/drawing/2014/main" id="{03FAE899-C39D-C796-E679-FAAE72CD22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70799" y="1657231"/>
            <a:ext cx="3874294" cy="3874294"/>
          </a:xfrm>
          <a:prstGeom prst="rect">
            <a:avLst/>
          </a:prstGeom>
        </p:spPr>
      </p:pic>
      <p:sp>
        <p:nvSpPr>
          <p:cNvPr id="6" name="Rectangle 1">
            <a:extLst>
              <a:ext uri="{FF2B5EF4-FFF2-40B4-BE49-F238E27FC236}">
                <a16:creationId xmlns:a16="http://schemas.microsoft.com/office/drawing/2014/main" id="{E714A348-2073-FE6A-45DF-661DC7C7BBF3}"/>
              </a:ext>
            </a:extLst>
          </p:cNvPr>
          <p:cNvSpPr>
            <a:spLocks noChangeArrowheads="1"/>
          </p:cNvSpPr>
          <p:nvPr/>
        </p:nvSpPr>
        <p:spPr bwMode="auto">
          <a:xfrm>
            <a:off x="8661400" y="5498068"/>
            <a:ext cx="2195024"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b-NO" altLang="nb-NO" sz="1400" b="0" i="1" u="none" strike="noStrike" cap="none" normalizeH="0" baseline="0">
                <a:ln>
                  <a:noFill/>
                </a:ln>
                <a:solidFill>
                  <a:schemeClr val="tx1"/>
                </a:solidFill>
                <a:effectLst/>
                <a:latin typeface="Söhne"/>
              </a:rPr>
              <a:t>«Forskjellen på kan og skal»</a:t>
            </a:r>
          </a:p>
          <a:p>
            <a:pPr marL="0" marR="0" lvl="0" indent="0" algn="l" defTabSz="914400" rtl="0" eaLnBrk="0" fontAlgn="base" latinLnBrk="0" hangingPunct="0">
              <a:lnSpc>
                <a:spcPct val="100000"/>
              </a:lnSpc>
              <a:spcBef>
                <a:spcPct val="0"/>
              </a:spcBef>
              <a:spcAft>
                <a:spcPct val="0"/>
              </a:spcAft>
              <a:buClrTx/>
              <a:buSzTx/>
              <a:buFontTx/>
              <a:buNone/>
              <a:tabLst/>
            </a:pPr>
            <a:br>
              <a:rPr kumimoji="0" lang="nb-NO" altLang="nb-NO" sz="1000" b="0" i="1" u="none" strike="noStrike" cap="none" normalizeH="0" baseline="0">
                <a:ln>
                  <a:noFill/>
                </a:ln>
                <a:solidFill>
                  <a:schemeClr val="tx1"/>
                </a:solidFill>
                <a:effectLst/>
                <a:latin typeface="Söhne"/>
              </a:rPr>
            </a:br>
            <a:endParaRPr kumimoji="0" lang="nb-NO" altLang="nb-NO" sz="1800" b="0" i="1"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8125187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35B1510-87BB-497B-9199-B86DEF32B322}"/>
              </a:ext>
            </a:extLst>
          </p:cNvPr>
          <p:cNvSpPr>
            <a:spLocks noGrp="1"/>
          </p:cNvSpPr>
          <p:nvPr>
            <p:ph type="ctrTitle"/>
          </p:nvPr>
        </p:nvSpPr>
        <p:spPr>
          <a:xfrm>
            <a:off x="526073" y="489439"/>
            <a:ext cx="11139854" cy="930447"/>
          </a:xfrm>
        </p:spPr>
        <p:txBody>
          <a:bodyPr>
            <a:normAutofit/>
          </a:bodyPr>
          <a:lstStyle/>
          <a:p>
            <a:r>
              <a:rPr lang="nb-NO" sz="5400">
                <a:solidFill>
                  <a:schemeClr val="bg1"/>
                </a:solidFill>
              </a:rPr>
              <a:t>Offentleglova</a:t>
            </a:r>
          </a:p>
        </p:txBody>
      </p:sp>
      <p:sp>
        <p:nvSpPr>
          <p:cNvPr id="6" name="TekstSylinder 5">
            <a:extLst>
              <a:ext uri="{FF2B5EF4-FFF2-40B4-BE49-F238E27FC236}">
                <a16:creationId xmlns:a16="http://schemas.microsoft.com/office/drawing/2014/main" id="{92257DAD-1503-ABFA-EEE9-EEE364A5ED0B}"/>
              </a:ext>
            </a:extLst>
          </p:cNvPr>
          <p:cNvSpPr txBox="1"/>
          <p:nvPr/>
        </p:nvSpPr>
        <p:spPr>
          <a:xfrm>
            <a:off x="1035776" y="2540000"/>
            <a:ext cx="4995075" cy="3200876"/>
          </a:xfrm>
          <a:prstGeom prst="rect">
            <a:avLst/>
          </a:prstGeom>
          <a:noFill/>
        </p:spPr>
        <p:txBody>
          <a:bodyPr wrap="square" rtlCol="0">
            <a:spAutoFit/>
          </a:bodyPr>
          <a:lstStyle/>
          <a:p>
            <a:r>
              <a:rPr lang="nb-NO" sz="3000" b="1"/>
              <a:t>Gjelder offentlige organer:</a:t>
            </a:r>
          </a:p>
          <a:p>
            <a:endParaRPr lang="nb-NO" sz="1000" b="1"/>
          </a:p>
          <a:p>
            <a:pPr marL="285750" indent="-285750">
              <a:buFont typeface="Arial" panose="020B0604020202020204" pitchFamily="34" charset="0"/>
              <a:buChar char="•"/>
            </a:pPr>
            <a:r>
              <a:rPr lang="nb-NO" sz="2400"/>
              <a:t>Kommuner (</a:t>
            </a:r>
            <a:r>
              <a:rPr lang="nb-NO" sz="2400" err="1"/>
              <a:t>inkl</a:t>
            </a:r>
            <a:r>
              <a:rPr lang="nb-NO" sz="2400"/>
              <a:t> fylkeskommuner)</a:t>
            </a:r>
          </a:p>
          <a:p>
            <a:pPr marL="285750" indent="-285750">
              <a:buFont typeface="Arial" panose="020B0604020202020204" pitchFamily="34" charset="0"/>
              <a:buChar char="•"/>
            </a:pPr>
            <a:r>
              <a:rPr lang="nb-NO" sz="2400"/>
              <a:t>Bydeler</a:t>
            </a:r>
          </a:p>
          <a:p>
            <a:pPr marL="285750" indent="-285750">
              <a:buFont typeface="Arial" panose="020B0604020202020204" pitchFamily="34" charset="0"/>
              <a:buChar char="•"/>
            </a:pPr>
            <a:r>
              <a:rPr lang="nb-NO" sz="2400"/>
              <a:t>Kommunale og statlige organer</a:t>
            </a:r>
          </a:p>
          <a:p>
            <a:pPr marL="285750" indent="-285750">
              <a:buFont typeface="Arial" panose="020B0604020202020204" pitchFamily="34" charset="0"/>
              <a:buChar char="•"/>
            </a:pPr>
            <a:r>
              <a:rPr lang="nb-NO" sz="2400"/>
              <a:t>Departementene</a:t>
            </a:r>
          </a:p>
          <a:p>
            <a:pPr marL="285750" indent="-285750">
              <a:buFont typeface="Arial" panose="020B0604020202020204" pitchFamily="34" charset="0"/>
              <a:buChar char="•"/>
            </a:pPr>
            <a:r>
              <a:rPr lang="nb-NO" sz="2400"/>
              <a:t>Noen offentlige selskaper og stiftelser, men ikke alle.</a:t>
            </a:r>
          </a:p>
          <a:p>
            <a:endParaRPr lang="nb-NO"/>
          </a:p>
        </p:txBody>
      </p:sp>
      <p:sp>
        <p:nvSpPr>
          <p:cNvPr id="3" name="Tittel 1">
            <a:extLst>
              <a:ext uri="{FF2B5EF4-FFF2-40B4-BE49-F238E27FC236}">
                <a16:creationId xmlns:a16="http://schemas.microsoft.com/office/drawing/2014/main" id="{6F0DB7AE-33C2-5416-940D-8D9817C8B3FA}"/>
              </a:ext>
            </a:extLst>
          </p:cNvPr>
          <p:cNvSpPr txBox="1">
            <a:spLocks/>
          </p:cNvSpPr>
          <p:nvPr/>
        </p:nvSpPr>
        <p:spPr>
          <a:xfrm>
            <a:off x="1524000" y="-458457"/>
            <a:ext cx="9144000" cy="23876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b-NO"/>
              <a:t>Hvor gjelder loven?</a:t>
            </a:r>
          </a:p>
        </p:txBody>
      </p:sp>
      <p:pic>
        <p:nvPicPr>
          <p:cNvPr id="8" name="Bilde 7" descr="Et bilde som inneholder konstruksjon, utendørs, vindu, himmel&#10;&#10;Automatisk generert beskrivelse">
            <a:extLst>
              <a:ext uri="{FF2B5EF4-FFF2-40B4-BE49-F238E27FC236}">
                <a16:creationId xmlns:a16="http://schemas.microsoft.com/office/drawing/2014/main" id="{5E56DF1E-ABFD-C4B8-1A26-B465F0F1A1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85454" y="2411877"/>
            <a:ext cx="3200877" cy="3200877"/>
          </a:xfrm>
          <a:prstGeom prst="rect">
            <a:avLst/>
          </a:prstGeom>
        </p:spPr>
      </p:pic>
      <p:sp>
        <p:nvSpPr>
          <p:cNvPr id="10" name="TekstSylinder 9">
            <a:extLst>
              <a:ext uri="{FF2B5EF4-FFF2-40B4-BE49-F238E27FC236}">
                <a16:creationId xmlns:a16="http://schemas.microsoft.com/office/drawing/2014/main" id="{43F0B2DD-37F6-DF65-35D6-62770B8CCBD8}"/>
              </a:ext>
            </a:extLst>
          </p:cNvPr>
          <p:cNvSpPr txBox="1"/>
          <p:nvPr/>
        </p:nvSpPr>
        <p:spPr>
          <a:xfrm>
            <a:off x="7195696" y="5612754"/>
            <a:ext cx="3802924" cy="738664"/>
          </a:xfrm>
          <a:prstGeom prst="rect">
            <a:avLst/>
          </a:prstGeom>
          <a:noFill/>
        </p:spPr>
        <p:txBody>
          <a:bodyPr wrap="square">
            <a:spAutoFit/>
          </a:bodyPr>
          <a:lstStyle/>
          <a:p>
            <a:r>
              <a:rPr lang="nb-NO" sz="1400" b="0" i="1">
                <a:solidFill>
                  <a:srgbClr val="0F0F0F"/>
                </a:solidFill>
                <a:effectLst/>
                <a:latin typeface="Söhne"/>
              </a:rPr>
              <a:t>«</a:t>
            </a:r>
            <a:r>
              <a:rPr lang="nb-NO" sz="1400" b="0" i="1" err="1">
                <a:solidFill>
                  <a:srgbClr val="0F0F0F"/>
                </a:solidFill>
                <a:effectLst/>
                <a:latin typeface="Söhne"/>
              </a:rPr>
              <a:t>llustrasjon</a:t>
            </a:r>
            <a:r>
              <a:rPr lang="nb-NO" sz="1400" b="0" i="1">
                <a:solidFill>
                  <a:srgbClr val="0F0F0F"/>
                </a:solidFill>
                <a:effectLst/>
                <a:latin typeface="Söhne"/>
              </a:rPr>
              <a:t> av et bygg som huser et offentlig organ i Norge, med indikasjon på at det er underlagt </a:t>
            </a:r>
            <a:r>
              <a:rPr lang="nb-NO" sz="1400" b="0" i="1" err="1">
                <a:solidFill>
                  <a:srgbClr val="0F0F0F"/>
                </a:solidFill>
                <a:effectLst/>
                <a:latin typeface="Söhne"/>
              </a:rPr>
              <a:t>Offentleglova</a:t>
            </a:r>
            <a:r>
              <a:rPr lang="nb-NO" sz="1400" b="0" i="1">
                <a:solidFill>
                  <a:srgbClr val="0F0F0F"/>
                </a:solidFill>
                <a:effectLst/>
                <a:latin typeface="Söhne"/>
              </a:rPr>
              <a:t>»</a:t>
            </a:r>
            <a:endParaRPr lang="nb-NO" sz="1400" i="1"/>
          </a:p>
        </p:txBody>
      </p:sp>
    </p:spTree>
    <p:extLst>
      <p:ext uri="{BB962C8B-B14F-4D97-AF65-F5344CB8AC3E}">
        <p14:creationId xmlns:p14="http://schemas.microsoft.com/office/powerpoint/2010/main" val="119153049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9D96914-FDB7-9871-2D05-4F78AF92E8BF}"/>
              </a:ext>
            </a:extLst>
          </p:cNvPr>
          <p:cNvSpPr>
            <a:spLocks noGrp="1"/>
          </p:cNvSpPr>
          <p:nvPr>
            <p:ph type="title"/>
          </p:nvPr>
        </p:nvSpPr>
        <p:spPr/>
        <p:txBody>
          <a:bodyPr/>
          <a:lstStyle/>
          <a:p>
            <a:r>
              <a:rPr lang="nb-NO" dirty="0"/>
              <a:t>Merinnsyn </a:t>
            </a:r>
          </a:p>
        </p:txBody>
      </p:sp>
      <p:sp>
        <p:nvSpPr>
          <p:cNvPr id="3" name="Plassholder for innhold 2">
            <a:extLst>
              <a:ext uri="{FF2B5EF4-FFF2-40B4-BE49-F238E27FC236}">
                <a16:creationId xmlns:a16="http://schemas.microsoft.com/office/drawing/2014/main" id="{AD164A68-8262-FBF3-A38C-7725224FABB1}"/>
              </a:ext>
            </a:extLst>
          </p:cNvPr>
          <p:cNvSpPr>
            <a:spLocks noGrp="1"/>
          </p:cNvSpPr>
          <p:nvPr>
            <p:ph idx="1"/>
          </p:nvPr>
        </p:nvSpPr>
        <p:spPr>
          <a:xfrm>
            <a:off x="838200" y="1825625"/>
            <a:ext cx="6239933" cy="4351338"/>
          </a:xfrm>
        </p:spPr>
        <p:txBody>
          <a:bodyPr>
            <a:normAutofit fontScale="92500" lnSpcReduction="10000"/>
          </a:bodyPr>
          <a:lstStyle/>
          <a:p>
            <a:r>
              <a:rPr lang="nb-NO" sz="2800" dirty="0"/>
              <a:t>§ 11: «Når det er høve til å </a:t>
            </a:r>
            <a:r>
              <a:rPr lang="nb-NO" sz="2800" dirty="0" err="1"/>
              <a:t>gjere</a:t>
            </a:r>
            <a:r>
              <a:rPr lang="nb-NO" sz="2800" dirty="0"/>
              <a:t> unntak </a:t>
            </a:r>
            <a:r>
              <a:rPr lang="nb-NO" sz="2800" dirty="0" err="1"/>
              <a:t>frå</a:t>
            </a:r>
            <a:r>
              <a:rPr lang="nb-NO" sz="2800" dirty="0"/>
              <a:t> innsyn,​ </a:t>
            </a:r>
            <a:r>
              <a:rPr lang="nb-NO" sz="2800" b="1" dirty="0"/>
              <a:t>skal </a:t>
            </a:r>
            <a:r>
              <a:rPr lang="nb-NO" sz="2800" dirty="0"/>
              <a:t>organet likevel vurdere å gi heilt eller delvis innsyn. Organet bør gi innsyn dersom omsynet til </a:t>
            </a:r>
            <a:r>
              <a:rPr lang="nb-NO" sz="2800" dirty="0" err="1"/>
              <a:t>offentleg</a:t>
            </a:r>
            <a:r>
              <a:rPr lang="nb-NO" sz="2800" dirty="0"/>
              <a:t> innsyn </a:t>
            </a:r>
            <a:r>
              <a:rPr lang="nb-NO" sz="2800" b="1" dirty="0"/>
              <a:t>veg tyngre enn </a:t>
            </a:r>
            <a:r>
              <a:rPr lang="nb-NO" sz="2800" dirty="0"/>
              <a:t>behovet for unntak.»</a:t>
            </a:r>
            <a:br>
              <a:rPr lang="nb-NO" sz="2800" dirty="0"/>
            </a:br>
            <a:endParaRPr lang="nb-NO" sz="2800" dirty="0"/>
          </a:p>
          <a:p>
            <a:r>
              <a:rPr lang="nb-NO" dirty="0"/>
              <a:t>Gjelder alt som ikke er taushetsbelagt.</a:t>
            </a:r>
            <a:br>
              <a:rPr lang="nb-NO" dirty="0"/>
            </a:br>
            <a:endParaRPr lang="nb-NO" dirty="0"/>
          </a:p>
          <a:p>
            <a:r>
              <a:rPr lang="nb-NO" sz="2800" dirty="0"/>
              <a:t>Konkret vurdering – kan variere med tiden (lettere med innsyn etter hvert).</a:t>
            </a:r>
            <a:br>
              <a:rPr lang="nb-NO" sz="2800" dirty="0"/>
            </a:br>
            <a:endParaRPr lang="nb-NO" sz="2800" dirty="0"/>
          </a:p>
          <a:p>
            <a:r>
              <a:rPr lang="nb-NO" dirty="0">
                <a:hlinkClick r:id="rId2"/>
              </a:rPr>
              <a:t>Eksempel fra Sivilombudet</a:t>
            </a:r>
            <a:r>
              <a:rPr lang="nb-NO" dirty="0"/>
              <a:t> sak 2020/2031</a:t>
            </a:r>
            <a:endParaRPr lang="nb-NO" sz="2800" dirty="0"/>
          </a:p>
          <a:p>
            <a:endParaRPr lang="nb-NO" dirty="0"/>
          </a:p>
          <a:p>
            <a:endParaRPr lang="nb-NO" dirty="0"/>
          </a:p>
        </p:txBody>
      </p:sp>
      <p:pic>
        <p:nvPicPr>
          <p:cNvPr id="5" name="Bilde 4" descr="Et bilde som inneholder klær, mann, sko, person&#10;&#10;Automatisk generert beskrivelse">
            <a:extLst>
              <a:ext uri="{FF2B5EF4-FFF2-40B4-BE49-F238E27FC236}">
                <a16:creationId xmlns:a16="http://schemas.microsoft.com/office/drawing/2014/main" id="{B4543B74-BAB9-3C84-447E-169E259BE4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84041" y="1825625"/>
            <a:ext cx="3569759" cy="3569759"/>
          </a:xfrm>
          <a:prstGeom prst="rect">
            <a:avLst/>
          </a:prstGeom>
        </p:spPr>
      </p:pic>
    </p:spTree>
    <p:extLst>
      <p:ext uri="{BB962C8B-B14F-4D97-AF65-F5344CB8AC3E}">
        <p14:creationId xmlns:p14="http://schemas.microsoft.com/office/powerpoint/2010/main" val="229492071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92E2B58-35B3-7DAA-3AE0-67F5CD867DC9}"/>
              </a:ext>
            </a:extLst>
          </p:cNvPr>
          <p:cNvSpPr>
            <a:spLocks noGrp="1"/>
          </p:cNvSpPr>
          <p:nvPr>
            <p:ph type="title"/>
          </p:nvPr>
        </p:nvSpPr>
        <p:spPr/>
        <p:txBody>
          <a:bodyPr/>
          <a:lstStyle/>
          <a:p>
            <a:r>
              <a:rPr lang="nb-NO" dirty="0"/>
              <a:t>Merinnsynsvurderingen – Sivilombudet:   </a:t>
            </a:r>
          </a:p>
        </p:txBody>
      </p:sp>
      <p:sp>
        <p:nvSpPr>
          <p:cNvPr id="3" name="Plassholder for innhold 2">
            <a:extLst>
              <a:ext uri="{FF2B5EF4-FFF2-40B4-BE49-F238E27FC236}">
                <a16:creationId xmlns:a16="http://schemas.microsoft.com/office/drawing/2014/main" id="{7A324FD2-8784-3766-23A0-80F7B8D1D73D}"/>
              </a:ext>
            </a:extLst>
          </p:cNvPr>
          <p:cNvSpPr>
            <a:spLocks noGrp="1"/>
          </p:cNvSpPr>
          <p:nvPr>
            <p:ph idx="1"/>
          </p:nvPr>
        </p:nvSpPr>
        <p:spPr>
          <a:xfrm>
            <a:off x="838200" y="1825625"/>
            <a:ext cx="7425267" cy="4351338"/>
          </a:xfrm>
        </p:spPr>
        <p:txBody>
          <a:bodyPr>
            <a:normAutofit lnSpcReduction="10000"/>
          </a:bodyPr>
          <a:lstStyle/>
          <a:p>
            <a:r>
              <a:rPr lang="nb-NO" b="0" i="0" dirty="0">
                <a:solidFill>
                  <a:srgbClr val="333333"/>
                </a:solidFill>
                <a:effectLst/>
                <a:latin typeface="Roboto" panose="02000000000000000000" pitchFamily="2" charset="0"/>
              </a:rPr>
              <a:t>Om </a:t>
            </a:r>
            <a:r>
              <a:rPr lang="nb-NO" dirty="0">
                <a:solidFill>
                  <a:srgbClr val="333333"/>
                </a:solidFill>
                <a:latin typeface="Roboto" panose="02000000000000000000" pitchFamily="2" charset="0"/>
              </a:rPr>
              <a:t>hensynet</a:t>
            </a:r>
            <a:r>
              <a:rPr lang="nb-NO" b="0" i="0" dirty="0">
                <a:solidFill>
                  <a:srgbClr val="333333"/>
                </a:solidFill>
                <a:effectLst/>
                <a:latin typeface="Roboto" panose="02000000000000000000" pitchFamily="2" charset="0"/>
              </a:rPr>
              <a:t> til innsyn </a:t>
            </a:r>
            <a:r>
              <a:rPr lang="nb-NO" b="1" i="0" dirty="0">
                <a:solidFill>
                  <a:srgbClr val="333333"/>
                </a:solidFill>
                <a:effectLst/>
                <a:latin typeface="Roboto" panose="02000000000000000000" pitchFamily="2" charset="0"/>
              </a:rPr>
              <a:t>veier tyngre enn behovet for unntak</a:t>
            </a:r>
            <a:endParaRPr lang="nb-NO" b="0" i="0" dirty="0">
              <a:solidFill>
                <a:srgbClr val="333333"/>
              </a:solidFill>
              <a:effectLst/>
              <a:latin typeface="Roboto" panose="02000000000000000000" pitchFamily="2" charset="0"/>
            </a:endParaRPr>
          </a:p>
          <a:p>
            <a:r>
              <a:rPr lang="nb-NO" b="1" dirty="0">
                <a:solidFill>
                  <a:srgbClr val="333333"/>
                </a:solidFill>
                <a:latin typeface="Roboto" panose="02000000000000000000" pitchFamily="2" charset="0"/>
              </a:rPr>
              <a:t>R</a:t>
            </a:r>
            <a:r>
              <a:rPr lang="nb-NO" b="1" i="0" dirty="0">
                <a:solidFill>
                  <a:srgbClr val="333333"/>
                </a:solidFill>
                <a:effectLst/>
                <a:latin typeface="Roboto" panose="02000000000000000000" pitchFamily="2" charset="0"/>
              </a:rPr>
              <a:t>eelt og saklig </a:t>
            </a:r>
            <a:r>
              <a:rPr lang="nb-NO" b="0" i="0" dirty="0">
                <a:solidFill>
                  <a:srgbClr val="333333"/>
                </a:solidFill>
                <a:effectLst/>
                <a:latin typeface="Roboto" panose="02000000000000000000" pitchFamily="2" charset="0"/>
              </a:rPr>
              <a:t>behov for å nekte innsyn. </a:t>
            </a:r>
            <a:endParaRPr lang="nb-NO" dirty="0">
              <a:solidFill>
                <a:srgbClr val="333333"/>
              </a:solidFill>
              <a:latin typeface="Roboto" panose="02000000000000000000" pitchFamily="2" charset="0"/>
            </a:endParaRPr>
          </a:p>
          <a:p>
            <a:r>
              <a:rPr lang="nn-NO" b="0" i="0" dirty="0">
                <a:solidFill>
                  <a:srgbClr val="333333"/>
                </a:solidFill>
                <a:effectLst/>
                <a:latin typeface="Roboto" panose="02000000000000000000" pitchFamily="2" charset="0"/>
              </a:rPr>
              <a:t>Det må </a:t>
            </a:r>
            <a:r>
              <a:rPr lang="nn-NO" b="0" i="0" dirty="0" err="1">
                <a:solidFill>
                  <a:srgbClr val="333333"/>
                </a:solidFill>
                <a:effectLst/>
                <a:latin typeface="Roboto" panose="02000000000000000000" pitchFamily="2" charset="0"/>
              </a:rPr>
              <a:t>vurderes</a:t>
            </a:r>
            <a:r>
              <a:rPr lang="nn-NO" b="0" i="0" dirty="0">
                <a:solidFill>
                  <a:srgbClr val="333333"/>
                </a:solidFill>
                <a:effectLst/>
                <a:latin typeface="Roboto" panose="02000000000000000000" pitchFamily="2" charset="0"/>
              </a:rPr>
              <a:t> de </a:t>
            </a:r>
            <a:r>
              <a:rPr lang="nn-NO" b="0" i="0" dirty="0" err="1">
                <a:solidFill>
                  <a:srgbClr val="333333"/>
                </a:solidFill>
                <a:effectLst/>
                <a:latin typeface="Roboto" panose="02000000000000000000" pitchFamily="2" charset="0"/>
              </a:rPr>
              <a:t>hensynene</a:t>
            </a:r>
            <a:r>
              <a:rPr lang="nn-NO" dirty="0">
                <a:solidFill>
                  <a:srgbClr val="333333"/>
                </a:solidFill>
                <a:latin typeface="Roboto" panose="02000000000000000000" pitchFamily="2" charset="0"/>
              </a:rPr>
              <a:t> som ligger til grunn for </a:t>
            </a:r>
            <a:r>
              <a:rPr lang="nn-NO" dirty="0" err="1">
                <a:solidFill>
                  <a:srgbClr val="333333"/>
                </a:solidFill>
                <a:latin typeface="Roboto" panose="02000000000000000000" pitchFamily="2" charset="0"/>
              </a:rPr>
              <a:t>unntaksbestemmelsen</a:t>
            </a:r>
            <a:r>
              <a:rPr lang="nn-NO" dirty="0">
                <a:solidFill>
                  <a:srgbClr val="333333"/>
                </a:solidFill>
                <a:latin typeface="Roboto" panose="02000000000000000000" pitchFamily="2" charset="0"/>
              </a:rPr>
              <a:t> </a:t>
            </a:r>
            <a:r>
              <a:rPr lang="nn-NO" dirty="0" err="1">
                <a:solidFill>
                  <a:srgbClr val="333333"/>
                </a:solidFill>
                <a:latin typeface="Roboto" panose="02000000000000000000" pitchFamily="2" charset="0"/>
              </a:rPr>
              <a:t>gjør</a:t>
            </a:r>
            <a:r>
              <a:rPr lang="nn-NO" dirty="0">
                <a:solidFill>
                  <a:srgbClr val="333333"/>
                </a:solidFill>
                <a:latin typeface="Roboto" panose="02000000000000000000" pitchFamily="2" charset="0"/>
              </a:rPr>
              <a:t> seg </a:t>
            </a:r>
            <a:r>
              <a:rPr lang="nn-NO" dirty="0" err="1">
                <a:solidFill>
                  <a:srgbClr val="333333"/>
                </a:solidFill>
                <a:latin typeface="Roboto" panose="02000000000000000000" pitchFamily="2" charset="0"/>
              </a:rPr>
              <a:t>gjeldende</a:t>
            </a:r>
            <a:r>
              <a:rPr lang="nn-NO" dirty="0">
                <a:solidFill>
                  <a:srgbClr val="333333"/>
                </a:solidFill>
                <a:latin typeface="Roboto" panose="02000000000000000000" pitchFamily="2" charset="0"/>
              </a:rPr>
              <a:t> i dette </a:t>
            </a:r>
            <a:r>
              <a:rPr lang="nn-NO" dirty="0" err="1">
                <a:solidFill>
                  <a:srgbClr val="333333"/>
                </a:solidFill>
                <a:latin typeface="Roboto" panose="02000000000000000000" pitchFamily="2" charset="0"/>
              </a:rPr>
              <a:t>tifellet</a:t>
            </a:r>
            <a:r>
              <a:rPr lang="nn-NO" dirty="0">
                <a:solidFill>
                  <a:srgbClr val="333333"/>
                </a:solidFill>
                <a:latin typeface="Roboto" panose="02000000000000000000" pitchFamily="2" charset="0"/>
              </a:rPr>
              <a:t>.</a:t>
            </a:r>
            <a:endParaRPr lang="nn-NO" b="0" i="0" dirty="0">
              <a:solidFill>
                <a:srgbClr val="333333"/>
              </a:solidFill>
              <a:effectLst/>
              <a:latin typeface="Roboto" panose="02000000000000000000" pitchFamily="2" charset="0"/>
            </a:endParaRPr>
          </a:p>
          <a:p>
            <a:r>
              <a:rPr lang="nb-NO" b="0" i="0" dirty="0">
                <a:solidFill>
                  <a:srgbClr val="333333"/>
                </a:solidFill>
                <a:effectLst/>
                <a:latin typeface="Roboto" panose="02000000000000000000" pitchFamily="2" charset="0"/>
              </a:rPr>
              <a:t>Disse hensynene skal </a:t>
            </a:r>
            <a:r>
              <a:rPr lang="nb-NO" b="1" i="0" dirty="0">
                <a:solidFill>
                  <a:srgbClr val="333333"/>
                </a:solidFill>
                <a:effectLst/>
                <a:latin typeface="Roboto" panose="02000000000000000000" pitchFamily="2" charset="0"/>
              </a:rPr>
              <a:t>avveies</a:t>
            </a:r>
            <a:r>
              <a:rPr lang="nb-NO" b="0" i="0" dirty="0">
                <a:solidFill>
                  <a:srgbClr val="333333"/>
                </a:solidFill>
                <a:effectLst/>
                <a:latin typeface="Roboto" panose="02000000000000000000" pitchFamily="2" charset="0"/>
              </a:rPr>
              <a:t> mot de hensynene som taler for å gi innsyn i de aktuelle dokumentene.</a:t>
            </a:r>
          </a:p>
          <a:p>
            <a:r>
              <a:rPr lang="nb-NO" b="1" i="0" dirty="0">
                <a:solidFill>
                  <a:srgbClr val="333333"/>
                </a:solidFill>
                <a:effectLst/>
                <a:latin typeface="Roboto" panose="02000000000000000000" pitchFamily="2" charset="0"/>
              </a:rPr>
              <a:t>Hvert dokument </a:t>
            </a:r>
            <a:r>
              <a:rPr lang="nb-NO" i="0" dirty="0">
                <a:solidFill>
                  <a:srgbClr val="333333"/>
                </a:solidFill>
                <a:effectLst/>
                <a:latin typeface="Roboto" panose="02000000000000000000" pitchFamily="2" charset="0"/>
              </a:rPr>
              <a:t>skal vurderes konkret.</a:t>
            </a:r>
            <a:endParaRPr lang="nb-NO" dirty="0"/>
          </a:p>
        </p:txBody>
      </p:sp>
      <p:pic>
        <p:nvPicPr>
          <p:cNvPr id="5" name="Bilde 4" descr="Et bilde som inneholder klær, sko, person, mann&#10;&#10;Automatisk generert beskrivelse">
            <a:extLst>
              <a:ext uri="{FF2B5EF4-FFF2-40B4-BE49-F238E27FC236}">
                <a16:creationId xmlns:a16="http://schemas.microsoft.com/office/drawing/2014/main" id="{773EDEF4-0673-EBF7-2756-E1CA267A9A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65067" y="1666712"/>
            <a:ext cx="3429000" cy="3429000"/>
          </a:xfrm>
          <a:prstGeom prst="rect">
            <a:avLst/>
          </a:prstGeom>
        </p:spPr>
      </p:pic>
      <p:sp>
        <p:nvSpPr>
          <p:cNvPr id="7" name="TekstSylinder 6">
            <a:extLst>
              <a:ext uri="{FF2B5EF4-FFF2-40B4-BE49-F238E27FC236}">
                <a16:creationId xmlns:a16="http://schemas.microsoft.com/office/drawing/2014/main" id="{37ACC7E4-4503-8EDA-B982-DDEBAC092F7E}"/>
              </a:ext>
            </a:extLst>
          </p:cNvPr>
          <p:cNvSpPr txBox="1"/>
          <p:nvPr/>
        </p:nvSpPr>
        <p:spPr>
          <a:xfrm>
            <a:off x="8678333" y="5156200"/>
            <a:ext cx="6096000" cy="307777"/>
          </a:xfrm>
          <a:prstGeom prst="rect">
            <a:avLst/>
          </a:prstGeom>
          <a:noFill/>
        </p:spPr>
        <p:txBody>
          <a:bodyPr wrap="square">
            <a:spAutoFit/>
          </a:bodyPr>
          <a:lstStyle/>
          <a:p>
            <a:r>
              <a:rPr lang="nb-NO" sz="1400" i="1">
                <a:solidFill>
                  <a:srgbClr val="0F0F0F"/>
                </a:solidFill>
                <a:latin typeface="Söhne"/>
              </a:rPr>
              <a:t>«J</a:t>
            </a:r>
            <a:r>
              <a:rPr lang="nb-NO" sz="1400" b="0" i="1">
                <a:solidFill>
                  <a:srgbClr val="0F0F0F"/>
                </a:solidFill>
                <a:effectLst/>
                <a:latin typeface="Söhne"/>
              </a:rPr>
              <a:t>ournalister som ber om merinnsyn»</a:t>
            </a:r>
            <a:endParaRPr lang="nb-NO" sz="1400" i="1"/>
          </a:p>
        </p:txBody>
      </p:sp>
    </p:spTree>
    <p:extLst>
      <p:ext uri="{BB962C8B-B14F-4D97-AF65-F5344CB8AC3E}">
        <p14:creationId xmlns:p14="http://schemas.microsoft.com/office/powerpoint/2010/main" val="227452053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BC0CF80-B629-7253-844C-75E162DBD1B3}"/>
              </a:ext>
            </a:extLst>
          </p:cNvPr>
          <p:cNvSpPr>
            <a:spLocks noGrp="1"/>
          </p:cNvSpPr>
          <p:nvPr>
            <p:ph type="title"/>
          </p:nvPr>
        </p:nvSpPr>
        <p:spPr>
          <a:xfrm>
            <a:off x="1117600" y="559859"/>
            <a:ext cx="10515600" cy="1325563"/>
          </a:xfrm>
        </p:spPr>
        <p:txBody>
          <a:bodyPr>
            <a:normAutofit/>
          </a:bodyPr>
          <a:lstStyle/>
          <a:p>
            <a:r>
              <a:rPr lang="nb-NO" sz="5000" dirty="0"/>
              <a:t>Taushetsplikt </a:t>
            </a:r>
            <a:r>
              <a:rPr lang="nb-NO" sz="5000" b="1" dirty="0"/>
              <a:t>– skal</a:t>
            </a:r>
          </a:p>
        </p:txBody>
      </p:sp>
      <p:sp>
        <p:nvSpPr>
          <p:cNvPr id="4" name="Plassholder for innhold 3">
            <a:extLst>
              <a:ext uri="{FF2B5EF4-FFF2-40B4-BE49-F238E27FC236}">
                <a16:creationId xmlns:a16="http://schemas.microsoft.com/office/drawing/2014/main" id="{819C6AA0-4839-2BD0-80E1-025BFC773E08}"/>
              </a:ext>
            </a:extLst>
          </p:cNvPr>
          <p:cNvSpPr>
            <a:spLocks noGrp="1"/>
          </p:cNvSpPr>
          <p:nvPr>
            <p:ph idx="1"/>
          </p:nvPr>
        </p:nvSpPr>
        <p:spPr>
          <a:xfrm>
            <a:off x="931334" y="2232025"/>
            <a:ext cx="4631267" cy="2966508"/>
          </a:xfrm>
        </p:spPr>
        <p:txBody>
          <a:bodyPr/>
          <a:lstStyle/>
          <a:p>
            <a:pPr marL="0" indent="0">
              <a:buNone/>
            </a:pPr>
            <a:r>
              <a:rPr lang="nn-NO" dirty="0"/>
              <a:t>§ 13: </a:t>
            </a:r>
            <a:r>
              <a:rPr lang="nn-NO" u="sng" dirty="0"/>
              <a:t>Opplysningar</a:t>
            </a:r>
            <a:r>
              <a:rPr lang="nn-NO" dirty="0"/>
              <a:t> som er underlagde teieplikt </a:t>
            </a:r>
            <a:r>
              <a:rPr lang="nn-NO" u="sng" dirty="0"/>
              <a:t>i lov eller i medhald av lov</a:t>
            </a:r>
            <a:r>
              <a:rPr lang="nn-NO" dirty="0"/>
              <a:t>, er unnatekne frå innsyn.</a:t>
            </a:r>
            <a:endParaRPr lang="nb-NO" dirty="0"/>
          </a:p>
        </p:txBody>
      </p:sp>
      <p:pic>
        <p:nvPicPr>
          <p:cNvPr id="5" name="Bilde 4" descr="Et bilde som inneholder Menneskeansikt, tekst, klær, person&#10;&#10;Automatisk generert beskrivelse">
            <a:extLst>
              <a:ext uri="{FF2B5EF4-FFF2-40B4-BE49-F238E27FC236}">
                <a16:creationId xmlns:a16="http://schemas.microsoft.com/office/drawing/2014/main" id="{59643C41-F1C2-FA89-D6A1-41DA05A7DA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98733" y="981868"/>
            <a:ext cx="4461933" cy="4461933"/>
          </a:xfrm>
          <a:prstGeom prst="rect">
            <a:avLst/>
          </a:prstGeom>
        </p:spPr>
      </p:pic>
      <p:sp>
        <p:nvSpPr>
          <p:cNvPr id="6" name="TekstSylinder 5">
            <a:extLst>
              <a:ext uri="{FF2B5EF4-FFF2-40B4-BE49-F238E27FC236}">
                <a16:creationId xmlns:a16="http://schemas.microsoft.com/office/drawing/2014/main" id="{82F4C2C7-A0CC-D116-A695-8D0F37C50207}"/>
              </a:ext>
            </a:extLst>
          </p:cNvPr>
          <p:cNvSpPr txBox="1"/>
          <p:nvPr/>
        </p:nvSpPr>
        <p:spPr>
          <a:xfrm>
            <a:off x="7620001" y="5534754"/>
            <a:ext cx="5046132" cy="307777"/>
          </a:xfrm>
          <a:prstGeom prst="rect">
            <a:avLst/>
          </a:prstGeom>
          <a:noFill/>
        </p:spPr>
        <p:txBody>
          <a:bodyPr wrap="square">
            <a:spAutoFit/>
          </a:bodyPr>
          <a:lstStyle/>
          <a:p>
            <a:r>
              <a:rPr lang="nb-NO" sz="1400" b="0" i="1">
                <a:solidFill>
                  <a:srgbClr val="0F0F0F"/>
                </a:solidFill>
                <a:effectLst/>
                <a:latin typeface="Söhne"/>
              </a:rPr>
              <a:t>«Illustrer fenomenet ‘taushetsplikt’»</a:t>
            </a:r>
            <a:endParaRPr lang="nb-NO" sz="1400" i="1"/>
          </a:p>
        </p:txBody>
      </p:sp>
    </p:spTree>
    <p:extLst>
      <p:ext uri="{BB962C8B-B14F-4D97-AF65-F5344CB8AC3E}">
        <p14:creationId xmlns:p14="http://schemas.microsoft.com/office/powerpoint/2010/main" val="291865456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11">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11449"/>
            <a:ext cx="4332307"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7250E586-CEC7-0775-633F-055BE9DA4B47}"/>
              </a:ext>
            </a:extLst>
          </p:cNvPr>
          <p:cNvSpPr>
            <a:spLocks noGrp="1"/>
          </p:cNvSpPr>
          <p:nvPr>
            <p:ph type="title"/>
          </p:nvPr>
        </p:nvSpPr>
        <p:spPr>
          <a:xfrm>
            <a:off x="742950" y="742951"/>
            <a:ext cx="3476625" cy="4962524"/>
          </a:xfrm>
          <a:prstGeom prst="ellipse">
            <a:avLst/>
          </a:prstGeom>
        </p:spPr>
        <p:txBody>
          <a:bodyPr vert="horz" lIns="91440" tIns="45720" rIns="91440" bIns="45720" rtlCol="0" anchor="ctr">
            <a:normAutofit/>
          </a:bodyPr>
          <a:lstStyle/>
          <a:p>
            <a:pPr algn="ctr"/>
            <a:r>
              <a:rPr lang="en-US" sz="3000" kern="1200">
                <a:solidFill>
                  <a:srgbClr val="FFFFFF"/>
                </a:solidFill>
                <a:latin typeface="+mj-lt"/>
                <a:ea typeface="+mj-ea"/>
                <a:cs typeface="+mj-cs"/>
              </a:rPr>
              <a:t>Privat avtale gir ikke grunnlag for taushetsplikt. </a:t>
            </a:r>
          </a:p>
        </p:txBody>
      </p:sp>
      <p:pic>
        <p:nvPicPr>
          <p:cNvPr id="5" name="Plassholder for innhold 4" descr="Et bilde som inneholder tekst&#10;&#10;Automatisk generert beskrivelse">
            <a:extLst>
              <a:ext uri="{FF2B5EF4-FFF2-40B4-BE49-F238E27FC236}">
                <a16:creationId xmlns:a16="http://schemas.microsoft.com/office/drawing/2014/main" id="{440D15AC-874B-82B1-C3A5-297F54EB31B5}"/>
              </a:ext>
            </a:extLst>
          </p:cNvPr>
          <p:cNvPicPr>
            <a:picLocks noGrp="1" noChangeAspect="1"/>
          </p:cNvPicPr>
          <p:nvPr>
            <p:ph idx="1"/>
          </p:nvPr>
        </p:nvPicPr>
        <p:blipFill>
          <a:blip r:embed="rId3"/>
          <a:stretch>
            <a:fillRect/>
          </a:stretch>
        </p:blipFill>
        <p:spPr>
          <a:xfrm>
            <a:off x="5153822" y="1401372"/>
            <a:ext cx="6553545" cy="4063197"/>
          </a:xfrm>
          <a:prstGeom prst="rect">
            <a:avLst/>
          </a:prstGeom>
        </p:spPr>
      </p:pic>
    </p:spTree>
    <p:extLst>
      <p:ext uri="{BB962C8B-B14F-4D97-AF65-F5344CB8AC3E}">
        <p14:creationId xmlns:p14="http://schemas.microsoft.com/office/powerpoint/2010/main" val="257262543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18">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11449"/>
            <a:ext cx="4332307"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tel 6">
            <a:extLst>
              <a:ext uri="{FF2B5EF4-FFF2-40B4-BE49-F238E27FC236}">
                <a16:creationId xmlns:a16="http://schemas.microsoft.com/office/drawing/2014/main" id="{357230A0-FE3B-FDDA-8990-FE5BB3EBE135}"/>
              </a:ext>
            </a:extLst>
          </p:cNvPr>
          <p:cNvSpPr>
            <a:spLocks noGrp="1"/>
          </p:cNvSpPr>
          <p:nvPr>
            <p:ph type="title"/>
          </p:nvPr>
        </p:nvSpPr>
        <p:spPr>
          <a:xfrm>
            <a:off x="742950" y="742951"/>
            <a:ext cx="3476625" cy="4962524"/>
          </a:xfrm>
        </p:spPr>
        <p:txBody>
          <a:bodyPr vert="horz" lIns="91440" tIns="45720" rIns="91440" bIns="45720" rtlCol="0" anchor="ctr">
            <a:normAutofit/>
          </a:bodyPr>
          <a:lstStyle/>
          <a:p>
            <a:pPr algn="ctr"/>
            <a:r>
              <a:rPr lang="en-US" sz="4100" kern="1200" dirty="0" err="1">
                <a:solidFill>
                  <a:srgbClr val="FFFFFF"/>
                </a:solidFill>
                <a:latin typeface="+mj-lt"/>
                <a:ea typeface="+mj-ea"/>
                <a:cs typeface="+mj-cs"/>
              </a:rPr>
              <a:t>Taushetsplikten</a:t>
            </a:r>
            <a:r>
              <a:rPr lang="en-US" sz="4100" kern="1200" dirty="0">
                <a:solidFill>
                  <a:srgbClr val="FFFFFF"/>
                </a:solidFill>
                <a:latin typeface="+mj-lt"/>
                <a:ea typeface="+mj-ea"/>
                <a:cs typeface="+mj-cs"/>
              </a:rPr>
              <a:t> </a:t>
            </a:r>
            <a:r>
              <a:rPr lang="en-US" sz="4100" kern="1200" dirty="0" err="1">
                <a:solidFill>
                  <a:srgbClr val="FFFFFF"/>
                </a:solidFill>
                <a:latin typeface="+mj-lt"/>
                <a:ea typeface="+mj-ea"/>
                <a:cs typeface="+mj-cs"/>
              </a:rPr>
              <a:t>skal</a:t>
            </a:r>
            <a:r>
              <a:rPr lang="en-US" sz="4100" kern="1200" dirty="0">
                <a:solidFill>
                  <a:srgbClr val="FFFFFF"/>
                </a:solidFill>
                <a:latin typeface="+mj-lt"/>
                <a:ea typeface="+mj-ea"/>
                <a:cs typeface="+mj-cs"/>
              </a:rPr>
              <a:t> </a:t>
            </a:r>
            <a:r>
              <a:rPr lang="en-US" sz="4100" kern="1200" dirty="0" err="1">
                <a:solidFill>
                  <a:srgbClr val="FFFFFF"/>
                </a:solidFill>
                <a:latin typeface="+mj-lt"/>
                <a:ea typeface="+mj-ea"/>
                <a:cs typeface="+mj-cs"/>
              </a:rPr>
              <a:t>aldri</a:t>
            </a:r>
            <a:r>
              <a:rPr lang="en-US" sz="4100" kern="1200" dirty="0">
                <a:solidFill>
                  <a:srgbClr val="FFFFFF"/>
                </a:solidFill>
                <a:latin typeface="+mj-lt"/>
                <a:ea typeface="+mj-ea"/>
                <a:cs typeface="+mj-cs"/>
              </a:rPr>
              <a:t> </a:t>
            </a:r>
            <a:r>
              <a:rPr lang="en-US" sz="4100" kern="1200" dirty="0" err="1">
                <a:solidFill>
                  <a:srgbClr val="FFFFFF"/>
                </a:solidFill>
                <a:latin typeface="+mj-lt"/>
                <a:ea typeface="+mj-ea"/>
                <a:cs typeface="+mj-cs"/>
              </a:rPr>
              <a:t>beskytte</a:t>
            </a:r>
            <a:r>
              <a:rPr lang="en-US" sz="4100" kern="1200" dirty="0">
                <a:solidFill>
                  <a:srgbClr val="FFFFFF"/>
                </a:solidFill>
                <a:latin typeface="+mj-lt"/>
                <a:ea typeface="+mj-ea"/>
                <a:cs typeface="+mj-cs"/>
              </a:rPr>
              <a:t> </a:t>
            </a:r>
            <a:r>
              <a:rPr lang="en-US" sz="4100" kern="1200" dirty="0" err="1">
                <a:solidFill>
                  <a:srgbClr val="FFFFFF"/>
                </a:solidFill>
                <a:latin typeface="+mj-lt"/>
                <a:ea typeface="+mj-ea"/>
                <a:cs typeface="+mj-cs"/>
              </a:rPr>
              <a:t>forvaltningen</a:t>
            </a:r>
            <a:r>
              <a:rPr lang="en-US" sz="4100" kern="1200" dirty="0">
                <a:solidFill>
                  <a:srgbClr val="FFFFFF"/>
                </a:solidFill>
                <a:latin typeface="+mj-lt"/>
                <a:ea typeface="+mj-ea"/>
                <a:cs typeface="+mj-cs"/>
              </a:rPr>
              <a:t> </a:t>
            </a:r>
          </a:p>
        </p:txBody>
      </p:sp>
      <p:pic>
        <p:nvPicPr>
          <p:cNvPr id="9" name="Plassholder for innhold 8">
            <a:extLst>
              <a:ext uri="{FF2B5EF4-FFF2-40B4-BE49-F238E27FC236}">
                <a16:creationId xmlns:a16="http://schemas.microsoft.com/office/drawing/2014/main" id="{671005A7-428E-8705-522E-21CD678B6A70}"/>
              </a:ext>
            </a:extLst>
          </p:cNvPr>
          <p:cNvPicPr>
            <a:picLocks noGrp="1" noChangeAspect="1"/>
          </p:cNvPicPr>
          <p:nvPr>
            <p:ph idx="1"/>
          </p:nvPr>
        </p:nvPicPr>
        <p:blipFill>
          <a:blip r:embed="rId3"/>
          <a:stretch>
            <a:fillRect/>
          </a:stretch>
        </p:blipFill>
        <p:spPr>
          <a:xfrm>
            <a:off x="6416423" y="492573"/>
            <a:ext cx="4028343" cy="5880796"/>
          </a:xfrm>
          <a:prstGeom prst="rect">
            <a:avLst/>
          </a:prstGeom>
        </p:spPr>
      </p:pic>
    </p:spTree>
    <p:extLst>
      <p:ext uri="{BB962C8B-B14F-4D97-AF65-F5344CB8AC3E}">
        <p14:creationId xmlns:p14="http://schemas.microsoft.com/office/powerpoint/2010/main" val="113824214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5FDD51C-42CE-F639-8D21-8FE8C427B491}"/>
              </a:ext>
            </a:extLst>
          </p:cNvPr>
          <p:cNvSpPr>
            <a:spLocks noGrp="1"/>
          </p:cNvSpPr>
          <p:nvPr>
            <p:ph type="ctrTitle"/>
          </p:nvPr>
        </p:nvSpPr>
        <p:spPr>
          <a:xfrm>
            <a:off x="228600" y="565410"/>
            <a:ext cx="11645900" cy="930881"/>
          </a:xfrm>
        </p:spPr>
        <p:txBody>
          <a:bodyPr>
            <a:normAutofit/>
          </a:bodyPr>
          <a:lstStyle/>
          <a:p>
            <a:r>
              <a:rPr lang="nb-NO" sz="4400"/>
              <a:t>Taushetsplikt – forretningshemmeligheter</a:t>
            </a:r>
          </a:p>
        </p:txBody>
      </p:sp>
      <p:sp>
        <p:nvSpPr>
          <p:cNvPr id="3" name="Undertittel 2">
            <a:extLst>
              <a:ext uri="{FF2B5EF4-FFF2-40B4-BE49-F238E27FC236}">
                <a16:creationId xmlns:a16="http://schemas.microsoft.com/office/drawing/2014/main" id="{297D00EB-3DFE-D8F4-39AE-C7FAA310BBAB}"/>
              </a:ext>
            </a:extLst>
          </p:cNvPr>
          <p:cNvSpPr>
            <a:spLocks noGrp="1"/>
          </p:cNvSpPr>
          <p:nvPr>
            <p:ph type="subTitle" idx="1"/>
          </p:nvPr>
        </p:nvSpPr>
        <p:spPr>
          <a:xfrm>
            <a:off x="1524000" y="1803862"/>
            <a:ext cx="4343400" cy="3603567"/>
          </a:xfrm>
        </p:spPr>
        <p:txBody>
          <a:bodyPr>
            <a:normAutofit lnSpcReduction="10000"/>
          </a:bodyPr>
          <a:lstStyle/>
          <a:p>
            <a:pPr algn="l"/>
            <a:r>
              <a:rPr lang="nb-NO"/>
              <a:t>Forvaltningsloven § 13 (2). </a:t>
            </a:r>
          </a:p>
          <a:p>
            <a:pPr algn="l"/>
            <a:r>
              <a:rPr lang="nb-NO"/>
              <a:t>«tekniske innretninger og fremgangsmåter samt drifts- eller forretningsforhold </a:t>
            </a:r>
            <a:r>
              <a:rPr lang="nb-NO" u="sng"/>
              <a:t>som det vil være av konkurransemessig betydning </a:t>
            </a:r>
            <a:r>
              <a:rPr lang="nb-NO"/>
              <a:t>å hemmeligholde av hensyn til den som opplysningen angår»</a:t>
            </a:r>
          </a:p>
          <a:p>
            <a:pPr algn="l"/>
            <a:r>
              <a:rPr lang="nb-NO"/>
              <a:t>Typisk: opplysninger i anbudsdokumenter; strategier, enkeltpriser mv. </a:t>
            </a:r>
          </a:p>
          <a:p>
            <a:pPr algn="l"/>
            <a:endParaRPr lang="nb-NO"/>
          </a:p>
        </p:txBody>
      </p:sp>
      <p:pic>
        <p:nvPicPr>
          <p:cNvPr id="5" name="Bilde 4" descr="Et bilde som inneholder klær, mann, sko, tekst&#10;&#10;Automatisk generert beskrivelse">
            <a:extLst>
              <a:ext uri="{FF2B5EF4-FFF2-40B4-BE49-F238E27FC236}">
                <a16:creationId xmlns:a16="http://schemas.microsoft.com/office/drawing/2014/main" id="{66290E98-185D-4F19-76FC-2E11AB4A54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1400" y="1803862"/>
            <a:ext cx="3530600" cy="3530600"/>
          </a:xfrm>
          <a:prstGeom prst="rect">
            <a:avLst/>
          </a:prstGeom>
        </p:spPr>
      </p:pic>
      <p:sp>
        <p:nvSpPr>
          <p:cNvPr id="7" name="TekstSylinder 6">
            <a:extLst>
              <a:ext uri="{FF2B5EF4-FFF2-40B4-BE49-F238E27FC236}">
                <a16:creationId xmlns:a16="http://schemas.microsoft.com/office/drawing/2014/main" id="{8E7E7077-0586-B5EE-FD9A-492782643D55}"/>
              </a:ext>
            </a:extLst>
          </p:cNvPr>
          <p:cNvSpPr txBox="1"/>
          <p:nvPr/>
        </p:nvSpPr>
        <p:spPr>
          <a:xfrm>
            <a:off x="7459133" y="5334462"/>
            <a:ext cx="6096000" cy="307777"/>
          </a:xfrm>
          <a:prstGeom prst="rect">
            <a:avLst/>
          </a:prstGeom>
          <a:noFill/>
        </p:spPr>
        <p:txBody>
          <a:bodyPr wrap="square">
            <a:spAutoFit/>
          </a:bodyPr>
          <a:lstStyle/>
          <a:p>
            <a:r>
              <a:rPr lang="nb-NO" sz="1400" b="0" i="1">
                <a:solidFill>
                  <a:srgbClr val="0F0F0F"/>
                </a:solidFill>
                <a:effectLst/>
                <a:latin typeface="Söhne"/>
              </a:rPr>
              <a:t>«Taushetsbelagte forretningshemmeligheter»</a:t>
            </a:r>
          </a:p>
        </p:txBody>
      </p:sp>
    </p:spTree>
    <p:extLst>
      <p:ext uri="{BB962C8B-B14F-4D97-AF65-F5344CB8AC3E}">
        <p14:creationId xmlns:p14="http://schemas.microsoft.com/office/powerpoint/2010/main" val="262859909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5FDD51C-42CE-F639-8D21-8FE8C427B491}"/>
              </a:ext>
            </a:extLst>
          </p:cNvPr>
          <p:cNvSpPr>
            <a:spLocks noGrp="1"/>
          </p:cNvSpPr>
          <p:nvPr>
            <p:ph type="ctrTitle"/>
          </p:nvPr>
        </p:nvSpPr>
        <p:spPr>
          <a:xfrm>
            <a:off x="1257992" y="565410"/>
            <a:ext cx="9806247" cy="930881"/>
          </a:xfrm>
        </p:spPr>
        <p:txBody>
          <a:bodyPr>
            <a:normAutofit fontScale="90000"/>
          </a:bodyPr>
          <a:lstStyle/>
          <a:p>
            <a:r>
              <a:rPr lang="nb-NO"/>
              <a:t>Taushetsplikt – personlige forhold</a:t>
            </a:r>
          </a:p>
        </p:txBody>
      </p:sp>
      <p:sp>
        <p:nvSpPr>
          <p:cNvPr id="3" name="Undertittel 2">
            <a:extLst>
              <a:ext uri="{FF2B5EF4-FFF2-40B4-BE49-F238E27FC236}">
                <a16:creationId xmlns:a16="http://schemas.microsoft.com/office/drawing/2014/main" id="{297D00EB-3DFE-D8F4-39AE-C7FAA310BBAB}"/>
              </a:ext>
            </a:extLst>
          </p:cNvPr>
          <p:cNvSpPr>
            <a:spLocks noGrp="1"/>
          </p:cNvSpPr>
          <p:nvPr>
            <p:ph type="subTitle" idx="1"/>
          </p:nvPr>
        </p:nvSpPr>
        <p:spPr>
          <a:xfrm>
            <a:off x="1524000" y="1803862"/>
            <a:ext cx="5283200" cy="3603567"/>
          </a:xfrm>
        </p:spPr>
        <p:txBody>
          <a:bodyPr>
            <a:normAutofit fontScale="85000" lnSpcReduction="20000"/>
          </a:bodyPr>
          <a:lstStyle/>
          <a:p>
            <a:pPr algn="l"/>
            <a:endParaRPr lang="nb-NO" dirty="0"/>
          </a:p>
          <a:p>
            <a:pPr algn="l"/>
            <a:r>
              <a:rPr lang="nb-NO" dirty="0"/>
              <a:t>Forvaltningsloven § 13: 1. noens «personlige forhold».</a:t>
            </a:r>
          </a:p>
          <a:p>
            <a:pPr algn="l"/>
            <a:r>
              <a:rPr lang="nb-NO" dirty="0"/>
              <a:t>Sivilombudet: enkeltpersoners fysiske eller psykiske helse er i kjerneområdet av det som anses som noens personlige forhold.</a:t>
            </a:r>
          </a:p>
          <a:p>
            <a:pPr algn="l"/>
            <a:r>
              <a:rPr lang="nb-NO" dirty="0"/>
              <a:t>Loven: Som personlige forhold regnes </a:t>
            </a:r>
            <a:r>
              <a:rPr lang="nb-NO" b="1" dirty="0"/>
              <a:t>ikke </a:t>
            </a:r>
            <a:r>
              <a:rPr lang="nb-NO" dirty="0"/>
              <a:t>fødested, fødselsdato og personnummer, statsborgerforhold, sivilstand, yrke, bopel og arbeidssted, med mindre slike opplysninger røper et klientforhold eller andre forhold som må anses som personlige</a:t>
            </a:r>
          </a:p>
          <a:p>
            <a:pPr algn="l"/>
            <a:r>
              <a:rPr lang="nb-NO" dirty="0"/>
              <a:t>Må vurderes konkret i hvert enkelt tilfelle. </a:t>
            </a:r>
          </a:p>
          <a:p>
            <a:pPr algn="l"/>
            <a:endParaRPr lang="nb-NO" dirty="0"/>
          </a:p>
        </p:txBody>
      </p:sp>
      <p:pic>
        <p:nvPicPr>
          <p:cNvPr id="5" name="Bilde 4" descr="Et bilde som inneholder innendørs, skygge, person, silhuett&#10;&#10;Automatisk generert beskrivelse">
            <a:extLst>
              <a:ext uri="{FF2B5EF4-FFF2-40B4-BE49-F238E27FC236}">
                <a16:creationId xmlns:a16="http://schemas.microsoft.com/office/drawing/2014/main" id="{4815B2E0-E09C-BE78-B411-08727586B0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55466" y="2133599"/>
            <a:ext cx="3496733" cy="3496733"/>
          </a:xfrm>
          <a:prstGeom prst="rect">
            <a:avLst/>
          </a:prstGeom>
        </p:spPr>
      </p:pic>
      <p:sp>
        <p:nvSpPr>
          <p:cNvPr id="6" name="Rectangle 1">
            <a:extLst>
              <a:ext uri="{FF2B5EF4-FFF2-40B4-BE49-F238E27FC236}">
                <a16:creationId xmlns:a16="http://schemas.microsoft.com/office/drawing/2014/main" id="{85741B66-775A-E874-0086-69C88711AEC1}"/>
              </a:ext>
            </a:extLst>
          </p:cNvPr>
          <p:cNvSpPr>
            <a:spLocks noChangeArrowheads="1"/>
          </p:cNvSpPr>
          <p:nvPr/>
        </p:nvSpPr>
        <p:spPr bwMode="auto">
          <a:xfrm>
            <a:off x="8158379" y="5630332"/>
            <a:ext cx="2905860"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b-NO" altLang="nb-NO" sz="1400" b="0" i="1" u="none" strike="noStrike" cap="none" normalizeH="0" baseline="0">
                <a:ln>
                  <a:noFill/>
                </a:ln>
                <a:solidFill>
                  <a:schemeClr val="tx1"/>
                </a:solidFill>
                <a:effectLst/>
                <a:latin typeface="Söhne"/>
              </a:rPr>
              <a:t>«Taushetsbelagte personlige forhold</a:t>
            </a:r>
            <a:r>
              <a:rPr lang="nb-NO" altLang="nb-NO" sz="1400" i="1">
                <a:latin typeface="Söhne"/>
              </a:rPr>
              <a:t>»</a:t>
            </a:r>
            <a:endParaRPr kumimoji="0" lang="nb-NO" altLang="nb-NO" sz="1400" b="0" i="1" u="none" strike="noStrike" cap="none" normalizeH="0" baseline="0">
              <a:ln>
                <a:noFill/>
              </a:ln>
              <a:solidFill>
                <a:schemeClr val="tx1"/>
              </a:solidFill>
              <a:effectLst/>
              <a:latin typeface="Söhne"/>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nb-NO" altLang="nb-NO" sz="1000" b="0" i="1" u="none" strike="noStrike" cap="none" normalizeH="0" baseline="0">
                <a:ln>
                  <a:noFill/>
                </a:ln>
                <a:solidFill>
                  <a:schemeClr val="tx1"/>
                </a:solidFill>
                <a:effectLst/>
                <a:latin typeface="Söhne"/>
              </a:rPr>
            </a:br>
            <a:endParaRPr kumimoji="0" lang="nb-NO" altLang="nb-NO" sz="1800" b="0" i="1"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45619889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5FDD51C-42CE-F639-8D21-8FE8C427B491}"/>
              </a:ext>
            </a:extLst>
          </p:cNvPr>
          <p:cNvSpPr>
            <a:spLocks noGrp="1"/>
          </p:cNvSpPr>
          <p:nvPr>
            <p:ph type="ctrTitle"/>
          </p:nvPr>
        </p:nvSpPr>
        <p:spPr>
          <a:xfrm>
            <a:off x="1257992" y="565410"/>
            <a:ext cx="9806247" cy="930881"/>
          </a:xfrm>
        </p:spPr>
        <p:txBody>
          <a:bodyPr>
            <a:normAutofit/>
          </a:bodyPr>
          <a:lstStyle/>
          <a:p>
            <a:r>
              <a:rPr lang="nb-NO"/>
              <a:t>Ikke alltid taushetsbelagt</a:t>
            </a:r>
          </a:p>
        </p:txBody>
      </p:sp>
      <p:sp>
        <p:nvSpPr>
          <p:cNvPr id="3" name="Undertittel 2">
            <a:extLst>
              <a:ext uri="{FF2B5EF4-FFF2-40B4-BE49-F238E27FC236}">
                <a16:creationId xmlns:a16="http://schemas.microsoft.com/office/drawing/2014/main" id="{297D00EB-3DFE-D8F4-39AE-C7FAA310BBAB}"/>
              </a:ext>
            </a:extLst>
          </p:cNvPr>
          <p:cNvSpPr>
            <a:spLocks noGrp="1"/>
          </p:cNvSpPr>
          <p:nvPr>
            <p:ph type="subTitle" idx="1"/>
          </p:nvPr>
        </p:nvSpPr>
        <p:spPr>
          <a:xfrm>
            <a:off x="1524000" y="1803862"/>
            <a:ext cx="9144000" cy="3603567"/>
          </a:xfrm>
        </p:spPr>
        <p:txBody>
          <a:bodyPr>
            <a:normAutofit fontScale="92500" lnSpcReduction="20000"/>
          </a:bodyPr>
          <a:lstStyle/>
          <a:p>
            <a:pPr algn="l"/>
            <a:endParaRPr lang="nb-NO"/>
          </a:p>
          <a:p>
            <a:pPr algn="l"/>
            <a:r>
              <a:rPr lang="nb-NO"/>
              <a:t>Forvaltningsloven § 13 a:</a:t>
            </a:r>
          </a:p>
          <a:p>
            <a:pPr algn="l"/>
            <a:r>
              <a:rPr lang="nb-NO"/>
              <a:t>«Taushetsplikt etter § 13 er ikke til hinder for:</a:t>
            </a:r>
          </a:p>
          <a:p>
            <a:pPr algn="l"/>
            <a:r>
              <a:rPr lang="nb-NO"/>
              <a:t>1. at opplysninger gjøres kjent for dem som de direkte gjelder, eller for andre i den utstrekning de som har krav på taushet </a:t>
            </a:r>
            <a:r>
              <a:rPr lang="nb-NO" b="1"/>
              <a:t>samtykker</a:t>
            </a:r>
            <a:r>
              <a:rPr lang="nb-NO"/>
              <a:t>,</a:t>
            </a:r>
          </a:p>
          <a:p>
            <a:pPr algn="l"/>
            <a:r>
              <a:rPr lang="nb-NO"/>
              <a:t>2. at opplysningene brukes når behovet for beskyttelse må anses varetatt ved at de gis i statistisk form eller ved at </a:t>
            </a:r>
            <a:r>
              <a:rPr lang="nb-NO" b="1"/>
              <a:t>individualiserende kjennetegn utelates</a:t>
            </a:r>
            <a:r>
              <a:rPr lang="nb-NO" u="sng"/>
              <a:t> </a:t>
            </a:r>
            <a:r>
              <a:rPr lang="nb-NO"/>
              <a:t>på annen måte, og</a:t>
            </a:r>
          </a:p>
          <a:p>
            <a:pPr algn="l"/>
            <a:r>
              <a:rPr lang="nb-NO"/>
              <a:t>3.at opplysningene brukes når ingen berettiget interesse tilsier at de holdes hemmelig, f.eks. når de er </a:t>
            </a:r>
            <a:r>
              <a:rPr lang="nb-NO" b="1"/>
              <a:t>alminnelig kjent eller alminnelig tilgjengelig </a:t>
            </a:r>
            <a:r>
              <a:rPr lang="nb-NO"/>
              <a:t>andre steder».</a:t>
            </a:r>
          </a:p>
        </p:txBody>
      </p:sp>
    </p:spTree>
    <p:extLst>
      <p:ext uri="{BB962C8B-B14F-4D97-AF65-F5344CB8AC3E}">
        <p14:creationId xmlns:p14="http://schemas.microsoft.com/office/powerpoint/2010/main" val="53726506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5FDD51C-42CE-F639-8D21-8FE8C427B491}"/>
              </a:ext>
            </a:extLst>
          </p:cNvPr>
          <p:cNvSpPr>
            <a:spLocks noGrp="1"/>
          </p:cNvSpPr>
          <p:nvPr>
            <p:ph type="ctrTitle"/>
          </p:nvPr>
        </p:nvSpPr>
        <p:spPr>
          <a:xfrm>
            <a:off x="1267322" y="195944"/>
            <a:ext cx="9806247" cy="930881"/>
          </a:xfrm>
        </p:spPr>
        <p:txBody>
          <a:bodyPr>
            <a:normAutofit/>
          </a:bodyPr>
          <a:lstStyle/>
          <a:p>
            <a:r>
              <a:rPr lang="nb-NO"/>
              <a:t>Eksempel: Koblingsfare?</a:t>
            </a:r>
          </a:p>
        </p:txBody>
      </p:sp>
      <p:pic>
        <p:nvPicPr>
          <p:cNvPr id="7" name="Bilde 6">
            <a:extLst>
              <a:ext uri="{FF2B5EF4-FFF2-40B4-BE49-F238E27FC236}">
                <a16:creationId xmlns:a16="http://schemas.microsoft.com/office/drawing/2014/main" id="{6F782C42-71A0-C636-2CF8-51D62CC7D13B}"/>
              </a:ext>
            </a:extLst>
          </p:cNvPr>
          <p:cNvPicPr>
            <a:picLocks noChangeAspect="1"/>
          </p:cNvPicPr>
          <p:nvPr/>
        </p:nvPicPr>
        <p:blipFill>
          <a:blip r:embed="rId3"/>
          <a:stretch>
            <a:fillRect/>
          </a:stretch>
        </p:blipFill>
        <p:spPr>
          <a:xfrm>
            <a:off x="1056426" y="1278293"/>
            <a:ext cx="4391344" cy="4963886"/>
          </a:xfrm>
          <a:prstGeom prst="rect">
            <a:avLst/>
          </a:prstGeom>
        </p:spPr>
      </p:pic>
      <p:pic>
        <p:nvPicPr>
          <p:cNvPr id="9" name="Bilde 8">
            <a:extLst>
              <a:ext uri="{FF2B5EF4-FFF2-40B4-BE49-F238E27FC236}">
                <a16:creationId xmlns:a16="http://schemas.microsoft.com/office/drawing/2014/main" id="{F6B4067B-1325-99C5-75BF-9FC60C4B9A96}"/>
              </a:ext>
            </a:extLst>
          </p:cNvPr>
          <p:cNvPicPr>
            <a:picLocks noChangeAspect="1"/>
          </p:cNvPicPr>
          <p:nvPr/>
        </p:nvPicPr>
        <p:blipFill>
          <a:blip r:embed="rId4"/>
          <a:stretch>
            <a:fillRect/>
          </a:stretch>
        </p:blipFill>
        <p:spPr>
          <a:xfrm>
            <a:off x="5989242" y="1416674"/>
            <a:ext cx="5552726" cy="4900149"/>
          </a:xfrm>
          <a:prstGeom prst="rect">
            <a:avLst/>
          </a:prstGeom>
        </p:spPr>
      </p:pic>
    </p:spTree>
    <p:extLst>
      <p:ext uri="{BB962C8B-B14F-4D97-AF65-F5344CB8AC3E}">
        <p14:creationId xmlns:p14="http://schemas.microsoft.com/office/powerpoint/2010/main" val="307346995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5FDD51C-42CE-F639-8D21-8FE8C427B491}"/>
              </a:ext>
            </a:extLst>
          </p:cNvPr>
          <p:cNvSpPr>
            <a:spLocks noGrp="1"/>
          </p:cNvSpPr>
          <p:nvPr>
            <p:ph type="ctrTitle"/>
          </p:nvPr>
        </p:nvSpPr>
        <p:spPr>
          <a:xfrm>
            <a:off x="1267322" y="195944"/>
            <a:ext cx="9806247" cy="930881"/>
          </a:xfrm>
        </p:spPr>
        <p:txBody>
          <a:bodyPr>
            <a:normAutofit/>
          </a:bodyPr>
          <a:lstStyle/>
          <a:p>
            <a:r>
              <a:rPr lang="nb-NO" sz="4500"/>
              <a:t>Personopplysninger </a:t>
            </a:r>
            <a:r>
              <a:rPr lang="nb-NO" sz="4500" err="1"/>
              <a:t>vs</a:t>
            </a:r>
            <a:r>
              <a:rPr lang="nb-NO" sz="4500"/>
              <a:t> personlige forhold</a:t>
            </a:r>
          </a:p>
        </p:txBody>
      </p:sp>
      <p:sp>
        <p:nvSpPr>
          <p:cNvPr id="3" name="Rectangle 1">
            <a:extLst>
              <a:ext uri="{FF2B5EF4-FFF2-40B4-BE49-F238E27FC236}">
                <a16:creationId xmlns:a16="http://schemas.microsoft.com/office/drawing/2014/main" id="{BF3BB408-225F-486E-9EC0-DFCECBBF90EE}"/>
              </a:ext>
            </a:extLst>
          </p:cNvPr>
          <p:cNvSpPr>
            <a:spLocks noChangeArrowheads="1"/>
          </p:cNvSpPr>
          <p:nvPr/>
        </p:nvSpPr>
        <p:spPr bwMode="auto">
          <a:xfrm>
            <a:off x="7734217" y="5378221"/>
            <a:ext cx="3823034"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b-NO" altLang="nb-NO" sz="1400" b="0" i="1" u="none" strike="noStrike" cap="none" normalizeH="0" baseline="0">
                <a:ln>
                  <a:noFill/>
                </a:ln>
                <a:solidFill>
                  <a:schemeClr val="tx1"/>
                </a:solidFill>
                <a:effectLst/>
                <a:latin typeface="Söhne"/>
              </a:rPr>
              <a:t>"Personopplysninger som ikke er taushetsbelagte"</a:t>
            </a:r>
          </a:p>
        </p:txBody>
      </p:sp>
      <p:pic>
        <p:nvPicPr>
          <p:cNvPr id="5" name="Bilde 4" descr="Et bilde som inneholder klær, tekst, mann, person&#10;&#10;Automatisk generert beskrivelse">
            <a:extLst>
              <a:ext uri="{FF2B5EF4-FFF2-40B4-BE49-F238E27FC236}">
                <a16:creationId xmlns:a16="http://schemas.microsoft.com/office/drawing/2014/main" id="{CFCB4456-72B4-F76E-8FF5-7769FF8594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64073" y="2133748"/>
            <a:ext cx="3163322" cy="3163322"/>
          </a:xfrm>
          <a:prstGeom prst="rect">
            <a:avLst/>
          </a:prstGeom>
        </p:spPr>
      </p:pic>
      <p:pic>
        <p:nvPicPr>
          <p:cNvPr id="10" name="Bilde 9">
            <a:extLst>
              <a:ext uri="{FF2B5EF4-FFF2-40B4-BE49-F238E27FC236}">
                <a16:creationId xmlns:a16="http://schemas.microsoft.com/office/drawing/2014/main" id="{D06E2498-FC3F-98E4-A7E3-F99439F2C560}"/>
              </a:ext>
            </a:extLst>
          </p:cNvPr>
          <p:cNvPicPr>
            <a:picLocks noChangeAspect="1"/>
          </p:cNvPicPr>
          <p:nvPr/>
        </p:nvPicPr>
        <p:blipFill>
          <a:blip r:embed="rId4"/>
          <a:stretch>
            <a:fillRect/>
          </a:stretch>
        </p:blipFill>
        <p:spPr>
          <a:xfrm>
            <a:off x="590129" y="2141028"/>
            <a:ext cx="7075598" cy="3148762"/>
          </a:xfrm>
          <a:prstGeom prst="rect">
            <a:avLst/>
          </a:prstGeom>
        </p:spPr>
      </p:pic>
    </p:spTree>
    <p:extLst>
      <p:ext uri="{BB962C8B-B14F-4D97-AF65-F5344CB8AC3E}">
        <p14:creationId xmlns:p14="http://schemas.microsoft.com/office/powerpoint/2010/main" val="7819257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35B1510-87BB-497B-9199-B86DEF32B322}"/>
              </a:ext>
            </a:extLst>
          </p:cNvPr>
          <p:cNvSpPr>
            <a:spLocks noGrp="1"/>
          </p:cNvSpPr>
          <p:nvPr>
            <p:ph type="ctrTitle"/>
          </p:nvPr>
        </p:nvSpPr>
        <p:spPr>
          <a:xfrm>
            <a:off x="526073" y="489439"/>
            <a:ext cx="11139854" cy="930447"/>
          </a:xfrm>
        </p:spPr>
        <p:txBody>
          <a:bodyPr>
            <a:normAutofit/>
          </a:bodyPr>
          <a:lstStyle/>
          <a:p>
            <a:r>
              <a:rPr lang="nb-NO" sz="5400" dirty="0" err="1">
                <a:solidFill>
                  <a:schemeClr val="bg1"/>
                </a:solidFill>
              </a:rPr>
              <a:t>Offentleglova</a:t>
            </a:r>
            <a:endParaRPr lang="nb-NO" sz="5400" dirty="0">
              <a:solidFill>
                <a:schemeClr val="bg1"/>
              </a:solidFill>
            </a:endParaRPr>
          </a:p>
        </p:txBody>
      </p:sp>
      <p:sp>
        <p:nvSpPr>
          <p:cNvPr id="6" name="TekstSylinder 5">
            <a:extLst>
              <a:ext uri="{FF2B5EF4-FFF2-40B4-BE49-F238E27FC236}">
                <a16:creationId xmlns:a16="http://schemas.microsoft.com/office/drawing/2014/main" id="{92257DAD-1503-ABFA-EEE9-EEE364A5ED0B}"/>
              </a:ext>
            </a:extLst>
          </p:cNvPr>
          <p:cNvSpPr txBox="1"/>
          <p:nvPr/>
        </p:nvSpPr>
        <p:spPr>
          <a:xfrm>
            <a:off x="1228507" y="1720840"/>
            <a:ext cx="6882560" cy="4154984"/>
          </a:xfrm>
          <a:prstGeom prst="rect">
            <a:avLst/>
          </a:prstGeom>
          <a:noFill/>
        </p:spPr>
        <p:txBody>
          <a:bodyPr wrap="square" rtlCol="0">
            <a:spAutoFit/>
          </a:bodyPr>
          <a:lstStyle/>
          <a:p>
            <a:r>
              <a:rPr lang="nb-NO" sz="2400" dirty="0"/>
              <a:t>Selskaper: Når det offentlige direkte eller indirekte har avgjørende innflytelse i styret (mer enn halvparten av stemmene)</a:t>
            </a:r>
            <a:endParaRPr lang="nn-NO" sz="2400" dirty="0"/>
          </a:p>
          <a:p>
            <a:endParaRPr lang="nn-NO" sz="2400" dirty="0"/>
          </a:p>
          <a:p>
            <a:r>
              <a:rPr lang="nn-NO" sz="2400" dirty="0"/>
              <a:t> </a:t>
            </a:r>
            <a:r>
              <a:rPr lang="nn-NO" sz="2400" dirty="0" err="1"/>
              <a:t>Stiftelser</a:t>
            </a:r>
            <a:r>
              <a:rPr lang="nn-NO" sz="2400" dirty="0"/>
              <a:t>: Der det </a:t>
            </a:r>
            <a:r>
              <a:rPr lang="nn-NO" sz="2400" dirty="0" err="1"/>
              <a:t>offentlige</a:t>
            </a:r>
            <a:r>
              <a:rPr lang="nn-NO" sz="2400" dirty="0"/>
              <a:t> direkte eller indirekte har rett til å velje meir enn halvparten av medlemmene i </a:t>
            </a:r>
            <a:r>
              <a:rPr lang="nn-NO" sz="2400" dirty="0" err="1"/>
              <a:t>øverste</a:t>
            </a:r>
            <a:r>
              <a:rPr lang="nn-NO" sz="2400" dirty="0"/>
              <a:t> organet. </a:t>
            </a:r>
          </a:p>
          <a:p>
            <a:endParaRPr lang="nn-NO" sz="2400" dirty="0"/>
          </a:p>
          <a:p>
            <a:r>
              <a:rPr lang="nn-NO" sz="2400" dirty="0"/>
              <a:t>Unntak: </a:t>
            </a:r>
            <a:r>
              <a:rPr lang="nn-NO" sz="2400" dirty="0" err="1"/>
              <a:t>virksomheter</a:t>
            </a:r>
            <a:r>
              <a:rPr lang="nn-NO" sz="2400" dirty="0"/>
              <a:t> som </a:t>
            </a:r>
            <a:r>
              <a:rPr lang="nn-NO" sz="2400" u="sng" dirty="0"/>
              <a:t>hovudsakleg driv næring i direkte konkurranse med og på </a:t>
            </a:r>
            <a:r>
              <a:rPr lang="nn-NO" sz="2400" b="1" u="sng" dirty="0"/>
              <a:t>same vilkår som private</a:t>
            </a:r>
            <a:r>
              <a:rPr lang="nn-NO" sz="2400" dirty="0"/>
              <a:t>. </a:t>
            </a:r>
          </a:p>
        </p:txBody>
      </p:sp>
      <p:sp>
        <p:nvSpPr>
          <p:cNvPr id="3" name="Tittel 1">
            <a:extLst>
              <a:ext uri="{FF2B5EF4-FFF2-40B4-BE49-F238E27FC236}">
                <a16:creationId xmlns:a16="http://schemas.microsoft.com/office/drawing/2014/main" id="{6F0DB7AE-33C2-5416-940D-8D9817C8B3FA}"/>
              </a:ext>
            </a:extLst>
          </p:cNvPr>
          <p:cNvSpPr txBox="1">
            <a:spLocks/>
          </p:cNvSpPr>
          <p:nvPr/>
        </p:nvSpPr>
        <p:spPr>
          <a:xfrm>
            <a:off x="1524000" y="-458457"/>
            <a:ext cx="9144000" cy="170092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b-NO" sz="5000"/>
              <a:t>Selskaper og stiftelser?</a:t>
            </a:r>
          </a:p>
        </p:txBody>
      </p:sp>
      <p:pic>
        <p:nvPicPr>
          <p:cNvPr id="5" name="Bilde 4" descr="Et bilde som inneholder mann, kunst, klær, tegnefilm&#10;&#10;Automatisk generert beskrivelse">
            <a:extLst>
              <a:ext uri="{FF2B5EF4-FFF2-40B4-BE49-F238E27FC236}">
                <a16:creationId xmlns:a16="http://schemas.microsoft.com/office/drawing/2014/main" id="{C40EB5FF-CB70-6929-E358-1F6A18EB89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72501" y="2294467"/>
            <a:ext cx="2979696" cy="2979696"/>
          </a:xfrm>
          <a:prstGeom prst="rect">
            <a:avLst/>
          </a:prstGeom>
        </p:spPr>
      </p:pic>
      <p:sp>
        <p:nvSpPr>
          <p:cNvPr id="7" name="Rectangle 1">
            <a:extLst>
              <a:ext uri="{FF2B5EF4-FFF2-40B4-BE49-F238E27FC236}">
                <a16:creationId xmlns:a16="http://schemas.microsoft.com/office/drawing/2014/main" id="{8ACD2EFE-6E31-410E-1686-5DEE44284CD3}"/>
              </a:ext>
            </a:extLst>
          </p:cNvPr>
          <p:cNvSpPr>
            <a:spLocks noChangeArrowheads="1"/>
          </p:cNvSpPr>
          <p:nvPr/>
        </p:nvSpPr>
        <p:spPr bwMode="auto">
          <a:xfrm>
            <a:off x="9207216" y="5328735"/>
            <a:ext cx="2209259"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b-NO" altLang="nb-NO" sz="1400" b="0" i="1" u="none" strike="noStrike" cap="none" normalizeH="0" baseline="0">
                <a:ln>
                  <a:noFill/>
                </a:ln>
                <a:solidFill>
                  <a:schemeClr val="tx1"/>
                </a:solidFill>
                <a:effectLst/>
                <a:latin typeface="Söhne"/>
              </a:rPr>
              <a:t>«</a:t>
            </a:r>
            <a:r>
              <a:rPr lang="nb-NO" altLang="nb-NO" sz="1400" i="1">
                <a:latin typeface="Söhne"/>
              </a:rPr>
              <a:t>S</a:t>
            </a:r>
            <a:r>
              <a:rPr kumimoji="0" lang="nb-NO" altLang="nb-NO" sz="1400" b="0" i="1" u="none" strike="noStrike" cap="none" normalizeH="0" baseline="0">
                <a:ln>
                  <a:noFill/>
                </a:ln>
                <a:solidFill>
                  <a:schemeClr val="tx1"/>
                </a:solidFill>
                <a:effectLst/>
                <a:latin typeface="Söhne"/>
              </a:rPr>
              <a:t>jølvstendige rettssubjekt»</a:t>
            </a:r>
          </a:p>
          <a:p>
            <a:pPr marL="0" marR="0" lvl="0" indent="0" algn="l" defTabSz="914400" rtl="0" eaLnBrk="0" fontAlgn="base" latinLnBrk="0" hangingPunct="0">
              <a:lnSpc>
                <a:spcPct val="100000"/>
              </a:lnSpc>
              <a:spcBef>
                <a:spcPct val="0"/>
              </a:spcBef>
              <a:spcAft>
                <a:spcPct val="0"/>
              </a:spcAft>
              <a:buClrTx/>
              <a:buSzTx/>
              <a:buFontTx/>
              <a:buNone/>
              <a:tabLst/>
            </a:pPr>
            <a:br>
              <a:rPr kumimoji="0" lang="nb-NO" altLang="nb-NO" sz="1000" b="0" i="1" u="none" strike="noStrike" cap="none" normalizeH="0" baseline="0">
                <a:ln>
                  <a:noFill/>
                </a:ln>
                <a:solidFill>
                  <a:schemeClr val="tx1"/>
                </a:solidFill>
                <a:effectLst/>
                <a:latin typeface="Söhne"/>
              </a:rPr>
            </a:br>
            <a:endParaRPr kumimoji="0" lang="nb-NO" altLang="nb-NO" sz="1800" b="0" i="1"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30780972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5FDD51C-42CE-F639-8D21-8FE8C427B491}"/>
              </a:ext>
            </a:extLst>
          </p:cNvPr>
          <p:cNvSpPr>
            <a:spLocks noGrp="1"/>
          </p:cNvSpPr>
          <p:nvPr>
            <p:ph type="ctrTitle"/>
          </p:nvPr>
        </p:nvSpPr>
        <p:spPr>
          <a:xfrm>
            <a:off x="324196" y="565410"/>
            <a:ext cx="11346873" cy="930881"/>
          </a:xfrm>
        </p:spPr>
        <p:txBody>
          <a:bodyPr>
            <a:normAutofit/>
          </a:bodyPr>
          <a:lstStyle/>
          <a:p>
            <a:r>
              <a:rPr lang="nb-NO"/>
              <a:t>Taushetsplikt – innsyn i resten</a:t>
            </a:r>
          </a:p>
        </p:txBody>
      </p:sp>
      <p:pic>
        <p:nvPicPr>
          <p:cNvPr id="10" name="Bilde 9">
            <a:extLst>
              <a:ext uri="{FF2B5EF4-FFF2-40B4-BE49-F238E27FC236}">
                <a16:creationId xmlns:a16="http://schemas.microsoft.com/office/drawing/2014/main" id="{208B380F-C66E-3B1F-1AC6-14000E234647}"/>
              </a:ext>
            </a:extLst>
          </p:cNvPr>
          <p:cNvPicPr>
            <a:picLocks noChangeAspect="1"/>
          </p:cNvPicPr>
          <p:nvPr/>
        </p:nvPicPr>
        <p:blipFill>
          <a:blip r:embed="rId2"/>
          <a:stretch>
            <a:fillRect/>
          </a:stretch>
        </p:blipFill>
        <p:spPr>
          <a:xfrm>
            <a:off x="463338" y="2309489"/>
            <a:ext cx="4737356" cy="3093783"/>
          </a:xfrm>
          <a:prstGeom prst="rect">
            <a:avLst/>
          </a:prstGeom>
        </p:spPr>
      </p:pic>
      <p:sp>
        <p:nvSpPr>
          <p:cNvPr id="12" name="TekstSylinder 11">
            <a:extLst>
              <a:ext uri="{FF2B5EF4-FFF2-40B4-BE49-F238E27FC236}">
                <a16:creationId xmlns:a16="http://schemas.microsoft.com/office/drawing/2014/main" id="{F4101E75-2ABE-74C5-36A8-D689101ACCA4}"/>
              </a:ext>
            </a:extLst>
          </p:cNvPr>
          <p:cNvSpPr txBox="1"/>
          <p:nvPr/>
        </p:nvSpPr>
        <p:spPr>
          <a:xfrm>
            <a:off x="5401195" y="2208335"/>
            <a:ext cx="6045430" cy="3477875"/>
          </a:xfrm>
          <a:prstGeom prst="rect">
            <a:avLst/>
          </a:prstGeom>
          <a:noFill/>
        </p:spPr>
        <p:txBody>
          <a:bodyPr wrap="square">
            <a:spAutoFit/>
          </a:bodyPr>
          <a:lstStyle/>
          <a:p>
            <a:pPr algn="l"/>
            <a:r>
              <a:rPr lang="nn-NO" sz="2200" b="1" i="0">
                <a:solidFill>
                  <a:srgbClr val="000000"/>
                </a:solidFill>
                <a:effectLst/>
                <a:latin typeface="-apple-system"/>
              </a:rPr>
              <a:t>Justis- og beredskapsdepartementets Rettleiar til offentleglova:</a:t>
            </a:r>
          </a:p>
          <a:p>
            <a:pPr algn="l"/>
            <a:endParaRPr lang="nn-NO" sz="2200" b="0" i="0">
              <a:solidFill>
                <a:srgbClr val="000000"/>
              </a:solidFill>
              <a:effectLst/>
              <a:latin typeface="-apple-system"/>
            </a:endParaRPr>
          </a:p>
          <a:p>
            <a:pPr algn="l"/>
            <a:r>
              <a:rPr lang="nn-NO" sz="2200" b="0" i="1">
                <a:solidFill>
                  <a:srgbClr val="000000"/>
                </a:solidFill>
                <a:effectLst/>
                <a:latin typeface="-apple-system"/>
              </a:rPr>
              <a:t>«Ved praktiseringa av § 12 er det viktig å vere merksam på at reglane i den nye lova som </a:t>
            </a:r>
            <a:r>
              <a:rPr lang="nn-NO" sz="2200" b="0" i="1" err="1">
                <a:solidFill>
                  <a:srgbClr val="000000"/>
                </a:solidFill>
                <a:effectLst/>
                <a:latin typeface="-apple-system"/>
              </a:rPr>
              <a:t>knytter</a:t>
            </a:r>
            <a:r>
              <a:rPr lang="nn-NO" sz="2200" b="0" i="1">
                <a:solidFill>
                  <a:srgbClr val="000000"/>
                </a:solidFill>
                <a:effectLst/>
                <a:latin typeface="-apple-system"/>
              </a:rPr>
              <a:t> unntakshøvet til opplysningar, er innførde for å oppnå auka innsyn, og at det klare utgangspunktet er at resten av dokumentet skal vere offentleg. </a:t>
            </a:r>
            <a:r>
              <a:rPr lang="nn-NO" sz="2200" b="0" i="1" u="sng">
                <a:solidFill>
                  <a:srgbClr val="000000"/>
                </a:solidFill>
                <a:effectLst/>
                <a:latin typeface="-apple-system"/>
              </a:rPr>
              <a:t>Offentleglova § 12 må ikkje praktiserast slik at dette utgangspunktet blir undergrave</a:t>
            </a:r>
            <a:r>
              <a:rPr lang="nn-NO" sz="2200" b="0" i="1">
                <a:solidFill>
                  <a:srgbClr val="000000"/>
                </a:solidFill>
                <a:effectLst/>
                <a:latin typeface="-apple-system"/>
              </a:rPr>
              <a:t>.»</a:t>
            </a:r>
            <a:endParaRPr lang="nn-NO" sz="2200" b="0" i="0">
              <a:solidFill>
                <a:srgbClr val="000000"/>
              </a:solidFill>
              <a:effectLst/>
              <a:latin typeface="-apple-system"/>
            </a:endParaRPr>
          </a:p>
        </p:txBody>
      </p:sp>
    </p:spTree>
    <p:extLst>
      <p:ext uri="{BB962C8B-B14F-4D97-AF65-F5344CB8AC3E}">
        <p14:creationId xmlns:p14="http://schemas.microsoft.com/office/powerpoint/2010/main" val="134505410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5FDD51C-42CE-F639-8D21-8FE8C427B491}"/>
              </a:ext>
            </a:extLst>
          </p:cNvPr>
          <p:cNvSpPr>
            <a:spLocks noGrp="1"/>
          </p:cNvSpPr>
          <p:nvPr>
            <p:ph type="ctrTitle"/>
          </p:nvPr>
        </p:nvSpPr>
        <p:spPr>
          <a:xfrm>
            <a:off x="1257992" y="565410"/>
            <a:ext cx="9806247" cy="930881"/>
          </a:xfrm>
        </p:spPr>
        <p:txBody>
          <a:bodyPr>
            <a:normAutofit fontScale="90000"/>
          </a:bodyPr>
          <a:lstStyle/>
          <a:p>
            <a:r>
              <a:rPr lang="nb-NO"/>
              <a:t>Taushetsplikt – konkret vurdering</a:t>
            </a:r>
          </a:p>
        </p:txBody>
      </p:sp>
      <p:sp>
        <p:nvSpPr>
          <p:cNvPr id="3" name="Undertittel 2">
            <a:extLst>
              <a:ext uri="{FF2B5EF4-FFF2-40B4-BE49-F238E27FC236}">
                <a16:creationId xmlns:a16="http://schemas.microsoft.com/office/drawing/2014/main" id="{297D00EB-3DFE-D8F4-39AE-C7FAA310BBAB}"/>
              </a:ext>
            </a:extLst>
          </p:cNvPr>
          <p:cNvSpPr>
            <a:spLocks noGrp="1"/>
          </p:cNvSpPr>
          <p:nvPr>
            <p:ph type="subTitle" idx="1"/>
          </p:nvPr>
        </p:nvSpPr>
        <p:spPr>
          <a:xfrm>
            <a:off x="1524000" y="1903616"/>
            <a:ext cx="9144000" cy="2726574"/>
          </a:xfrm>
        </p:spPr>
        <p:txBody>
          <a:bodyPr>
            <a:noAutofit/>
          </a:bodyPr>
          <a:lstStyle/>
          <a:p>
            <a:pPr algn="l" rtl="0">
              <a:spcBef>
                <a:spcPts val="0"/>
              </a:spcBef>
              <a:spcAft>
                <a:spcPts val="0"/>
              </a:spcAft>
            </a:pPr>
            <a:r>
              <a:rPr lang="nb-NO" b="0" i="0" u="none" strike="noStrike">
                <a:solidFill>
                  <a:srgbClr val="000000"/>
                </a:solidFill>
                <a:effectLst/>
                <a:latin typeface="Arial" panose="020B0604020202020204" pitchFamily="34" charset="0"/>
              </a:rPr>
              <a:t>«I tilfeller som dette er en utenfor taushetspliktens kjerneområde. I slike tilfeller må det gjøres en interesseavveining, som langt på vei likner meroffentlighetsvurderingen. Behovet for beskyttelse må veies mot den offentlige interessen. I juridisk teori (“</a:t>
            </a:r>
            <a:r>
              <a:rPr lang="nb-NO" b="0" i="0" u="none" strike="noStrike" err="1">
                <a:solidFill>
                  <a:srgbClr val="000000"/>
                </a:solidFill>
                <a:effectLst/>
                <a:latin typeface="Arial" panose="020B0604020202020204" pitchFamily="34" charset="0"/>
              </a:rPr>
              <a:t>Offentleglova</a:t>
            </a:r>
            <a:r>
              <a:rPr lang="nb-NO" b="0" i="0" u="none" strike="noStrike">
                <a:solidFill>
                  <a:srgbClr val="000000"/>
                </a:solidFill>
                <a:effectLst/>
                <a:latin typeface="Arial" panose="020B0604020202020204" pitchFamily="34" charset="0"/>
              </a:rPr>
              <a:t> - lovkommentar, Brandt mfl. (2020), § 13, pkt. 6.3) er uttrykt slik:</a:t>
            </a:r>
            <a:endParaRPr lang="nb-NO" b="0">
              <a:effectLst/>
            </a:endParaRPr>
          </a:p>
          <a:p>
            <a:pPr algn="l" rtl="0">
              <a:spcBef>
                <a:spcPts val="0"/>
              </a:spcBef>
              <a:spcAft>
                <a:spcPts val="0"/>
              </a:spcAft>
            </a:pPr>
            <a:r>
              <a:rPr lang="nb-NO" b="0" i="0" u="none" strike="noStrike">
                <a:solidFill>
                  <a:srgbClr val="000000"/>
                </a:solidFill>
                <a:effectLst/>
                <a:latin typeface="Arial" panose="020B0604020202020204" pitchFamily="34" charset="0"/>
              </a:rPr>
              <a:t> </a:t>
            </a:r>
            <a:endParaRPr lang="nb-NO" b="0">
              <a:effectLst/>
            </a:endParaRPr>
          </a:p>
          <a:p>
            <a:pPr algn="l" rtl="0">
              <a:spcBef>
                <a:spcPts val="0"/>
              </a:spcBef>
              <a:spcAft>
                <a:spcPts val="0"/>
              </a:spcAft>
            </a:pPr>
            <a:r>
              <a:rPr lang="nb-NO" b="0" i="1" u="none" strike="noStrike">
                <a:solidFill>
                  <a:srgbClr val="000000"/>
                </a:solidFill>
                <a:effectLst/>
                <a:latin typeface="Arial" panose="020B0604020202020204" pitchFamily="34" charset="0"/>
              </a:rPr>
              <a:t>“Dette innebærer at opplysninger som objektivt sett kan utlevere eller skade en person i offentlighetens øyne, ikke nødvendigvis anses som taushetsbelagt. Det er videre slik at opplysninger som ligger i den nedre grense for hva som anses taushetsbelagt, etter omstendighetene kan utleveres dersom allmennheten har en berettiget interesse i å få innsyn i opplysningene.”»</a:t>
            </a:r>
            <a:endParaRPr lang="nb-NO" b="0">
              <a:effectLst/>
            </a:endParaRPr>
          </a:p>
          <a:p>
            <a:pPr algn="l"/>
            <a:br>
              <a:rPr lang="nb-NO"/>
            </a:br>
            <a:endParaRPr lang="nb-NO"/>
          </a:p>
        </p:txBody>
      </p:sp>
    </p:spTree>
    <p:extLst>
      <p:ext uri="{BB962C8B-B14F-4D97-AF65-F5344CB8AC3E}">
        <p14:creationId xmlns:p14="http://schemas.microsoft.com/office/powerpoint/2010/main" val="370714140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5FDD51C-42CE-F639-8D21-8FE8C427B491}"/>
              </a:ext>
            </a:extLst>
          </p:cNvPr>
          <p:cNvSpPr>
            <a:spLocks noGrp="1"/>
          </p:cNvSpPr>
          <p:nvPr>
            <p:ph type="ctrTitle"/>
          </p:nvPr>
        </p:nvSpPr>
        <p:spPr>
          <a:xfrm>
            <a:off x="515389" y="294482"/>
            <a:ext cx="10972800" cy="1060493"/>
          </a:xfrm>
        </p:spPr>
        <p:txBody>
          <a:bodyPr>
            <a:normAutofit/>
          </a:bodyPr>
          <a:lstStyle/>
          <a:p>
            <a:r>
              <a:rPr lang="nb-NO"/>
              <a:t>Taushetsplikt – samtykke til fritak</a:t>
            </a:r>
          </a:p>
        </p:txBody>
      </p:sp>
      <p:sp>
        <p:nvSpPr>
          <p:cNvPr id="3" name="Undertittel 2">
            <a:extLst>
              <a:ext uri="{FF2B5EF4-FFF2-40B4-BE49-F238E27FC236}">
                <a16:creationId xmlns:a16="http://schemas.microsoft.com/office/drawing/2014/main" id="{297D00EB-3DFE-D8F4-39AE-C7FAA310BBAB}"/>
              </a:ext>
            </a:extLst>
          </p:cNvPr>
          <p:cNvSpPr>
            <a:spLocks noGrp="1"/>
          </p:cNvSpPr>
          <p:nvPr>
            <p:ph type="subTitle" idx="1"/>
          </p:nvPr>
        </p:nvSpPr>
        <p:spPr>
          <a:xfrm>
            <a:off x="1873133" y="2132175"/>
            <a:ext cx="2914996" cy="388071"/>
          </a:xfrm>
        </p:spPr>
        <p:txBody>
          <a:bodyPr>
            <a:normAutofit fontScale="92500" lnSpcReduction="10000"/>
          </a:bodyPr>
          <a:lstStyle/>
          <a:p>
            <a:r>
              <a:rPr lang="nb-NO" err="1"/>
              <a:t>Offl</a:t>
            </a:r>
            <a:r>
              <a:rPr lang="nb-NO"/>
              <a:t>. § 13 tredje ledd:</a:t>
            </a:r>
          </a:p>
        </p:txBody>
      </p:sp>
      <p:pic>
        <p:nvPicPr>
          <p:cNvPr id="5" name="Bilde 4">
            <a:extLst>
              <a:ext uri="{FF2B5EF4-FFF2-40B4-BE49-F238E27FC236}">
                <a16:creationId xmlns:a16="http://schemas.microsoft.com/office/drawing/2014/main" id="{9AF2AF78-EC62-F624-E941-7015BB3137A5}"/>
              </a:ext>
            </a:extLst>
          </p:cNvPr>
          <p:cNvPicPr>
            <a:picLocks noChangeAspect="1"/>
          </p:cNvPicPr>
          <p:nvPr/>
        </p:nvPicPr>
        <p:blipFill>
          <a:blip r:embed="rId2"/>
          <a:stretch>
            <a:fillRect/>
          </a:stretch>
        </p:blipFill>
        <p:spPr>
          <a:xfrm>
            <a:off x="443058" y="2924904"/>
            <a:ext cx="6466992" cy="2478369"/>
          </a:xfrm>
          <a:prstGeom prst="rect">
            <a:avLst/>
          </a:prstGeom>
        </p:spPr>
      </p:pic>
      <p:pic>
        <p:nvPicPr>
          <p:cNvPr id="7" name="Bilde 6">
            <a:extLst>
              <a:ext uri="{FF2B5EF4-FFF2-40B4-BE49-F238E27FC236}">
                <a16:creationId xmlns:a16="http://schemas.microsoft.com/office/drawing/2014/main" id="{F9C0BB26-277D-07A2-673C-C62892290533}"/>
              </a:ext>
            </a:extLst>
          </p:cNvPr>
          <p:cNvPicPr>
            <a:picLocks noChangeAspect="1"/>
          </p:cNvPicPr>
          <p:nvPr/>
        </p:nvPicPr>
        <p:blipFill>
          <a:blip r:embed="rId3"/>
          <a:stretch>
            <a:fillRect/>
          </a:stretch>
        </p:blipFill>
        <p:spPr>
          <a:xfrm>
            <a:off x="7196411" y="1654233"/>
            <a:ext cx="3547144" cy="4438996"/>
          </a:xfrm>
          <a:prstGeom prst="rect">
            <a:avLst/>
          </a:prstGeom>
        </p:spPr>
      </p:pic>
    </p:spTree>
    <p:extLst>
      <p:ext uri="{BB962C8B-B14F-4D97-AF65-F5344CB8AC3E}">
        <p14:creationId xmlns:p14="http://schemas.microsoft.com/office/powerpoint/2010/main" val="228914977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5FDD51C-42CE-F639-8D21-8FE8C427B491}"/>
              </a:ext>
            </a:extLst>
          </p:cNvPr>
          <p:cNvSpPr>
            <a:spLocks noGrp="1"/>
          </p:cNvSpPr>
          <p:nvPr>
            <p:ph type="ctrTitle"/>
          </p:nvPr>
        </p:nvSpPr>
        <p:spPr>
          <a:xfrm>
            <a:off x="1524000" y="1122363"/>
            <a:ext cx="9144000" cy="905942"/>
          </a:xfrm>
        </p:spPr>
        <p:txBody>
          <a:bodyPr>
            <a:normAutofit fontScale="90000"/>
          </a:bodyPr>
          <a:lstStyle/>
          <a:p>
            <a:r>
              <a:rPr lang="nb-NO"/>
              <a:t>Interne dokumenter</a:t>
            </a:r>
          </a:p>
        </p:txBody>
      </p:sp>
      <p:sp>
        <p:nvSpPr>
          <p:cNvPr id="3" name="Undertittel 2">
            <a:extLst>
              <a:ext uri="{FF2B5EF4-FFF2-40B4-BE49-F238E27FC236}">
                <a16:creationId xmlns:a16="http://schemas.microsoft.com/office/drawing/2014/main" id="{297D00EB-3DFE-D8F4-39AE-C7FAA310BBAB}"/>
              </a:ext>
            </a:extLst>
          </p:cNvPr>
          <p:cNvSpPr>
            <a:spLocks noGrp="1"/>
          </p:cNvSpPr>
          <p:nvPr>
            <p:ph type="subTitle" idx="1"/>
          </p:nvPr>
        </p:nvSpPr>
        <p:spPr>
          <a:xfrm>
            <a:off x="1033549" y="2562946"/>
            <a:ext cx="5958266" cy="3012663"/>
          </a:xfrm>
        </p:spPr>
        <p:txBody>
          <a:bodyPr>
            <a:normAutofit lnSpcReduction="10000"/>
          </a:bodyPr>
          <a:lstStyle/>
          <a:p>
            <a:pPr algn="l"/>
            <a:r>
              <a:rPr lang="nb-NO" sz="2400"/>
              <a:t>§ 14: «</a:t>
            </a:r>
            <a:r>
              <a:rPr lang="nn-NO" sz="2400"/>
              <a:t>Eit organ </a:t>
            </a:r>
            <a:r>
              <a:rPr lang="nn-NO" sz="2400" b="1"/>
              <a:t>kan</a:t>
            </a:r>
            <a:r>
              <a:rPr lang="nn-NO" sz="2400"/>
              <a:t>​ gjere unntak frå innsyn for dokument​ som organet har utarbeidd for si eiga interne saksførebuing».</a:t>
            </a:r>
            <a:br>
              <a:rPr lang="nn-NO" sz="2400"/>
            </a:br>
            <a:endParaRPr lang="nn-NO" sz="2400"/>
          </a:p>
          <a:p>
            <a:pPr algn="l"/>
            <a:r>
              <a:rPr lang="nn-NO" sz="2400"/>
              <a:t>Skal beskytte interne prosesser </a:t>
            </a:r>
            <a:r>
              <a:rPr lang="nn-NO" sz="2400" err="1"/>
              <a:t>tidlig</a:t>
            </a:r>
            <a:r>
              <a:rPr lang="nn-NO" sz="2400"/>
              <a:t> i </a:t>
            </a:r>
            <a:r>
              <a:rPr lang="nn-NO" sz="2400" err="1"/>
              <a:t>saksbehandlingen</a:t>
            </a:r>
            <a:r>
              <a:rPr lang="nn-NO" sz="2400"/>
              <a:t> </a:t>
            </a:r>
            <a:r>
              <a:rPr lang="nn-NO" sz="2400" b="1" err="1"/>
              <a:t>innad</a:t>
            </a:r>
            <a:r>
              <a:rPr lang="nn-NO" sz="2400" b="1"/>
              <a:t> i </a:t>
            </a:r>
            <a:r>
              <a:rPr lang="nn-NO" sz="2400" b="1" err="1"/>
              <a:t>ett</a:t>
            </a:r>
            <a:r>
              <a:rPr lang="nn-NO" sz="2400" b="1"/>
              <a:t> organ. </a:t>
            </a:r>
            <a:br>
              <a:rPr lang="nn-NO" sz="2400" b="1"/>
            </a:br>
            <a:endParaRPr lang="nn-NO" sz="2400" b="1"/>
          </a:p>
          <a:p>
            <a:pPr algn="l"/>
            <a:r>
              <a:rPr lang="nn-NO" sz="2400"/>
              <a:t>Det er </a:t>
            </a:r>
            <a:r>
              <a:rPr lang="nn-NO" sz="2400" err="1"/>
              <a:t>ikke</a:t>
            </a:r>
            <a:r>
              <a:rPr lang="nn-NO" sz="2400"/>
              <a:t> internt </a:t>
            </a:r>
            <a:r>
              <a:rPr lang="nn-NO" sz="2400" err="1"/>
              <a:t>hvis</a:t>
            </a:r>
            <a:r>
              <a:rPr lang="nn-NO" sz="2400"/>
              <a:t> det er </a:t>
            </a:r>
            <a:r>
              <a:rPr lang="nn-NO" sz="2400" b="1"/>
              <a:t>sendt ut </a:t>
            </a:r>
            <a:r>
              <a:rPr lang="nn-NO" sz="2400"/>
              <a:t>av organet.</a:t>
            </a:r>
          </a:p>
        </p:txBody>
      </p:sp>
      <p:pic>
        <p:nvPicPr>
          <p:cNvPr id="5" name="Bilde 4" descr="Et bilde som inneholder tekst, Avfallsbeholder, møbler, dør&#10;&#10;Automatisk generert beskrivelse">
            <a:extLst>
              <a:ext uri="{FF2B5EF4-FFF2-40B4-BE49-F238E27FC236}">
                <a16:creationId xmlns:a16="http://schemas.microsoft.com/office/drawing/2014/main" id="{8C039E9F-37B9-3C89-BD21-3D74B8AC4A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17781" y="2375210"/>
            <a:ext cx="3360427" cy="3360427"/>
          </a:xfrm>
          <a:prstGeom prst="rect">
            <a:avLst/>
          </a:prstGeom>
        </p:spPr>
      </p:pic>
    </p:spTree>
    <p:extLst>
      <p:ext uri="{BB962C8B-B14F-4D97-AF65-F5344CB8AC3E}">
        <p14:creationId xmlns:p14="http://schemas.microsoft.com/office/powerpoint/2010/main" val="145730431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ssholder for innhold 3" descr="Et bilde som inneholder Menneskeansikt, mann, klær, person&#10;&#10;Automatisk generert beskrivelse">
            <a:extLst>
              <a:ext uri="{FF2B5EF4-FFF2-40B4-BE49-F238E27FC236}">
                <a16:creationId xmlns:a16="http://schemas.microsoft.com/office/drawing/2014/main" id="{C9C12C39-E973-AB90-0856-3C61359D5CC0}"/>
              </a:ext>
            </a:extLst>
          </p:cNvPr>
          <p:cNvPicPr>
            <a:picLocks noGrp="1" noChangeAspect="1"/>
          </p:cNvPicPr>
          <p:nvPr>
            <p:ph idx="1"/>
          </p:nvPr>
        </p:nvPicPr>
        <p:blipFill rotWithShape="1">
          <a:blip r:embed="rId2"/>
          <a:srcRect t="8973" r="-1" b="-1"/>
          <a:stretch/>
        </p:blipFill>
        <p:spPr>
          <a:xfrm>
            <a:off x="1829552" y="651894"/>
            <a:ext cx="7250440" cy="5722391"/>
          </a:xfrm>
          <a:prstGeom prst="rect">
            <a:avLst/>
          </a:prstGeom>
        </p:spPr>
      </p:pic>
    </p:spTree>
    <p:extLst>
      <p:ext uri="{BB962C8B-B14F-4D97-AF65-F5344CB8AC3E}">
        <p14:creationId xmlns:p14="http://schemas.microsoft.com/office/powerpoint/2010/main" val="193655286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1CE9B620-A236-FE7F-196F-8DC41D6E3172}"/>
              </a:ext>
            </a:extLst>
          </p:cNvPr>
          <p:cNvSpPr>
            <a:spLocks noGrp="1"/>
          </p:cNvSpPr>
          <p:nvPr>
            <p:ph type="ctrTitle"/>
          </p:nvPr>
        </p:nvSpPr>
        <p:spPr>
          <a:xfrm>
            <a:off x="1919478" y="250233"/>
            <a:ext cx="8353044" cy="1461734"/>
          </a:xfrm>
          <a:noFill/>
        </p:spPr>
        <p:txBody>
          <a:bodyPr vert="horz" lIns="91440" tIns="45720" rIns="91440" bIns="45720" rtlCol="0" anchor="ctr">
            <a:normAutofit/>
          </a:bodyPr>
          <a:lstStyle/>
          <a:p>
            <a:r>
              <a:rPr lang="nb-NO" sz="5000" kern="1200">
                <a:latin typeface="+mj-lt"/>
                <a:ea typeface="+mj-ea"/>
                <a:cs typeface="+mj-cs"/>
              </a:rPr>
              <a:t>Vi sjekket praksis</a:t>
            </a:r>
            <a:endParaRPr lang="en-US" sz="5000" kern="1200">
              <a:latin typeface="+mj-lt"/>
              <a:ea typeface="+mj-ea"/>
              <a:cs typeface="+mj-cs"/>
            </a:endParaRPr>
          </a:p>
        </p:txBody>
      </p:sp>
      <p:pic>
        <p:nvPicPr>
          <p:cNvPr id="3" name="Bilde 2">
            <a:extLst>
              <a:ext uri="{FF2B5EF4-FFF2-40B4-BE49-F238E27FC236}">
                <a16:creationId xmlns:a16="http://schemas.microsoft.com/office/drawing/2014/main" id="{2D3EFD74-0457-B945-D2E2-8F1E54B2FACB}"/>
              </a:ext>
            </a:extLst>
          </p:cNvPr>
          <p:cNvPicPr>
            <a:picLocks noChangeAspect="1"/>
          </p:cNvPicPr>
          <p:nvPr/>
        </p:nvPicPr>
        <p:blipFill>
          <a:blip r:embed="rId2"/>
          <a:stretch>
            <a:fillRect/>
          </a:stretch>
        </p:blipFill>
        <p:spPr>
          <a:xfrm>
            <a:off x="1079828" y="1565013"/>
            <a:ext cx="4348424" cy="4078224"/>
          </a:xfrm>
          <a:prstGeom prst="rect">
            <a:avLst/>
          </a:prstGeom>
        </p:spPr>
      </p:pic>
      <p:pic>
        <p:nvPicPr>
          <p:cNvPr id="6" name="Bilde 6" descr="Et bilde som inneholder stridsvogn&#10;&#10;Automatisk generert beskrivelse">
            <a:extLst>
              <a:ext uri="{FF2B5EF4-FFF2-40B4-BE49-F238E27FC236}">
                <a16:creationId xmlns:a16="http://schemas.microsoft.com/office/drawing/2014/main" id="{CFB1355B-9F24-137D-9A33-3A716D593BC8}"/>
              </a:ext>
            </a:extLst>
          </p:cNvPr>
          <p:cNvPicPr>
            <a:picLocks noChangeAspect="1"/>
          </p:cNvPicPr>
          <p:nvPr/>
        </p:nvPicPr>
        <p:blipFill>
          <a:blip r:embed="rId3"/>
          <a:stretch>
            <a:fillRect/>
          </a:stretch>
        </p:blipFill>
        <p:spPr>
          <a:xfrm>
            <a:off x="5924984" y="2241053"/>
            <a:ext cx="5536692" cy="3397240"/>
          </a:xfrm>
          <a:prstGeom prst="rect">
            <a:avLst/>
          </a:prstGeom>
        </p:spPr>
      </p:pic>
    </p:spTree>
    <p:extLst>
      <p:ext uri="{BB962C8B-B14F-4D97-AF65-F5344CB8AC3E}">
        <p14:creationId xmlns:p14="http://schemas.microsoft.com/office/powerpoint/2010/main" val="300626009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032A890-DDCE-068B-FF2B-54D60A14ACE7}"/>
              </a:ext>
            </a:extLst>
          </p:cNvPr>
          <p:cNvSpPr>
            <a:spLocks noGrp="1"/>
          </p:cNvSpPr>
          <p:nvPr>
            <p:ph type="title"/>
          </p:nvPr>
        </p:nvSpPr>
        <p:spPr>
          <a:xfrm>
            <a:off x="1014141" y="1450655"/>
            <a:ext cx="3932030" cy="3956690"/>
          </a:xfrm>
        </p:spPr>
        <p:txBody>
          <a:bodyPr anchor="ctr">
            <a:normAutofit/>
          </a:bodyPr>
          <a:lstStyle/>
          <a:p>
            <a:r>
              <a:rPr lang="nb-NO" sz="5600"/>
              <a:t>Vanlig årsak:</a:t>
            </a:r>
            <a:br>
              <a:rPr lang="nb-NO" sz="5600"/>
            </a:br>
            <a:r>
              <a:rPr lang="nb-NO" sz="5600">
                <a:cs typeface="Calibri Light"/>
              </a:rPr>
              <a:t>Er ikke et internt dokument</a:t>
            </a:r>
            <a:endParaRPr lang="nb-NO"/>
          </a:p>
        </p:txBody>
      </p:sp>
      <p:pic>
        <p:nvPicPr>
          <p:cNvPr id="6" name="Bilde 6" descr="Et bilde som inneholder tekst&#10;&#10;Automatisk generert beskrivelse">
            <a:extLst>
              <a:ext uri="{FF2B5EF4-FFF2-40B4-BE49-F238E27FC236}">
                <a16:creationId xmlns:a16="http://schemas.microsoft.com/office/drawing/2014/main" id="{D83A18E2-E277-1339-DE90-7F916D73704D}"/>
              </a:ext>
            </a:extLst>
          </p:cNvPr>
          <p:cNvPicPr>
            <a:picLocks noGrp="1" noChangeAspect="1"/>
          </p:cNvPicPr>
          <p:nvPr>
            <p:ph idx="1"/>
          </p:nvPr>
        </p:nvPicPr>
        <p:blipFill>
          <a:blip r:embed="rId2"/>
          <a:stretch>
            <a:fillRect/>
          </a:stretch>
        </p:blipFill>
        <p:spPr>
          <a:xfrm>
            <a:off x="5877247" y="689814"/>
            <a:ext cx="5699619" cy="5314621"/>
          </a:xfrm>
        </p:spPr>
      </p:pic>
    </p:spTree>
    <p:extLst>
      <p:ext uri="{BB962C8B-B14F-4D97-AF65-F5344CB8AC3E}">
        <p14:creationId xmlns:p14="http://schemas.microsoft.com/office/powerpoint/2010/main" val="3585192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032A890-DDCE-068B-FF2B-54D60A14ACE7}"/>
              </a:ext>
            </a:extLst>
          </p:cNvPr>
          <p:cNvSpPr>
            <a:spLocks noGrp="1"/>
          </p:cNvSpPr>
          <p:nvPr>
            <p:ph type="title"/>
          </p:nvPr>
        </p:nvSpPr>
        <p:spPr>
          <a:xfrm>
            <a:off x="1014141" y="1450655"/>
            <a:ext cx="3932030" cy="3956690"/>
          </a:xfrm>
        </p:spPr>
        <p:txBody>
          <a:bodyPr anchor="ctr">
            <a:normAutofit fontScale="90000"/>
          </a:bodyPr>
          <a:lstStyle/>
          <a:p>
            <a:r>
              <a:rPr lang="nb-NO" sz="5600"/>
              <a:t>Vanlig årsak:</a:t>
            </a:r>
            <a:br>
              <a:rPr lang="nb-NO" sz="5600"/>
            </a:br>
            <a:r>
              <a:rPr lang="nb-NO" sz="5600">
                <a:cs typeface="Calibri Light"/>
              </a:rPr>
              <a:t>Mangelfull eller feil vurdering av merinnsyn</a:t>
            </a:r>
          </a:p>
        </p:txBody>
      </p:sp>
      <p:pic>
        <p:nvPicPr>
          <p:cNvPr id="6" name="Bilde 6" descr="Et bilde som inneholder tekst, brev&#10;&#10;Automatisk generert beskrivelse">
            <a:extLst>
              <a:ext uri="{FF2B5EF4-FFF2-40B4-BE49-F238E27FC236}">
                <a16:creationId xmlns:a16="http://schemas.microsoft.com/office/drawing/2014/main" id="{AFE96207-0D29-FF2B-BC25-CF945D595D47}"/>
              </a:ext>
            </a:extLst>
          </p:cNvPr>
          <p:cNvPicPr>
            <a:picLocks noGrp="1" noChangeAspect="1"/>
          </p:cNvPicPr>
          <p:nvPr>
            <p:ph idx="1"/>
          </p:nvPr>
        </p:nvPicPr>
        <p:blipFill>
          <a:blip r:embed="rId2"/>
          <a:stretch>
            <a:fillRect/>
          </a:stretch>
        </p:blipFill>
        <p:spPr>
          <a:xfrm>
            <a:off x="5890598" y="1250531"/>
            <a:ext cx="5529144" cy="4351338"/>
          </a:xfrm>
        </p:spPr>
      </p:pic>
    </p:spTree>
    <p:extLst>
      <p:ext uri="{BB962C8B-B14F-4D97-AF65-F5344CB8AC3E}">
        <p14:creationId xmlns:p14="http://schemas.microsoft.com/office/powerpoint/2010/main" val="3245787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032A890-DDCE-068B-FF2B-54D60A14ACE7}"/>
              </a:ext>
            </a:extLst>
          </p:cNvPr>
          <p:cNvSpPr>
            <a:spLocks noGrp="1"/>
          </p:cNvSpPr>
          <p:nvPr>
            <p:ph type="title"/>
          </p:nvPr>
        </p:nvSpPr>
        <p:spPr>
          <a:xfrm>
            <a:off x="1014140" y="1450655"/>
            <a:ext cx="10405601" cy="45719"/>
          </a:xfrm>
        </p:spPr>
        <p:txBody>
          <a:bodyPr anchor="ctr">
            <a:noAutofit/>
          </a:bodyPr>
          <a:lstStyle/>
          <a:p>
            <a:r>
              <a:rPr lang="nb-NO" sz="4500"/>
              <a:t>Når unntak er «nødvendig» eller «påkrevd»</a:t>
            </a:r>
            <a:endParaRPr lang="nb-NO" sz="4500">
              <a:cs typeface="Calibri Light"/>
            </a:endParaRPr>
          </a:p>
        </p:txBody>
      </p:sp>
      <p:sp>
        <p:nvSpPr>
          <p:cNvPr id="4" name="Plassholder for innhold 3">
            <a:extLst>
              <a:ext uri="{FF2B5EF4-FFF2-40B4-BE49-F238E27FC236}">
                <a16:creationId xmlns:a16="http://schemas.microsoft.com/office/drawing/2014/main" id="{71C216B7-506B-0DDD-0F17-C9E79BFCB1AA}"/>
              </a:ext>
            </a:extLst>
          </p:cNvPr>
          <p:cNvSpPr>
            <a:spLocks noGrp="1"/>
          </p:cNvSpPr>
          <p:nvPr>
            <p:ph idx="1"/>
          </p:nvPr>
        </p:nvSpPr>
        <p:spPr>
          <a:xfrm>
            <a:off x="838200" y="2159517"/>
            <a:ext cx="10515600" cy="4017445"/>
          </a:xfrm>
        </p:spPr>
        <p:txBody>
          <a:bodyPr/>
          <a:lstStyle/>
          <a:p>
            <a:r>
              <a:rPr lang="nb-NO"/>
              <a:t>§ 15: «når det er nødvendig for å sikre </a:t>
            </a:r>
            <a:r>
              <a:rPr lang="nb-NO" err="1"/>
              <a:t>forsvarlege</a:t>
            </a:r>
            <a:r>
              <a:rPr lang="nb-NO"/>
              <a:t> interne </a:t>
            </a:r>
            <a:r>
              <a:rPr lang="nb-NO" err="1"/>
              <a:t>avgjerdsprosessar</a:t>
            </a:r>
            <a:r>
              <a:rPr lang="nb-NO"/>
              <a:t>»</a:t>
            </a:r>
          </a:p>
          <a:p>
            <a:r>
              <a:rPr lang="nn-NO"/>
              <a:t>§ 23: «når det er påkravd av omsyn til ei forsvarleg gjennomføring av økonomi-, lønns-, eller personalforvaltninga til organet»</a:t>
            </a:r>
          </a:p>
          <a:p>
            <a:r>
              <a:rPr lang="nn-NO"/>
              <a:t>§ 24: «når det er påkravd fordi innsyn ville motverke offentlege kontroll- eller reguleringstiltak»</a:t>
            </a:r>
            <a:endParaRPr lang="nb-NO"/>
          </a:p>
        </p:txBody>
      </p:sp>
    </p:spTree>
    <p:extLst>
      <p:ext uri="{BB962C8B-B14F-4D97-AF65-F5344CB8AC3E}">
        <p14:creationId xmlns:p14="http://schemas.microsoft.com/office/powerpoint/2010/main" val="843289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5FDD51C-42CE-F639-8D21-8FE8C427B491}"/>
              </a:ext>
            </a:extLst>
          </p:cNvPr>
          <p:cNvSpPr>
            <a:spLocks noGrp="1"/>
          </p:cNvSpPr>
          <p:nvPr>
            <p:ph type="ctrTitle"/>
          </p:nvPr>
        </p:nvSpPr>
        <p:spPr>
          <a:xfrm>
            <a:off x="-1109133" y="1139297"/>
            <a:ext cx="9144000" cy="2387600"/>
          </a:xfrm>
        </p:spPr>
        <p:txBody>
          <a:bodyPr>
            <a:normAutofit/>
          </a:bodyPr>
          <a:lstStyle/>
          <a:p>
            <a:r>
              <a:rPr lang="nb-NO" sz="6500"/>
              <a:t>Klage</a:t>
            </a:r>
          </a:p>
        </p:txBody>
      </p:sp>
      <p:pic>
        <p:nvPicPr>
          <p:cNvPr id="5" name="Bilde 4" descr="Et bilde som inneholder klær, tekst, person, datamaskin&#10;&#10;Automatisk generert beskrivelse">
            <a:extLst>
              <a:ext uri="{FF2B5EF4-FFF2-40B4-BE49-F238E27FC236}">
                <a16:creationId xmlns:a16="http://schemas.microsoft.com/office/drawing/2014/main" id="{6B464BE4-A726-8866-E73D-D37C79CD95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93933" y="1190097"/>
            <a:ext cx="4673600" cy="4673600"/>
          </a:xfrm>
          <a:prstGeom prst="rect">
            <a:avLst/>
          </a:prstGeom>
        </p:spPr>
      </p:pic>
      <p:pic>
        <p:nvPicPr>
          <p:cNvPr id="2049" name="Picture 1" descr="User">
            <a:extLst>
              <a:ext uri="{FF2B5EF4-FFF2-40B4-BE49-F238E27FC236}">
                <a16:creationId xmlns:a16="http://schemas.microsoft.com/office/drawing/2014/main" id="{7EC3F8DF-DFE2-452E-2CE7-C17E50E3A0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228600" cy="2286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2">
            <a:extLst>
              <a:ext uri="{FF2B5EF4-FFF2-40B4-BE49-F238E27FC236}">
                <a16:creationId xmlns:a16="http://schemas.microsoft.com/office/drawing/2014/main" id="{9CA8AA15-9077-BE0E-A509-9CA15548FA5E}"/>
              </a:ext>
            </a:extLst>
          </p:cNvPr>
          <p:cNvSpPr>
            <a:spLocks noChangeArrowheads="1"/>
          </p:cNvSpPr>
          <p:nvPr/>
        </p:nvSpPr>
        <p:spPr bwMode="auto">
          <a:xfrm>
            <a:off x="7123464" y="5914497"/>
            <a:ext cx="3708451"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b-NO" altLang="nb-NO" sz="1200" b="0" i="1" u="none" strike="noStrike" cap="none" normalizeH="0" baseline="0">
                <a:ln>
                  <a:noFill/>
                </a:ln>
                <a:solidFill>
                  <a:srgbClr val="0F0F0F"/>
                </a:solidFill>
                <a:effectLst/>
                <a:latin typeface="Söhne"/>
              </a:rPr>
              <a:t>«Journalist som skriver en klage på et avslag på innsyn»</a:t>
            </a:r>
            <a:endParaRPr kumimoji="0" lang="nb-NO" altLang="nb-NO" sz="1800" b="0" i="1"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2321982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35B1510-87BB-497B-9199-B86DEF32B322}"/>
              </a:ext>
            </a:extLst>
          </p:cNvPr>
          <p:cNvSpPr>
            <a:spLocks noGrp="1"/>
          </p:cNvSpPr>
          <p:nvPr>
            <p:ph type="ctrTitle"/>
          </p:nvPr>
        </p:nvSpPr>
        <p:spPr>
          <a:xfrm>
            <a:off x="526073" y="489439"/>
            <a:ext cx="11139854" cy="930447"/>
          </a:xfrm>
        </p:spPr>
        <p:txBody>
          <a:bodyPr>
            <a:normAutofit/>
          </a:bodyPr>
          <a:lstStyle/>
          <a:p>
            <a:r>
              <a:rPr lang="nb-NO" sz="5400">
                <a:solidFill>
                  <a:schemeClr val="bg1"/>
                </a:solidFill>
              </a:rPr>
              <a:t>Offentleglova</a:t>
            </a:r>
          </a:p>
        </p:txBody>
      </p:sp>
      <p:sp>
        <p:nvSpPr>
          <p:cNvPr id="6" name="TekstSylinder 5">
            <a:extLst>
              <a:ext uri="{FF2B5EF4-FFF2-40B4-BE49-F238E27FC236}">
                <a16:creationId xmlns:a16="http://schemas.microsoft.com/office/drawing/2014/main" id="{92257DAD-1503-ABFA-EEE9-EEE364A5ED0B}"/>
              </a:ext>
            </a:extLst>
          </p:cNvPr>
          <p:cNvSpPr txBox="1"/>
          <p:nvPr/>
        </p:nvSpPr>
        <p:spPr>
          <a:xfrm>
            <a:off x="1228507" y="1419886"/>
            <a:ext cx="10437420" cy="4708981"/>
          </a:xfrm>
          <a:prstGeom prst="rect">
            <a:avLst/>
          </a:prstGeom>
          <a:noFill/>
        </p:spPr>
        <p:txBody>
          <a:bodyPr wrap="square" rtlCol="0">
            <a:spAutoFit/>
          </a:bodyPr>
          <a:lstStyle/>
          <a:p>
            <a:r>
              <a:rPr lang="nn-NO" sz="2000" err="1"/>
              <a:t>Offentlegforskrifta</a:t>
            </a:r>
            <a:r>
              <a:rPr lang="nn-NO" sz="2000"/>
              <a:t> § 1.</a:t>
            </a:r>
          </a:p>
          <a:p>
            <a:r>
              <a:rPr lang="nn-NO" sz="2000"/>
              <a:t>Offentleglova gjeld ikkje for desse rettssubjekta:</a:t>
            </a:r>
          </a:p>
          <a:p>
            <a:r>
              <a:rPr lang="nn-NO" sz="2000"/>
              <a:t>a.	Norges </a:t>
            </a:r>
            <a:r>
              <a:rPr lang="nn-NO" sz="2000" err="1"/>
              <a:t>sjømatråd</a:t>
            </a:r>
            <a:r>
              <a:rPr lang="nn-NO" sz="2000"/>
              <a:t> AS</a:t>
            </a:r>
          </a:p>
          <a:p>
            <a:r>
              <a:rPr lang="nn-NO" sz="2000"/>
              <a:t>b.	SIVA Eigedom Holding AS</a:t>
            </a:r>
          </a:p>
          <a:p>
            <a:r>
              <a:rPr lang="nn-NO" sz="2000"/>
              <a:t>c.	</a:t>
            </a:r>
            <a:r>
              <a:rPr lang="nn-NO" sz="2000" err="1"/>
              <a:t>Gassco</a:t>
            </a:r>
            <a:r>
              <a:rPr lang="nn-NO" sz="2000"/>
              <a:t> AS</a:t>
            </a:r>
          </a:p>
          <a:p>
            <a:r>
              <a:rPr lang="nn-NO" sz="2000"/>
              <a:t>d.	NRK Aktivum AS</a:t>
            </a:r>
          </a:p>
          <a:p>
            <a:r>
              <a:rPr lang="nn-NO" sz="2000"/>
              <a:t>e.	</a:t>
            </a:r>
            <a:r>
              <a:rPr lang="nn-NO" sz="2000" err="1"/>
              <a:t>Petoro</a:t>
            </a:r>
            <a:r>
              <a:rPr lang="nn-NO" sz="2000"/>
              <a:t> AS</a:t>
            </a:r>
          </a:p>
          <a:p>
            <a:r>
              <a:rPr lang="nn-NO" sz="2000"/>
              <a:t>f.	Posten Noreg AS</a:t>
            </a:r>
          </a:p>
          <a:p>
            <a:r>
              <a:rPr lang="nn-NO" sz="2000"/>
              <a:t>g.	Statkraft SF</a:t>
            </a:r>
          </a:p>
          <a:p>
            <a:r>
              <a:rPr lang="nn-NO" sz="2000"/>
              <a:t>h.	Norsk Tipping AS</a:t>
            </a:r>
          </a:p>
          <a:p>
            <a:r>
              <a:rPr lang="nn-NO" sz="2000"/>
              <a:t>i.	Stiftelsen Norsk Rikstoto.</a:t>
            </a:r>
          </a:p>
          <a:p>
            <a:r>
              <a:rPr lang="nn-NO" sz="2000"/>
              <a:t>Offentleglova gjeld heller ikkje for:</a:t>
            </a:r>
          </a:p>
          <a:p>
            <a:r>
              <a:rPr lang="nn-NO" sz="2000"/>
              <a:t>a.	sjølvstendige rettssubjekt utan fast tilsette i administrativ stilling</a:t>
            </a:r>
          </a:p>
          <a:p>
            <a:r>
              <a:rPr lang="nn-NO" sz="2000"/>
              <a:t>b.	sjølvstendige rettssubjekt som </a:t>
            </a:r>
            <a:r>
              <a:rPr lang="nn-NO" sz="2000" err="1"/>
              <a:t>utelukkande</a:t>
            </a:r>
            <a:r>
              <a:rPr lang="nn-NO" sz="2000"/>
              <a:t> har til oppgåve å vareta medlemmene sine interesser som arbeidsgivar eller liknande</a:t>
            </a:r>
          </a:p>
        </p:txBody>
      </p:sp>
      <p:sp>
        <p:nvSpPr>
          <p:cNvPr id="3" name="Tittel 1">
            <a:extLst>
              <a:ext uri="{FF2B5EF4-FFF2-40B4-BE49-F238E27FC236}">
                <a16:creationId xmlns:a16="http://schemas.microsoft.com/office/drawing/2014/main" id="{6F0DB7AE-33C2-5416-940D-8D9817C8B3FA}"/>
              </a:ext>
            </a:extLst>
          </p:cNvPr>
          <p:cNvSpPr txBox="1">
            <a:spLocks/>
          </p:cNvSpPr>
          <p:nvPr/>
        </p:nvSpPr>
        <p:spPr>
          <a:xfrm>
            <a:off x="1524000" y="-458457"/>
            <a:ext cx="9144000" cy="170092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b-NO" sz="5000"/>
              <a:t>Noen særunntak</a:t>
            </a:r>
          </a:p>
        </p:txBody>
      </p:sp>
      <p:pic>
        <p:nvPicPr>
          <p:cNvPr id="5" name="Bilde 4">
            <a:extLst>
              <a:ext uri="{FF2B5EF4-FFF2-40B4-BE49-F238E27FC236}">
                <a16:creationId xmlns:a16="http://schemas.microsoft.com/office/drawing/2014/main" id="{E2134B50-4918-0590-082F-99D6FC93113E}"/>
              </a:ext>
            </a:extLst>
          </p:cNvPr>
          <p:cNvPicPr>
            <a:picLocks noChangeAspect="1"/>
          </p:cNvPicPr>
          <p:nvPr/>
        </p:nvPicPr>
        <p:blipFill>
          <a:blip r:embed="rId3"/>
          <a:stretch>
            <a:fillRect/>
          </a:stretch>
        </p:blipFill>
        <p:spPr>
          <a:xfrm>
            <a:off x="6675243" y="2280333"/>
            <a:ext cx="4221357" cy="2014912"/>
          </a:xfrm>
          <a:prstGeom prst="rect">
            <a:avLst/>
          </a:prstGeom>
        </p:spPr>
      </p:pic>
    </p:spTree>
    <p:extLst>
      <p:ext uri="{BB962C8B-B14F-4D97-AF65-F5344CB8AC3E}">
        <p14:creationId xmlns:p14="http://schemas.microsoft.com/office/powerpoint/2010/main" val="177675380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ssholder for innhold 4">
            <a:extLst>
              <a:ext uri="{FF2B5EF4-FFF2-40B4-BE49-F238E27FC236}">
                <a16:creationId xmlns:a16="http://schemas.microsoft.com/office/drawing/2014/main" id="{3CA0E3B5-D41C-8977-54AB-FAA0804BB757}"/>
              </a:ext>
            </a:extLst>
          </p:cNvPr>
          <p:cNvPicPr>
            <a:picLocks noGrp="1" noChangeAspect="1"/>
          </p:cNvPicPr>
          <p:nvPr>
            <p:ph idx="1"/>
          </p:nvPr>
        </p:nvPicPr>
        <p:blipFill rotWithShape="1">
          <a:blip r:embed="rId3"/>
          <a:srcRect t="13762" b="4435"/>
          <a:stretch/>
        </p:blipFill>
        <p:spPr>
          <a:xfrm>
            <a:off x="20" y="1282"/>
            <a:ext cx="12191980" cy="6856718"/>
          </a:xfrm>
          <a:prstGeom prst="rect">
            <a:avLst/>
          </a:prstGeom>
        </p:spPr>
      </p:pic>
    </p:spTree>
    <p:extLst>
      <p:ext uri="{BB962C8B-B14F-4D97-AF65-F5344CB8AC3E}">
        <p14:creationId xmlns:p14="http://schemas.microsoft.com/office/powerpoint/2010/main" val="363106699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descr="Et bilde som inneholder tekst, skjermbilde, Nettsted, Nettside&#10;&#10;Automatisk generert beskrivelse">
            <a:extLst>
              <a:ext uri="{FF2B5EF4-FFF2-40B4-BE49-F238E27FC236}">
                <a16:creationId xmlns:a16="http://schemas.microsoft.com/office/drawing/2014/main" id="{45FB1AD4-D4F3-CEF5-611F-E7573DBE4F9F}"/>
              </a:ext>
            </a:extLst>
          </p:cNvPr>
          <p:cNvPicPr>
            <a:picLocks noChangeAspect="1"/>
          </p:cNvPicPr>
          <p:nvPr/>
        </p:nvPicPr>
        <p:blipFill rotWithShape="1">
          <a:blip r:embed="rId2"/>
          <a:srcRect t="193" b="7611"/>
          <a:stretch/>
        </p:blipFill>
        <p:spPr>
          <a:xfrm>
            <a:off x="663359" y="237744"/>
            <a:ext cx="10700710" cy="6018034"/>
          </a:xfrm>
          <a:prstGeom prst="rect">
            <a:avLst/>
          </a:prstGeom>
        </p:spPr>
      </p:pic>
    </p:spTree>
    <p:extLst>
      <p:ext uri="{BB962C8B-B14F-4D97-AF65-F5344CB8AC3E}">
        <p14:creationId xmlns:p14="http://schemas.microsoft.com/office/powerpoint/2010/main" val="6637586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descr="Et bilde som inneholder tekst, papp, pappkasse, Fraktkasse&#10;&#10;Automatisk generert beskrivelse">
            <a:extLst>
              <a:ext uri="{FF2B5EF4-FFF2-40B4-BE49-F238E27FC236}">
                <a16:creationId xmlns:a16="http://schemas.microsoft.com/office/drawing/2014/main" id="{A7A850C8-77AC-A354-4671-2509690A0725}"/>
              </a:ext>
            </a:extLst>
          </p:cNvPr>
          <p:cNvPicPr>
            <a:picLocks noChangeAspect="1"/>
          </p:cNvPicPr>
          <p:nvPr/>
        </p:nvPicPr>
        <p:blipFill>
          <a:blip r:embed="rId2"/>
          <a:stretch>
            <a:fillRect/>
          </a:stretch>
        </p:blipFill>
        <p:spPr>
          <a:xfrm>
            <a:off x="1896132" y="396578"/>
            <a:ext cx="8079972" cy="6322578"/>
          </a:xfrm>
          <a:prstGeom prst="rect">
            <a:avLst/>
          </a:prstGeom>
        </p:spPr>
      </p:pic>
    </p:spTree>
    <p:extLst>
      <p:ext uri="{BB962C8B-B14F-4D97-AF65-F5344CB8AC3E}">
        <p14:creationId xmlns:p14="http://schemas.microsoft.com/office/powerpoint/2010/main" val="246543022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5FDD51C-42CE-F639-8D21-8FE8C427B491}"/>
              </a:ext>
            </a:extLst>
          </p:cNvPr>
          <p:cNvSpPr>
            <a:spLocks noGrp="1"/>
          </p:cNvSpPr>
          <p:nvPr>
            <p:ph type="ctrTitle"/>
          </p:nvPr>
        </p:nvSpPr>
        <p:spPr>
          <a:xfrm>
            <a:off x="1524000" y="594505"/>
            <a:ext cx="9144000" cy="1005695"/>
          </a:xfrm>
        </p:spPr>
        <p:txBody>
          <a:bodyPr/>
          <a:lstStyle/>
          <a:p>
            <a:r>
              <a:rPr lang="nb-NO"/>
              <a:t>Utvidet begrunnelse</a:t>
            </a:r>
          </a:p>
        </p:txBody>
      </p:sp>
      <p:sp>
        <p:nvSpPr>
          <p:cNvPr id="3" name="Undertittel 2">
            <a:extLst>
              <a:ext uri="{FF2B5EF4-FFF2-40B4-BE49-F238E27FC236}">
                <a16:creationId xmlns:a16="http://schemas.microsoft.com/office/drawing/2014/main" id="{297D00EB-3DFE-D8F4-39AE-C7FAA310BBAB}"/>
              </a:ext>
            </a:extLst>
          </p:cNvPr>
          <p:cNvSpPr>
            <a:spLocks noGrp="1"/>
          </p:cNvSpPr>
          <p:nvPr>
            <p:ph type="subTitle" idx="1"/>
          </p:nvPr>
        </p:nvSpPr>
        <p:spPr>
          <a:xfrm>
            <a:off x="1524000" y="2152995"/>
            <a:ext cx="6934200" cy="3798917"/>
          </a:xfrm>
        </p:spPr>
        <p:txBody>
          <a:bodyPr>
            <a:normAutofit fontScale="92500" lnSpcReduction="20000"/>
          </a:bodyPr>
          <a:lstStyle/>
          <a:p>
            <a:pPr algn="l" rtl="0">
              <a:spcBef>
                <a:spcPts val="0"/>
              </a:spcBef>
              <a:spcAft>
                <a:spcPts val="0"/>
              </a:spcAft>
            </a:pPr>
            <a:r>
              <a:rPr lang="nb-NO" sz="1800" b="0" i="0" u="none" strike="noStrike">
                <a:solidFill>
                  <a:srgbClr val="000000"/>
                </a:solidFill>
                <a:effectLst/>
                <a:latin typeface="Arial" panose="020B0604020202020204" pitchFamily="34" charset="0"/>
              </a:rPr>
              <a:t>Forslag: «Jeg ber med dette en utvidet begrunnelse for avslaget, </a:t>
            </a:r>
            <a:r>
              <a:rPr lang="nb-NO" sz="1800" b="0" i="0" u="none" strike="noStrike" err="1">
                <a:solidFill>
                  <a:srgbClr val="000000"/>
                </a:solidFill>
                <a:effectLst/>
                <a:latin typeface="Arial" panose="020B0604020202020204" pitchFamily="34" charset="0"/>
              </a:rPr>
              <a:t>jf</a:t>
            </a:r>
            <a:r>
              <a:rPr lang="nb-NO" sz="1800" b="0" i="0" u="none" strike="noStrike">
                <a:solidFill>
                  <a:srgbClr val="000000"/>
                </a:solidFill>
                <a:effectLst/>
                <a:latin typeface="Arial" panose="020B0604020202020204" pitchFamily="34" charset="0"/>
              </a:rPr>
              <a:t> </a:t>
            </a:r>
            <a:r>
              <a:rPr lang="nb-NO" sz="1800" b="0" i="0" u="none" strike="noStrike" err="1">
                <a:solidFill>
                  <a:srgbClr val="000000"/>
                </a:solidFill>
                <a:effectLst/>
                <a:latin typeface="Arial" panose="020B0604020202020204" pitchFamily="34" charset="0"/>
              </a:rPr>
              <a:t>offentleglova</a:t>
            </a:r>
            <a:r>
              <a:rPr lang="nb-NO" sz="1800" b="0" i="0" u="none" strike="noStrike">
                <a:solidFill>
                  <a:srgbClr val="000000"/>
                </a:solidFill>
                <a:effectLst/>
                <a:latin typeface="Arial" panose="020B0604020202020204" pitchFamily="34" charset="0"/>
              </a:rPr>
              <a:t> § 31 annet ledd, og særlig for merinnsynsvurderingen.</a:t>
            </a:r>
            <a:endParaRPr lang="nb-NO" b="0">
              <a:effectLst/>
            </a:endParaRPr>
          </a:p>
          <a:p>
            <a:pPr algn="l" rtl="0">
              <a:spcBef>
                <a:spcPts val="0"/>
              </a:spcBef>
              <a:spcAft>
                <a:spcPts val="0"/>
              </a:spcAft>
            </a:pPr>
            <a:br>
              <a:rPr lang="nb-NO" b="0">
                <a:effectLst/>
              </a:rPr>
            </a:br>
            <a:r>
              <a:rPr lang="nb-NO" sz="1800" b="0" i="0" u="none" strike="noStrike">
                <a:solidFill>
                  <a:srgbClr val="000000"/>
                </a:solidFill>
                <a:effectLst/>
                <a:latin typeface="Arial" panose="020B0604020202020204" pitchFamily="34" charset="0"/>
              </a:rPr>
              <a:t>Det bes om at de viktigste hensynene som har vært avgjørende for avslaget blir konkretisert og utdypet, i tråd med retningslinjene som er skissert i </a:t>
            </a:r>
            <a:r>
              <a:rPr lang="nb-NO" sz="1800" b="0" i="0" u="sng" strike="noStrike">
                <a:solidFill>
                  <a:srgbClr val="1155CC"/>
                </a:solidFill>
                <a:effectLst/>
                <a:latin typeface="Arial" panose="020B0604020202020204" pitchFamily="34" charset="0"/>
                <a:hlinkClick r:id="rId2"/>
              </a:rPr>
              <a:t>Sivilombudets innsynsguide</a:t>
            </a:r>
            <a:r>
              <a:rPr lang="nb-NO" sz="1800" b="0" i="0" u="none" strike="noStrike">
                <a:solidFill>
                  <a:srgbClr val="000000"/>
                </a:solidFill>
                <a:effectLst/>
                <a:latin typeface="Arial" panose="020B0604020202020204" pitchFamily="34" charset="0"/>
              </a:rPr>
              <a:t>, hvor det heter:</a:t>
            </a:r>
            <a:endParaRPr lang="nb-NO" b="0">
              <a:effectLst/>
            </a:endParaRPr>
          </a:p>
          <a:p>
            <a:pPr algn="l" rtl="0">
              <a:spcBef>
                <a:spcPts val="0"/>
              </a:spcBef>
              <a:spcAft>
                <a:spcPts val="0"/>
              </a:spcAft>
            </a:pPr>
            <a:br>
              <a:rPr lang="nb-NO" b="0">
                <a:effectLst/>
              </a:rPr>
            </a:br>
            <a:r>
              <a:rPr lang="nb-NO" sz="1800" b="0" i="1" u="none" strike="noStrike">
                <a:solidFill>
                  <a:srgbClr val="000000"/>
                </a:solidFill>
                <a:effectLst/>
                <a:latin typeface="Arial" panose="020B0604020202020204" pitchFamily="34" charset="0"/>
              </a:rPr>
              <a:t>«I en slik utvidet begrunnelse skal forvaltningsorganet nevne hvilke hovedhensyn som har vært avgjørende for avslaget. Det er ikke tilstrekkelig å gi en generell og overordnet vurdering som kun viser til hensynene som ligger bak unntaksbestemmelsen. Den utvidede begrunnelsen må inneholde tilstrekkelig informasjon til at det går klart frem hvilke konkrete hensyn en har lagt vekt på, og hvorfor det er behov for unntak i den aktuelle saken.»</a:t>
            </a:r>
          </a:p>
          <a:p>
            <a:pPr algn="l" rtl="0">
              <a:spcBef>
                <a:spcPts val="0"/>
              </a:spcBef>
              <a:spcAft>
                <a:spcPts val="0"/>
              </a:spcAft>
            </a:pPr>
            <a:endParaRPr lang="nb-NO" sz="1800" i="1">
              <a:solidFill>
                <a:srgbClr val="000000"/>
              </a:solidFill>
              <a:latin typeface="Arial" panose="020B0604020202020204" pitchFamily="34" charset="0"/>
            </a:endParaRPr>
          </a:p>
          <a:p>
            <a:pPr algn="l" rtl="0">
              <a:spcBef>
                <a:spcPts val="0"/>
              </a:spcBef>
              <a:spcAft>
                <a:spcPts val="0"/>
              </a:spcAft>
            </a:pPr>
            <a:r>
              <a:rPr lang="nb-NO" sz="1800" b="0" i="1" u="none" strike="noStrike">
                <a:solidFill>
                  <a:srgbClr val="000000"/>
                </a:solidFill>
                <a:effectLst/>
                <a:latin typeface="Arial" panose="020B0604020202020204" pitchFamily="34" charset="0"/>
              </a:rPr>
              <a:t>Jeg ber særlig om en …»</a:t>
            </a:r>
            <a:br>
              <a:rPr lang="nb-NO" sz="1800" b="0" i="1" u="none" strike="noStrike">
                <a:solidFill>
                  <a:srgbClr val="000000"/>
                </a:solidFill>
                <a:effectLst/>
                <a:latin typeface="Arial" panose="020B0604020202020204" pitchFamily="34" charset="0"/>
              </a:rPr>
            </a:br>
            <a:br>
              <a:rPr lang="nb-NO" sz="1800" b="0" i="1" u="none" strike="noStrike">
                <a:solidFill>
                  <a:srgbClr val="000000"/>
                </a:solidFill>
                <a:effectLst/>
                <a:latin typeface="Arial" panose="020B0604020202020204" pitchFamily="34" charset="0"/>
              </a:rPr>
            </a:br>
            <a:r>
              <a:rPr lang="nb-NO" sz="1800" b="0" u="none" strike="noStrike">
                <a:solidFill>
                  <a:srgbClr val="000000"/>
                </a:solidFill>
                <a:effectLst/>
                <a:latin typeface="Arial" panose="020B0604020202020204" pitchFamily="34" charset="0"/>
              </a:rPr>
              <a:t>NB: Vurder om det bare er en forsinkelse!</a:t>
            </a:r>
            <a:endParaRPr lang="nb-NO" b="0">
              <a:effectLst/>
            </a:endParaRPr>
          </a:p>
          <a:p>
            <a:pPr algn="l"/>
            <a:endParaRPr lang="nb-NO"/>
          </a:p>
          <a:p>
            <a:pPr algn="l"/>
            <a:endParaRPr lang="nb-NO"/>
          </a:p>
        </p:txBody>
      </p:sp>
      <p:sp>
        <p:nvSpPr>
          <p:cNvPr id="5" name="TekstSylinder 4">
            <a:extLst>
              <a:ext uri="{FF2B5EF4-FFF2-40B4-BE49-F238E27FC236}">
                <a16:creationId xmlns:a16="http://schemas.microsoft.com/office/drawing/2014/main" id="{ACC84621-2BDF-7C30-FA6B-EF7F329FD919}"/>
              </a:ext>
            </a:extLst>
          </p:cNvPr>
          <p:cNvSpPr txBox="1"/>
          <p:nvPr/>
        </p:nvSpPr>
        <p:spPr>
          <a:xfrm>
            <a:off x="8873066" y="5044702"/>
            <a:ext cx="3589867" cy="523220"/>
          </a:xfrm>
          <a:prstGeom prst="rect">
            <a:avLst/>
          </a:prstGeom>
          <a:noFill/>
        </p:spPr>
        <p:txBody>
          <a:bodyPr wrap="square">
            <a:spAutoFit/>
          </a:bodyPr>
          <a:lstStyle/>
          <a:p>
            <a:r>
              <a:rPr lang="nb-NO" sz="1400" i="1">
                <a:solidFill>
                  <a:srgbClr val="0F0F0F"/>
                </a:solidFill>
                <a:latin typeface="Söhne"/>
              </a:rPr>
              <a:t>«J</a:t>
            </a:r>
            <a:r>
              <a:rPr lang="nb-NO" sz="1400" b="0" i="1">
                <a:solidFill>
                  <a:srgbClr val="0F0F0F"/>
                </a:solidFill>
                <a:effectLst/>
                <a:latin typeface="Söhne"/>
              </a:rPr>
              <a:t>ournalist som ber om en utvidet </a:t>
            </a:r>
          </a:p>
          <a:p>
            <a:r>
              <a:rPr lang="nb-NO" sz="1400" b="0" i="1">
                <a:solidFill>
                  <a:srgbClr val="0F0F0F"/>
                </a:solidFill>
                <a:effectLst/>
                <a:latin typeface="Söhne"/>
              </a:rPr>
              <a:t>begrunnelse for et avslag på innsyn</a:t>
            </a:r>
            <a:r>
              <a:rPr lang="nb-NO" sz="1400" i="1">
                <a:solidFill>
                  <a:srgbClr val="0F0F0F"/>
                </a:solidFill>
                <a:latin typeface="Söhne"/>
              </a:rPr>
              <a:t>»</a:t>
            </a:r>
            <a:endParaRPr lang="nb-NO" sz="1400" i="1"/>
          </a:p>
        </p:txBody>
      </p:sp>
      <p:pic>
        <p:nvPicPr>
          <p:cNvPr id="7" name="Bilde 6" descr="Et bilde som inneholder klær, tekst, Menneskeansikt, tegnefilm&#10;&#10;Automatisk generert beskrivelse">
            <a:extLst>
              <a:ext uri="{FF2B5EF4-FFF2-40B4-BE49-F238E27FC236}">
                <a16:creationId xmlns:a16="http://schemas.microsoft.com/office/drawing/2014/main" id="{F004DEA3-243F-2ADF-0A4C-6CF740B33F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59333" y="2548466"/>
            <a:ext cx="2421467" cy="2421467"/>
          </a:xfrm>
          <a:prstGeom prst="rect">
            <a:avLst/>
          </a:prstGeom>
        </p:spPr>
      </p:pic>
    </p:spTree>
    <p:extLst>
      <p:ext uri="{BB962C8B-B14F-4D97-AF65-F5344CB8AC3E}">
        <p14:creationId xmlns:p14="http://schemas.microsoft.com/office/powerpoint/2010/main" val="28887457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5FDD51C-42CE-F639-8D21-8FE8C427B491}"/>
              </a:ext>
            </a:extLst>
          </p:cNvPr>
          <p:cNvSpPr>
            <a:spLocks noGrp="1"/>
          </p:cNvSpPr>
          <p:nvPr>
            <p:ph type="ctrTitle"/>
          </p:nvPr>
        </p:nvSpPr>
        <p:spPr>
          <a:xfrm>
            <a:off x="1524000" y="594505"/>
            <a:ext cx="9144000" cy="1005695"/>
          </a:xfrm>
        </p:spPr>
        <p:txBody>
          <a:bodyPr/>
          <a:lstStyle/>
          <a:p>
            <a:r>
              <a:rPr lang="nb-NO"/>
              <a:t>Kan gi innsyn umiddelbart</a:t>
            </a:r>
          </a:p>
        </p:txBody>
      </p:sp>
      <p:pic>
        <p:nvPicPr>
          <p:cNvPr id="9" name="Bilde 8">
            <a:extLst>
              <a:ext uri="{FF2B5EF4-FFF2-40B4-BE49-F238E27FC236}">
                <a16:creationId xmlns:a16="http://schemas.microsoft.com/office/drawing/2014/main" id="{751F1D20-8E60-AA72-052B-1317D2FAA95D}"/>
              </a:ext>
            </a:extLst>
          </p:cNvPr>
          <p:cNvPicPr>
            <a:picLocks noChangeAspect="1"/>
          </p:cNvPicPr>
          <p:nvPr/>
        </p:nvPicPr>
        <p:blipFill>
          <a:blip r:embed="rId2"/>
          <a:stretch>
            <a:fillRect/>
          </a:stretch>
        </p:blipFill>
        <p:spPr>
          <a:xfrm>
            <a:off x="1524000" y="1947501"/>
            <a:ext cx="9310712" cy="4315994"/>
          </a:xfrm>
          <a:prstGeom prst="rect">
            <a:avLst/>
          </a:prstGeom>
        </p:spPr>
      </p:pic>
    </p:spTree>
    <p:extLst>
      <p:ext uri="{BB962C8B-B14F-4D97-AF65-F5344CB8AC3E}">
        <p14:creationId xmlns:p14="http://schemas.microsoft.com/office/powerpoint/2010/main" val="382264051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1CE9B620-A236-FE7F-196F-8DC41D6E3172}"/>
              </a:ext>
            </a:extLst>
          </p:cNvPr>
          <p:cNvSpPr>
            <a:spLocks noGrp="1"/>
          </p:cNvSpPr>
          <p:nvPr>
            <p:ph type="ctrTitle"/>
          </p:nvPr>
        </p:nvSpPr>
        <p:spPr>
          <a:xfrm>
            <a:off x="1919477" y="185193"/>
            <a:ext cx="8353044" cy="1461734"/>
          </a:xfrm>
          <a:noFill/>
        </p:spPr>
        <p:txBody>
          <a:bodyPr vert="horz" lIns="91440" tIns="45720" rIns="91440" bIns="45720" rtlCol="0" anchor="ctr">
            <a:normAutofit fontScale="90000"/>
          </a:bodyPr>
          <a:lstStyle/>
          <a:p>
            <a:r>
              <a:rPr lang="nb-NO" sz="5000"/>
              <a:t>Undersøkelse: Klage på avslag - beredskapsplan</a:t>
            </a:r>
            <a:endParaRPr lang="en-US" sz="5000" kern="1200">
              <a:latin typeface="+mj-lt"/>
              <a:ea typeface="+mj-ea"/>
              <a:cs typeface="+mj-cs"/>
            </a:endParaRPr>
          </a:p>
        </p:txBody>
      </p:sp>
      <p:sp>
        <p:nvSpPr>
          <p:cNvPr id="3" name="TekstSylinder 2">
            <a:extLst>
              <a:ext uri="{FF2B5EF4-FFF2-40B4-BE49-F238E27FC236}">
                <a16:creationId xmlns:a16="http://schemas.microsoft.com/office/drawing/2014/main" id="{EAB9296E-0340-A4D7-D5A7-25BFCDD57878}"/>
              </a:ext>
            </a:extLst>
          </p:cNvPr>
          <p:cNvSpPr txBox="1"/>
          <p:nvPr/>
        </p:nvSpPr>
        <p:spPr>
          <a:xfrm>
            <a:off x="6515224" y="1646927"/>
            <a:ext cx="4553712" cy="4154984"/>
          </a:xfrm>
          <a:prstGeom prst="rect">
            <a:avLst/>
          </a:prstGeom>
          <a:noFill/>
        </p:spPr>
        <p:txBody>
          <a:bodyPr wrap="square">
            <a:spAutoFit/>
          </a:bodyPr>
          <a:lstStyle/>
          <a:p>
            <a:r>
              <a:rPr lang="nb-NO" sz="2400"/>
              <a:t>• 39 kommuner avslo først innsynskravet. Kun en av dem vurderte om de skulle gi merinnsyn. </a:t>
            </a:r>
            <a:br>
              <a:rPr lang="nb-NO" sz="2400"/>
            </a:br>
            <a:r>
              <a:rPr lang="nb-NO" sz="2400"/>
              <a:t>• 17 av disse kommunene ga innsyn, helt eller delvis, etter at vi klaget. </a:t>
            </a:r>
            <a:br>
              <a:rPr lang="nb-NO" sz="2400"/>
            </a:br>
            <a:r>
              <a:rPr lang="nb-NO" sz="2400"/>
              <a:t>• Samtlige klager som er ferdigbehandlet vant.</a:t>
            </a:r>
            <a:br>
              <a:rPr lang="nb-NO" sz="2400"/>
            </a:br>
            <a:r>
              <a:rPr lang="nb-NO" sz="2400"/>
              <a:t>• De øvrige sakene er fortsatt uavklart.</a:t>
            </a:r>
          </a:p>
        </p:txBody>
      </p:sp>
      <p:pic>
        <p:nvPicPr>
          <p:cNvPr id="8" name="Bilde 7">
            <a:extLst>
              <a:ext uri="{FF2B5EF4-FFF2-40B4-BE49-F238E27FC236}">
                <a16:creationId xmlns:a16="http://schemas.microsoft.com/office/drawing/2014/main" id="{606B2A97-D4E1-DB04-1AD5-FA0E1B077C52}"/>
              </a:ext>
            </a:extLst>
          </p:cNvPr>
          <p:cNvPicPr>
            <a:picLocks noChangeAspect="1"/>
          </p:cNvPicPr>
          <p:nvPr/>
        </p:nvPicPr>
        <p:blipFill>
          <a:blip r:embed="rId2"/>
          <a:stretch>
            <a:fillRect/>
          </a:stretch>
        </p:blipFill>
        <p:spPr>
          <a:xfrm>
            <a:off x="2450818" y="1670418"/>
            <a:ext cx="3459958" cy="4206539"/>
          </a:xfrm>
          <a:prstGeom prst="rect">
            <a:avLst/>
          </a:prstGeom>
        </p:spPr>
      </p:pic>
    </p:spTree>
    <p:extLst>
      <p:ext uri="{BB962C8B-B14F-4D97-AF65-F5344CB8AC3E}">
        <p14:creationId xmlns:p14="http://schemas.microsoft.com/office/powerpoint/2010/main" val="419154266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1CE9B620-A236-FE7F-196F-8DC41D6E3172}"/>
              </a:ext>
            </a:extLst>
          </p:cNvPr>
          <p:cNvSpPr>
            <a:spLocks noGrp="1"/>
          </p:cNvSpPr>
          <p:nvPr>
            <p:ph type="ctrTitle"/>
          </p:nvPr>
        </p:nvSpPr>
        <p:spPr>
          <a:xfrm>
            <a:off x="1919477" y="185193"/>
            <a:ext cx="8353044" cy="1461734"/>
          </a:xfrm>
          <a:noFill/>
        </p:spPr>
        <p:txBody>
          <a:bodyPr vert="horz" lIns="91440" tIns="45720" rIns="91440" bIns="45720" rtlCol="0" anchor="ctr">
            <a:normAutofit/>
          </a:bodyPr>
          <a:lstStyle/>
          <a:p>
            <a:r>
              <a:rPr lang="nb-NO" sz="5000"/>
              <a:t>Hovedpoengene i klagene</a:t>
            </a:r>
            <a:endParaRPr lang="en-US" sz="5000" kern="1200">
              <a:latin typeface="+mj-lt"/>
              <a:ea typeface="+mj-ea"/>
              <a:cs typeface="+mj-cs"/>
            </a:endParaRPr>
          </a:p>
        </p:txBody>
      </p:sp>
      <p:sp>
        <p:nvSpPr>
          <p:cNvPr id="3" name="TekstSylinder 2">
            <a:extLst>
              <a:ext uri="{FF2B5EF4-FFF2-40B4-BE49-F238E27FC236}">
                <a16:creationId xmlns:a16="http://schemas.microsoft.com/office/drawing/2014/main" id="{EAB9296E-0340-A4D7-D5A7-25BFCDD57878}"/>
              </a:ext>
            </a:extLst>
          </p:cNvPr>
          <p:cNvSpPr txBox="1"/>
          <p:nvPr/>
        </p:nvSpPr>
        <p:spPr>
          <a:xfrm>
            <a:off x="423333" y="1562261"/>
            <a:ext cx="6578601" cy="4524315"/>
          </a:xfrm>
          <a:prstGeom prst="rect">
            <a:avLst/>
          </a:prstGeom>
          <a:noFill/>
        </p:spPr>
        <p:txBody>
          <a:bodyPr wrap="square">
            <a:spAutoFit/>
          </a:bodyPr>
          <a:lstStyle/>
          <a:p>
            <a:r>
              <a:rPr lang="nb-NO" sz="2400"/>
              <a:t>Stilte spørsmål ved:</a:t>
            </a:r>
          </a:p>
          <a:p>
            <a:r>
              <a:rPr lang="nb-NO" sz="2400"/>
              <a:t>• Om det var påkrevd å nekte innsyn, slik kravet er etter både §§ 21 og 24.</a:t>
            </a:r>
          </a:p>
          <a:p>
            <a:r>
              <a:rPr lang="nb-NO" sz="2400"/>
              <a:t>• Om det var hjemmel for å nekte innsyn i hele rapporten (§§ 21 og 24 åpner for å unnta opplysninger, ikke dokumenter i seg selv).</a:t>
            </a:r>
          </a:p>
          <a:p>
            <a:r>
              <a:rPr lang="nb-NO" sz="2400"/>
              <a:t>• Om vi ikke burde få innsyn i det resterende (etter § 12).</a:t>
            </a:r>
          </a:p>
          <a:p>
            <a:r>
              <a:rPr lang="nb-NO" sz="2400"/>
              <a:t>• Om det kunne gis merinnsyn etter § 11.</a:t>
            </a:r>
          </a:p>
          <a:p>
            <a:r>
              <a:rPr lang="nb-NO" sz="2400"/>
              <a:t>Vi viste ellers til formålet med loven og hva som var bakgrunnen for at vi ba om innsyn.</a:t>
            </a:r>
          </a:p>
          <a:p>
            <a:r>
              <a:rPr lang="nb-NO" sz="2400" i="1"/>
              <a:t>(Eksempel på hel klage i ressursheftet som deles ut)</a:t>
            </a:r>
          </a:p>
        </p:txBody>
      </p:sp>
      <p:pic>
        <p:nvPicPr>
          <p:cNvPr id="7" name="Bilde 6">
            <a:extLst>
              <a:ext uri="{FF2B5EF4-FFF2-40B4-BE49-F238E27FC236}">
                <a16:creationId xmlns:a16="http://schemas.microsoft.com/office/drawing/2014/main" id="{A639D627-4FD5-8821-E8BC-A7BFAA3DEE65}"/>
              </a:ext>
            </a:extLst>
          </p:cNvPr>
          <p:cNvPicPr>
            <a:picLocks noChangeAspect="1"/>
          </p:cNvPicPr>
          <p:nvPr/>
        </p:nvPicPr>
        <p:blipFill>
          <a:blip r:embed="rId2"/>
          <a:stretch>
            <a:fillRect/>
          </a:stretch>
        </p:blipFill>
        <p:spPr>
          <a:xfrm>
            <a:off x="7434641" y="2044120"/>
            <a:ext cx="4138978" cy="2769759"/>
          </a:xfrm>
          <a:prstGeom prst="rect">
            <a:avLst/>
          </a:prstGeom>
        </p:spPr>
      </p:pic>
      <p:sp>
        <p:nvSpPr>
          <p:cNvPr id="10" name="TekstSylinder 9">
            <a:extLst>
              <a:ext uri="{FF2B5EF4-FFF2-40B4-BE49-F238E27FC236}">
                <a16:creationId xmlns:a16="http://schemas.microsoft.com/office/drawing/2014/main" id="{B7C39DB3-F29F-C4E0-E518-F207246E05C9}"/>
              </a:ext>
            </a:extLst>
          </p:cNvPr>
          <p:cNvSpPr txBox="1"/>
          <p:nvPr/>
        </p:nvSpPr>
        <p:spPr>
          <a:xfrm>
            <a:off x="8610599" y="4899641"/>
            <a:ext cx="6096000" cy="307777"/>
          </a:xfrm>
          <a:prstGeom prst="rect">
            <a:avLst/>
          </a:prstGeom>
          <a:noFill/>
        </p:spPr>
        <p:txBody>
          <a:bodyPr wrap="square">
            <a:spAutoFit/>
          </a:bodyPr>
          <a:lstStyle/>
          <a:p>
            <a:r>
              <a:rPr lang="nb-NO" sz="1400" i="1"/>
              <a:t> Eksempel på klage</a:t>
            </a:r>
          </a:p>
        </p:txBody>
      </p:sp>
    </p:spTree>
    <p:extLst>
      <p:ext uri="{BB962C8B-B14F-4D97-AF65-F5344CB8AC3E}">
        <p14:creationId xmlns:p14="http://schemas.microsoft.com/office/powerpoint/2010/main" val="158311901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1CE9B620-A236-FE7F-196F-8DC41D6E3172}"/>
              </a:ext>
            </a:extLst>
          </p:cNvPr>
          <p:cNvSpPr>
            <a:spLocks noGrp="1"/>
          </p:cNvSpPr>
          <p:nvPr>
            <p:ph type="ctrTitle"/>
          </p:nvPr>
        </p:nvSpPr>
        <p:spPr>
          <a:xfrm>
            <a:off x="1919477" y="185193"/>
            <a:ext cx="8353044" cy="1461734"/>
          </a:xfrm>
          <a:noFill/>
        </p:spPr>
        <p:txBody>
          <a:bodyPr vert="horz" lIns="91440" tIns="45720" rIns="91440" bIns="45720" rtlCol="0" anchor="ctr">
            <a:normAutofit/>
          </a:bodyPr>
          <a:lstStyle/>
          <a:p>
            <a:r>
              <a:rPr lang="nb-NO" sz="5000"/>
              <a:t>Utfallene</a:t>
            </a:r>
            <a:endParaRPr lang="en-US" sz="5000" kern="1200">
              <a:latin typeface="+mj-lt"/>
              <a:ea typeface="+mj-ea"/>
              <a:cs typeface="+mj-cs"/>
            </a:endParaRPr>
          </a:p>
        </p:txBody>
      </p:sp>
      <p:pic>
        <p:nvPicPr>
          <p:cNvPr id="5" name="Bilde 4">
            <a:extLst>
              <a:ext uri="{FF2B5EF4-FFF2-40B4-BE49-F238E27FC236}">
                <a16:creationId xmlns:a16="http://schemas.microsoft.com/office/drawing/2014/main" id="{9FC4A2A4-B41A-1854-6A97-4B8AC292E937}"/>
              </a:ext>
            </a:extLst>
          </p:cNvPr>
          <p:cNvPicPr>
            <a:picLocks noChangeAspect="1"/>
          </p:cNvPicPr>
          <p:nvPr/>
        </p:nvPicPr>
        <p:blipFill>
          <a:blip r:embed="rId2"/>
          <a:stretch>
            <a:fillRect/>
          </a:stretch>
        </p:blipFill>
        <p:spPr>
          <a:xfrm>
            <a:off x="6959601" y="1735831"/>
            <a:ext cx="5029458" cy="3740342"/>
          </a:xfrm>
          <a:prstGeom prst="rect">
            <a:avLst/>
          </a:prstGeom>
        </p:spPr>
      </p:pic>
      <p:pic>
        <p:nvPicPr>
          <p:cNvPr id="8" name="Bilde 7">
            <a:extLst>
              <a:ext uri="{FF2B5EF4-FFF2-40B4-BE49-F238E27FC236}">
                <a16:creationId xmlns:a16="http://schemas.microsoft.com/office/drawing/2014/main" id="{D6745FF8-E530-4B9A-D1E8-7961DD52AE5F}"/>
              </a:ext>
            </a:extLst>
          </p:cNvPr>
          <p:cNvPicPr>
            <a:picLocks noChangeAspect="1"/>
          </p:cNvPicPr>
          <p:nvPr/>
        </p:nvPicPr>
        <p:blipFill>
          <a:blip r:embed="rId3"/>
          <a:stretch>
            <a:fillRect/>
          </a:stretch>
        </p:blipFill>
        <p:spPr>
          <a:xfrm>
            <a:off x="433752" y="1646927"/>
            <a:ext cx="6363027" cy="3918151"/>
          </a:xfrm>
          <a:prstGeom prst="rect">
            <a:avLst/>
          </a:prstGeom>
        </p:spPr>
      </p:pic>
    </p:spTree>
    <p:extLst>
      <p:ext uri="{BB962C8B-B14F-4D97-AF65-F5344CB8AC3E}">
        <p14:creationId xmlns:p14="http://schemas.microsoft.com/office/powerpoint/2010/main" val="72168622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9D33C227-6CD2-6382-EB19-89AB87858D05}"/>
              </a:ext>
            </a:extLst>
          </p:cNvPr>
          <p:cNvPicPr>
            <a:picLocks noChangeAspect="1"/>
          </p:cNvPicPr>
          <p:nvPr/>
        </p:nvPicPr>
        <p:blipFill>
          <a:blip r:embed="rId2"/>
          <a:stretch>
            <a:fillRect/>
          </a:stretch>
        </p:blipFill>
        <p:spPr>
          <a:xfrm>
            <a:off x="902550" y="967208"/>
            <a:ext cx="10273450" cy="5374798"/>
          </a:xfrm>
          <a:prstGeom prst="rect">
            <a:avLst/>
          </a:prstGeom>
        </p:spPr>
      </p:pic>
    </p:spTree>
    <p:extLst>
      <p:ext uri="{BB962C8B-B14F-4D97-AF65-F5344CB8AC3E}">
        <p14:creationId xmlns:p14="http://schemas.microsoft.com/office/powerpoint/2010/main" val="334692658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617652C2-B741-FE74-8889-313882F4BDD1}"/>
              </a:ext>
            </a:extLst>
          </p:cNvPr>
          <p:cNvPicPr>
            <a:picLocks noChangeAspect="1"/>
          </p:cNvPicPr>
          <p:nvPr/>
        </p:nvPicPr>
        <p:blipFill>
          <a:blip r:embed="rId2"/>
          <a:stretch>
            <a:fillRect/>
          </a:stretch>
        </p:blipFill>
        <p:spPr>
          <a:xfrm>
            <a:off x="390854" y="1483111"/>
            <a:ext cx="4007311" cy="5033635"/>
          </a:xfrm>
          <a:prstGeom prst="rect">
            <a:avLst/>
          </a:prstGeom>
        </p:spPr>
      </p:pic>
      <p:sp>
        <p:nvSpPr>
          <p:cNvPr id="4" name="Tittel 3">
            <a:extLst>
              <a:ext uri="{FF2B5EF4-FFF2-40B4-BE49-F238E27FC236}">
                <a16:creationId xmlns:a16="http://schemas.microsoft.com/office/drawing/2014/main" id="{9E6F73F1-D5E1-AD94-A0AC-83A036C6F73A}"/>
              </a:ext>
            </a:extLst>
          </p:cNvPr>
          <p:cNvSpPr>
            <a:spLocks noGrp="1"/>
          </p:cNvSpPr>
          <p:nvPr>
            <p:ph type="ctrTitle"/>
          </p:nvPr>
        </p:nvSpPr>
        <p:spPr>
          <a:xfrm>
            <a:off x="1919477" y="185193"/>
            <a:ext cx="8353044" cy="1461734"/>
          </a:xfrm>
          <a:noFill/>
        </p:spPr>
        <p:txBody>
          <a:bodyPr vert="horz" lIns="91440" tIns="45720" rIns="91440" bIns="45720" rtlCol="0" anchor="ctr">
            <a:normAutofit/>
          </a:bodyPr>
          <a:lstStyle/>
          <a:p>
            <a:r>
              <a:rPr lang="nb-NO" sz="5000" err="1"/>
              <a:t>Klagemalene</a:t>
            </a:r>
            <a:endParaRPr lang="en-US" sz="5000" kern="1200">
              <a:latin typeface="+mj-lt"/>
              <a:ea typeface="+mj-ea"/>
              <a:cs typeface="+mj-cs"/>
            </a:endParaRPr>
          </a:p>
        </p:txBody>
      </p:sp>
      <p:pic>
        <p:nvPicPr>
          <p:cNvPr id="7" name="Bilde 6">
            <a:extLst>
              <a:ext uri="{FF2B5EF4-FFF2-40B4-BE49-F238E27FC236}">
                <a16:creationId xmlns:a16="http://schemas.microsoft.com/office/drawing/2014/main" id="{60D19D99-8DC2-3B51-C181-B1A2D1730717}"/>
              </a:ext>
            </a:extLst>
          </p:cNvPr>
          <p:cNvPicPr>
            <a:picLocks noChangeAspect="1"/>
          </p:cNvPicPr>
          <p:nvPr/>
        </p:nvPicPr>
        <p:blipFill>
          <a:blip r:embed="rId3"/>
          <a:stretch>
            <a:fillRect/>
          </a:stretch>
        </p:blipFill>
        <p:spPr>
          <a:xfrm>
            <a:off x="4642627" y="1483110"/>
            <a:ext cx="4082056" cy="5033635"/>
          </a:xfrm>
          <a:prstGeom prst="rect">
            <a:avLst/>
          </a:prstGeom>
        </p:spPr>
      </p:pic>
      <p:sp>
        <p:nvSpPr>
          <p:cNvPr id="8" name="Undertittel 2">
            <a:extLst>
              <a:ext uri="{FF2B5EF4-FFF2-40B4-BE49-F238E27FC236}">
                <a16:creationId xmlns:a16="http://schemas.microsoft.com/office/drawing/2014/main" id="{AFE9A9D9-9724-10FA-1B43-9E839415F8E9}"/>
              </a:ext>
            </a:extLst>
          </p:cNvPr>
          <p:cNvSpPr>
            <a:spLocks noGrp="1"/>
          </p:cNvSpPr>
          <p:nvPr>
            <p:ph type="subTitle" idx="1"/>
          </p:nvPr>
        </p:nvSpPr>
        <p:spPr>
          <a:xfrm>
            <a:off x="8961150" y="3059083"/>
            <a:ext cx="3884341" cy="3798917"/>
          </a:xfrm>
        </p:spPr>
        <p:txBody>
          <a:bodyPr>
            <a:normAutofit/>
          </a:bodyPr>
          <a:lstStyle/>
          <a:p>
            <a:pPr marL="342900" indent="-342900" algn="l" rtl="0">
              <a:spcBef>
                <a:spcPts val="0"/>
              </a:spcBef>
              <a:spcAft>
                <a:spcPts val="0"/>
              </a:spcAft>
              <a:buFont typeface="Arial" panose="020B0604020202020204" pitchFamily="34" charset="0"/>
              <a:buChar char="•"/>
            </a:pPr>
            <a:r>
              <a:rPr lang="nb-NO" b="0" i="0" u="none" strike="noStrike">
                <a:solidFill>
                  <a:srgbClr val="000000"/>
                </a:solidFill>
                <a:effectLst/>
                <a:latin typeface="Arial" panose="020B0604020202020204" pitchFamily="34" charset="0"/>
              </a:rPr>
              <a:t>Tips: §-ene er i </a:t>
            </a:r>
            <a:br>
              <a:rPr lang="nb-NO" b="0" i="0" u="none" strike="noStrike">
                <a:solidFill>
                  <a:srgbClr val="000000"/>
                </a:solidFill>
                <a:effectLst/>
                <a:latin typeface="Arial" panose="020B0604020202020204" pitchFamily="34" charset="0"/>
              </a:rPr>
            </a:br>
            <a:r>
              <a:rPr lang="nb-NO" b="0" i="0" u="none" strike="noStrike">
                <a:solidFill>
                  <a:srgbClr val="000000"/>
                </a:solidFill>
                <a:effectLst/>
                <a:latin typeface="Arial" panose="020B0604020202020204" pitchFamily="34" charset="0"/>
              </a:rPr>
              <a:t>stigende rekkefølge. </a:t>
            </a:r>
          </a:p>
          <a:p>
            <a:pPr marL="342900" indent="-342900" algn="l" rtl="0">
              <a:spcBef>
                <a:spcPts val="0"/>
              </a:spcBef>
              <a:spcAft>
                <a:spcPts val="0"/>
              </a:spcAft>
              <a:buFont typeface="Arial" panose="020B0604020202020204" pitchFamily="34" charset="0"/>
              <a:buChar char="•"/>
            </a:pPr>
            <a:r>
              <a:rPr lang="nb-NO" b="0" i="0" u="none" strike="noStrike">
                <a:solidFill>
                  <a:srgbClr val="000000"/>
                </a:solidFill>
                <a:effectLst/>
                <a:latin typeface="Arial" panose="020B0604020202020204" pitchFamily="34" charset="0"/>
              </a:rPr>
              <a:t>Søk etter § eller </a:t>
            </a:r>
            <a:br>
              <a:rPr lang="nb-NO" b="0" i="0" u="none" strike="noStrike">
                <a:solidFill>
                  <a:srgbClr val="000000"/>
                </a:solidFill>
                <a:effectLst/>
                <a:latin typeface="Arial" panose="020B0604020202020204" pitchFamily="34" charset="0"/>
              </a:rPr>
            </a:br>
            <a:r>
              <a:rPr lang="nb-NO" b="0" i="0" u="none" strike="noStrike">
                <a:solidFill>
                  <a:srgbClr val="000000"/>
                </a:solidFill>
                <a:effectLst/>
                <a:latin typeface="Arial" panose="020B0604020202020204" pitchFamily="34" charset="0"/>
              </a:rPr>
              <a:t>ord med «</a:t>
            </a:r>
            <a:r>
              <a:rPr lang="nb-NO" b="0" i="0" u="none" strike="noStrike" err="1">
                <a:solidFill>
                  <a:srgbClr val="000000"/>
                </a:solidFill>
                <a:effectLst/>
                <a:latin typeface="Arial" panose="020B0604020202020204" pitchFamily="34" charset="0"/>
              </a:rPr>
              <a:t>Ctrl</a:t>
            </a:r>
            <a:r>
              <a:rPr lang="nb-NO" b="0" i="0" u="none" strike="noStrike">
                <a:solidFill>
                  <a:srgbClr val="000000"/>
                </a:solidFill>
                <a:effectLst/>
                <a:latin typeface="Arial" panose="020B0604020202020204" pitchFamily="34" charset="0"/>
              </a:rPr>
              <a:t> + F»</a:t>
            </a:r>
            <a:endParaRPr lang="nb-NO"/>
          </a:p>
        </p:txBody>
      </p:sp>
    </p:spTree>
    <p:extLst>
      <p:ext uri="{BB962C8B-B14F-4D97-AF65-F5344CB8AC3E}">
        <p14:creationId xmlns:p14="http://schemas.microsoft.com/office/powerpoint/2010/main" val="41453183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a:extLst>
              <a:ext uri="{FF2B5EF4-FFF2-40B4-BE49-F238E27FC236}">
                <a16:creationId xmlns:a16="http://schemas.microsoft.com/office/drawing/2014/main" id="{0388EB68-F0BA-8426-12C3-7E7301224372}"/>
              </a:ext>
            </a:extLst>
          </p:cNvPr>
          <p:cNvSpPr>
            <a:spLocks noGrp="1"/>
          </p:cNvSpPr>
          <p:nvPr>
            <p:ph type="ctrTitle"/>
          </p:nvPr>
        </p:nvSpPr>
        <p:spPr>
          <a:xfrm>
            <a:off x="1524000" y="190827"/>
            <a:ext cx="9144000" cy="927194"/>
          </a:xfrm>
        </p:spPr>
        <p:txBody>
          <a:bodyPr>
            <a:normAutofit/>
          </a:bodyPr>
          <a:lstStyle/>
          <a:p>
            <a:r>
              <a:rPr lang="nb-NO"/>
              <a:t>Eksempel: Regionråd</a:t>
            </a:r>
          </a:p>
        </p:txBody>
      </p:sp>
      <p:pic>
        <p:nvPicPr>
          <p:cNvPr id="11" name="Bilde 10">
            <a:extLst>
              <a:ext uri="{FF2B5EF4-FFF2-40B4-BE49-F238E27FC236}">
                <a16:creationId xmlns:a16="http://schemas.microsoft.com/office/drawing/2014/main" id="{A3ECB41E-6D08-D768-0152-98FAA69D5178}"/>
              </a:ext>
            </a:extLst>
          </p:cNvPr>
          <p:cNvPicPr>
            <a:picLocks noChangeAspect="1"/>
          </p:cNvPicPr>
          <p:nvPr/>
        </p:nvPicPr>
        <p:blipFill>
          <a:blip r:embed="rId2"/>
          <a:stretch>
            <a:fillRect/>
          </a:stretch>
        </p:blipFill>
        <p:spPr>
          <a:xfrm>
            <a:off x="393558" y="4278236"/>
            <a:ext cx="7183607" cy="2022569"/>
          </a:xfrm>
          <a:prstGeom prst="rect">
            <a:avLst/>
          </a:prstGeom>
        </p:spPr>
      </p:pic>
      <p:pic>
        <p:nvPicPr>
          <p:cNvPr id="13" name="Bilde 12">
            <a:extLst>
              <a:ext uri="{FF2B5EF4-FFF2-40B4-BE49-F238E27FC236}">
                <a16:creationId xmlns:a16="http://schemas.microsoft.com/office/drawing/2014/main" id="{FA99F2C2-37ED-F65D-9189-FFD6DF89D2A9}"/>
              </a:ext>
            </a:extLst>
          </p:cNvPr>
          <p:cNvPicPr>
            <a:picLocks noChangeAspect="1"/>
          </p:cNvPicPr>
          <p:nvPr/>
        </p:nvPicPr>
        <p:blipFill>
          <a:blip r:embed="rId3"/>
          <a:stretch>
            <a:fillRect/>
          </a:stretch>
        </p:blipFill>
        <p:spPr>
          <a:xfrm>
            <a:off x="8056313" y="1437612"/>
            <a:ext cx="3324890" cy="4765964"/>
          </a:xfrm>
          <a:prstGeom prst="rect">
            <a:avLst/>
          </a:prstGeom>
        </p:spPr>
      </p:pic>
      <p:pic>
        <p:nvPicPr>
          <p:cNvPr id="15" name="Bilde 14">
            <a:extLst>
              <a:ext uri="{FF2B5EF4-FFF2-40B4-BE49-F238E27FC236}">
                <a16:creationId xmlns:a16="http://schemas.microsoft.com/office/drawing/2014/main" id="{31D4734B-3238-6F19-FBCA-FC46B3052823}"/>
              </a:ext>
            </a:extLst>
          </p:cNvPr>
          <p:cNvPicPr>
            <a:picLocks noChangeAspect="1"/>
          </p:cNvPicPr>
          <p:nvPr/>
        </p:nvPicPr>
        <p:blipFill>
          <a:blip r:embed="rId4"/>
          <a:stretch>
            <a:fillRect/>
          </a:stretch>
        </p:blipFill>
        <p:spPr>
          <a:xfrm>
            <a:off x="502210" y="1453665"/>
            <a:ext cx="7074955" cy="2524788"/>
          </a:xfrm>
          <a:prstGeom prst="rect">
            <a:avLst/>
          </a:prstGeom>
        </p:spPr>
      </p:pic>
    </p:spTree>
    <p:extLst>
      <p:ext uri="{BB962C8B-B14F-4D97-AF65-F5344CB8AC3E}">
        <p14:creationId xmlns:p14="http://schemas.microsoft.com/office/powerpoint/2010/main" val="175070956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5FDD51C-42CE-F639-8D21-8FE8C427B491}"/>
              </a:ext>
            </a:extLst>
          </p:cNvPr>
          <p:cNvSpPr>
            <a:spLocks noGrp="1"/>
          </p:cNvSpPr>
          <p:nvPr>
            <p:ph type="ctrTitle"/>
          </p:nvPr>
        </p:nvSpPr>
        <p:spPr>
          <a:xfrm>
            <a:off x="1524000" y="594505"/>
            <a:ext cx="9144000" cy="1005695"/>
          </a:xfrm>
        </p:spPr>
        <p:txBody>
          <a:bodyPr/>
          <a:lstStyle/>
          <a:p>
            <a:r>
              <a:rPr lang="nb-NO"/>
              <a:t>Klagefristen gått ut?</a:t>
            </a:r>
          </a:p>
        </p:txBody>
      </p:sp>
      <p:sp>
        <p:nvSpPr>
          <p:cNvPr id="4" name="TekstSylinder 3">
            <a:extLst>
              <a:ext uri="{FF2B5EF4-FFF2-40B4-BE49-F238E27FC236}">
                <a16:creationId xmlns:a16="http://schemas.microsoft.com/office/drawing/2014/main" id="{FDCC490F-6C77-8D03-C87B-B40B0FDF9D42}"/>
              </a:ext>
            </a:extLst>
          </p:cNvPr>
          <p:cNvSpPr txBox="1"/>
          <p:nvPr/>
        </p:nvSpPr>
        <p:spPr>
          <a:xfrm>
            <a:off x="965200" y="2127872"/>
            <a:ext cx="6096000" cy="3416320"/>
          </a:xfrm>
          <a:prstGeom prst="rect">
            <a:avLst/>
          </a:prstGeom>
          <a:noFill/>
        </p:spPr>
        <p:txBody>
          <a:bodyPr wrap="square">
            <a:spAutoFit/>
          </a:bodyPr>
          <a:lstStyle/>
          <a:p>
            <a:pPr rtl="0">
              <a:spcBef>
                <a:spcPts val="0"/>
              </a:spcBef>
              <a:spcAft>
                <a:spcPts val="0"/>
              </a:spcAft>
            </a:pPr>
            <a:r>
              <a:rPr lang="nb-NO" sz="1800" b="0" i="0" u="none" strike="noStrike">
                <a:solidFill>
                  <a:srgbClr val="000000"/>
                </a:solidFill>
                <a:effectLst/>
                <a:latin typeface="+mj-lt"/>
              </a:rPr>
              <a:t>Klagefristen på tre uker egentlig en nullitet.</a:t>
            </a:r>
          </a:p>
          <a:p>
            <a:pPr rtl="0">
              <a:spcBef>
                <a:spcPts val="0"/>
              </a:spcBef>
              <a:spcAft>
                <a:spcPts val="0"/>
              </a:spcAft>
            </a:pPr>
            <a:endParaRPr lang="nb-NO">
              <a:solidFill>
                <a:srgbClr val="000000"/>
              </a:solidFill>
              <a:latin typeface="+mj-lt"/>
            </a:endParaRPr>
          </a:p>
          <a:p>
            <a:pPr rtl="0">
              <a:spcBef>
                <a:spcPts val="0"/>
              </a:spcBef>
              <a:spcAft>
                <a:spcPts val="0"/>
              </a:spcAft>
            </a:pPr>
            <a:r>
              <a:rPr lang="nb-NO">
                <a:solidFill>
                  <a:srgbClr val="000000"/>
                </a:solidFill>
                <a:latin typeface="+mj-lt"/>
              </a:rPr>
              <a:t>Eksempel: </a:t>
            </a:r>
          </a:p>
          <a:p>
            <a:pPr rtl="0">
              <a:spcBef>
                <a:spcPts val="0"/>
              </a:spcBef>
              <a:spcAft>
                <a:spcPts val="0"/>
              </a:spcAft>
            </a:pPr>
            <a:r>
              <a:rPr lang="nb-NO" sz="1800" b="0" i="1" u="none" strike="noStrike">
                <a:solidFill>
                  <a:srgbClr val="000000"/>
                </a:solidFill>
                <a:effectLst/>
                <a:latin typeface="+mj-lt"/>
              </a:rPr>
              <a:t>«Den formelle klagefristen er oversittet. Årsaken er at vi har bedt om innsyn i disse planene fra alle landets kommuner, og har ønsket å få flest mulig svar før vi setter i gang klageprosessen. Hvis kommunen skulle motsette seg klagebehandling på den bakgrunn ber vi dere om å anse dette som et nytt innsynskrav i kommunenes overordnede beredskapsplan.»</a:t>
            </a:r>
            <a:endParaRPr lang="nb-NO" b="0" i="1">
              <a:effectLst/>
              <a:latin typeface="+mj-lt"/>
            </a:endParaRPr>
          </a:p>
          <a:p>
            <a:endParaRPr lang="nb-NO">
              <a:latin typeface="+mj-lt"/>
            </a:endParaRPr>
          </a:p>
          <a:p>
            <a:r>
              <a:rPr lang="nb-NO">
                <a:latin typeface="+mj-lt"/>
              </a:rPr>
              <a:t>NB: Sivilombudets klagefrist på et år er absolutt. </a:t>
            </a:r>
            <a:br>
              <a:rPr lang="nb-NO">
                <a:latin typeface="+mj-lt"/>
              </a:rPr>
            </a:br>
            <a:endParaRPr lang="nb-NO">
              <a:latin typeface="+mj-lt"/>
            </a:endParaRPr>
          </a:p>
        </p:txBody>
      </p:sp>
      <p:sp>
        <p:nvSpPr>
          <p:cNvPr id="5" name="Rectangle 1">
            <a:extLst>
              <a:ext uri="{FF2B5EF4-FFF2-40B4-BE49-F238E27FC236}">
                <a16:creationId xmlns:a16="http://schemas.microsoft.com/office/drawing/2014/main" id="{3452F637-B419-9ABC-7C7C-33509B520154}"/>
              </a:ext>
            </a:extLst>
          </p:cNvPr>
          <p:cNvSpPr>
            <a:spLocks noChangeArrowheads="1"/>
          </p:cNvSpPr>
          <p:nvPr/>
        </p:nvSpPr>
        <p:spPr bwMode="auto">
          <a:xfrm>
            <a:off x="8238067" y="5311927"/>
            <a:ext cx="3002745"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nb-NO" altLang="nb-NO" sz="1000" i="1">
                <a:latin typeface="Söhne"/>
              </a:rPr>
              <a:t>«</a:t>
            </a:r>
            <a:r>
              <a:rPr kumimoji="0" lang="nb-NO" altLang="nb-NO" sz="1000" b="0" i="1" u="none" strike="noStrike" cap="none" normalizeH="0" baseline="0">
                <a:ln>
                  <a:noFill/>
                </a:ln>
                <a:solidFill>
                  <a:schemeClr val="tx1"/>
                </a:solidFill>
                <a:effectLst/>
                <a:latin typeface="Söhne"/>
              </a:rPr>
              <a:t>Journalist som er glad fordi hen får klagen behandlet </a:t>
            </a:r>
            <a:br>
              <a:rPr kumimoji="0" lang="nb-NO" altLang="nb-NO" sz="1000" b="0" i="1" u="none" strike="noStrike" cap="none" normalizeH="0" baseline="0">
                <a:ln>
                  <a:noFill/>
                </a:ln>
                <a:solidFill>
                  <a:schemeClr val="tx1"/>
                </a:solidFill>
                <a:effectLst/>
                <a:latin typeface="Söhne"/>
              </a:rPr>
            </a:br>
            <a:r>
              <a:rPr kumimoji="0" lang="nb-NO" altLang="nb-NO" sz="1000" b="0" i="1" u="none" strike="noStrike" cap="none" normalizeH="0" baseline="0">
                <a:ln>
                  <a:noFill/>
                </a:ln>
                <a:solidFill>
                  <a:schemeClr val="tx1"/>
                </a:solidFill>
                <a:effectLst/>
                <a:latin typeface="Söhne"/>
              </a:rPr>
              <a:t>selv om den formelle klagefristen er utløpt»</a:t>
            </a:r>
          </a:p>
          <a:p>
            <a:pPr marL="0" marR="0" lvl="0" indent="0" algn="l" defTabSz="914400" rtl="0" eaLnBrk="0" fontAlgn="base" latinLnBrk="0" hangingPunct="0">
              <a:lnSpc>
                <a:spcPct val="100000"/>
              </a:lnSpc>
              <a:spcBef>
                <a:spcPct val="0"/>
              </a:spcBef>
              <a:spcAft>
                <a:spcPct val="0"/>
              </a:spcAft>
              <a:buClrTx/>
              <a:buSzTx/>
              <a:buFontTx/>
              <a:buNone/>
              <a:tabLst/>
            </a:pPr>
            <a:br>
              <a:rPr kumimoji="0" lang="nb-NO" altLang="nb-NO" sz="1000" b="0" i="0" u="none" strike="noStrike" cap="none" normalizeH="0" baseline="0">
                <a:ln>
                  <a:noFill/>
                </a:ln>
                <a:solidFill>
                  <a:schemeClr val="tx1"/>
                </a:solidFill>
                <a:effectLst/>
                <a:latin typeface="Söhne"/>
              </a:rPr>
            </a:br>
            <a:endParaRPr kumimoji="0" lang="nb-NO" altLang="nb-NO" sz="1800" b="0" i="0" u="none" strike="noStrike" cap="none" normalizeH="0" baseline="0">
              <a:ln>
                <a:noFill/>
              </a:ln>
              <a:solidFill>
                <a:schemeClr val="tx1"/>
              </a:solidFill>
              <a:effectLst/>
              <a:latin typeface="Arial" panose="020B0604020202020204" pitchFamily="34" charset="0"/>
            </a:endParaRPr>
          </a:p>
        </p:txBody>
      </p:sp>
      <p:pic>
        <p:nvPicPr>
          <p:cNvPr id="7" name="Bilde 6" descr="Et bilde som inneholder klær, mann, Menneskeansikt, tegnefilm&#10;&#10;Automatisk generert beskrivelse">
            <a:extLst>
              <a:ext uri="{FF2B5EF4-FFF2-40B4-BE49-F238E27FC236}">
                <a16:creationId xmlns:a16="http://schemas.microsoft.com/office/drawing/2014/main" id="{E72FBA20-640E-6D3A-D664-5DA08ABA09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38067" y="2343792"/>
            <a:ext cx="2988733" cy="2988733"/>
          </a:xfrm>
          <a:prstGeom prst="rect">
            <a:avLst/>
          </a:prstGeom>
        </p:spPr>
      </p:pic>
    </p:spTree>
    <p:extLst>
      <p:ext uri="{BB962C8B-B14F-4D97-AF65-F5344CB8AC3E}">
        <p14:creationId xmlns:p14="http://schemas.microsoft.com/office/powerpoint/2010/main" val="386888402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5FDD51C-42CE-F639-8D21-8FE8C427B491}"/>
              </a:ext>
            </a:extLst>
          </p:cNvPr>
          <p:cNvSpPr>
            <a:spLocks noGrp="1"/>
          </p:cNvSpPr>
          <p:nvPr>
            <p:ph type="ctrTitle"/>
          </p:nvPr>
        </p:nvSpPr>
        <p:spPr>
          <a:xfrm>
            <a:off x="1524000" y="594505"/>
            <a:ext cx="9144000" cy="1005695"/>
          </a:xfrm>
        </p:spPr>
        <p:txBody>
          <a:bodyPr/>
          <a:lstStyle/>
          <a:p>
            <a:r>
              <a:rPr lang="nb-NO"/>
              <a:t>Klager til Sivilombudet</a:t>
            </a:r>
          </a:p>
        </p:txBody>
      </p:sp>
      <p:sp>
        <p:nvSpPr>
          <p:cNvPr id="4" name="TekstSylinder 3">
            <a:extLst>
              <a:ext uri="{FF2B5EF4-FFF2-40B4-BE49-F238E27FC236}">
                <a16:creationId xmlns:a16="http://schemas.microsoft.com/office/drawing/2014/main" id="{FDCC490F-6C77-8D03-C87B-B40B0FDF9D42}"/>
              </a:ext>
            </a:extLst>
          </p:cNvPr>
          <p:cNvSpPr txBox="1"/>
          <p:nvPr/>
        </p:nvSpPr>
        <p:spPr>
          <a:xfrm>
            <a:off x="842537" y="1677558"/>
            <a:ext cx="7888868" cy="3416320"/>
          </a:xfrm>
          <a:prstGeom prst="rect">
            <a:avLst/>
          </a:prstGeom>
          <a:noFill/>
        </p:spPr>
        <p:txBody>
          <a:bodyPr wrap="square">
            <a:spAutoFit/>
          </a:bodyPr>
          <a:lstStyle/>
          <a:p>
            <a:pPr rtl="0">
              <a:spcBef>
                <a:spcPts val="0"/>
              </a:spcBef>
              <a:spcAft>
                <a:spcPts val="0"/>
              </a:spcAft>
            </a:pPr>
            <a:r>
              <a:rPr lang="nb-NO" sz="2400" b="0" i="0" u="none" strike="noStrike">
                <a:solidFill>
                  <a:srgbClr val="000000"/>
                </a:solidFill>
                <a:effectLst/>
                <a:latin typeface="+mj-lt"/>
              </a:rPr>
              <a:t>Er ikke et vanlig klageorgan, men fører kontroll med den offentlige forvaltningen. Sivilombudet kan undersøke og uttale sin mening om klager mot forvaltningen.</a:t>
            </a:r>
          </a:p>
          <a:p>
            <a:pPr rtl="0">
              <a:spcBef>
                <a:spcPts val="0"/>
              </a:spcBef>
              <a:spcAft>
                <a:spcPts val="0"/>
              </a:spcAft>
            </a:pPr>
            <a:r>
              <a:rPr lang="nb-NO" sz="2400">
                <a:solidFill>
                  <a:srgbClr val="000000"/>
                </a:solidFill>
                <a:latin typeface="+mj-lt"/>
              </a:rPr>
              <a:t>Vurderer i liten grad merinnsyn :/</a:t>
            </a:r>
            <a:endParaRPr lang="nb-NO" sz="2400" b="0" i="0" u="none" strike="noStrike">
              <a:solidFill>
                <a:srgbClr val="000000"/>
              </a:solidFill>
              <a:effectLst/>
              <a:latin typeface="+mj-lt"/>
            </a:endParaRPr>
          </a:p>
          <a:p>
            <a:pPr rtl="0">
              <a:spcBef>
                <a:spcPts val="0"/>
              </a:spcBef>
              <a:spcAft>
                <a:spcPts val="0"/>
              </a:spcAft>
            </a:pPr>
            <a:endParaRPr lang="nb-NO" sz="2400">
              <a:solidFill>
                <a:srgbClr val="000000"/>
              </a:solidFill>
              <a:latin typeface="+mj-lt"/>
            </a:endParaRPr>
          </a:p>
          <a:p>
            <a:pPr rtl="0">
              <a:spcBef>
                <a:spcPts val="0"/>
              </a:spcBef>
              <a:spcAft>
                <a:spcPts val="0"/>
              </a:spcAft>
            </a:pPr>
            <a:endParaRPr lang="nb-NO" sz="2400" b="0" i="0" u="none" strike="noStrike">
              <a:solidFill>
                <a:srgbClr val="000000"/>
              </a:solidFill>
              <a:effectLst/>
              <a:latin typeface="+mj-lt"/>
            </a:endParaRPr>
          </a:p>
          <a:p>
            <a:pPr rtl="0">
              <a:spcBef>
                <a:spcPts val="0"/>
              </a:spcBef>
              <a:spcAft>
                <a:spcPts val="0"/>
              </a:spcAft>
            </a:pPr>
            <a:endParaRPr lang="nb-NO" sz="2400" b="0" i="0" u="none" strike="noStrike">
              <a:solidFill>
                <a:srgbClr val="000000"/>
              </a:solidFill>
              <a:effectLst/>
              <a:latin typeface="+mj-lt"/>
            </a:endParaRPr>
          </a:p>
          <a:p>
            <a:pPr rtl="0">
              <a:spcBef>
                <a:spcPts val="0"/>
              </a:spcBef>
              <a:spcAft>
                <a:spcPts val="0"/>
              </a:spcAft>
            </a:pPr>
            <a:endParaRPr lang="nb-NO" sz="2400" b="0" i="0" u="none" strike="noStrike">
              <a:solidFill>
                <a:srgbClr val="000000"/>
              </a:solidFill>
              <a:effectLst/>
              <a:latin typeface="+mj-lt"/>
            </a:endParaRPr>
          </a:p>
          <a:p>
            <a:pPr rtl="0">
              <a:spcBef>
                <a:spcPts val="0"/>
              </a:spcBef>
              <a:spcAft>
                <a:spcPts val="0"/>
              </a:spcAft>
            </a:pPr>
            <a:r>
              <a:rPr lang="nb-NO" sz="2400" b="0" i="0" u="none" strike="noStrike">
                <a:solidFill>
                  <a:srgbClr val="000000"/>
                </a:solidFill>
                <a:effectLst/>
                <a:latin typeface="+mj-lt"/>
              </a:rPr>
              <a:t> </a:t>
            </a:r>
            <a:endParaRPr lang="nb-NO" sz="2400">
              <a:latin typeface="+mj-lt"/>
            </a:endParaRPr>
          </a:p>
        </p:txBody>
      </p:sp>
      <p:pic>
        <p:nvPicPr>
          <p:cNvPr id="6" name="Bilde 5">
            <a:extLst>
              <a:ext uri="{FF2B5EF4-FFF2-40B4-BE49-F238E27FC236}">
                <a16:creationId xmlns:a16="http://schemas.microsoft.com/office/drawing/2014/main" id="{6399B5AC-F4ED-1A3D-771B-A0805841D470}"/>
              </a:ext>
            </a:extLst>
          </p:cNvPr>
          <p:cNvPicPr>
            <a:picLocks noChangeAspect="1"/>
          </p:cNvPicPr>
          <p:nvPr/>
        </p:nvPicPr>
        <p:blipFill>
          <a:blip r:embed="rId2"/>
          <a:stretch>
            <a:fillRect/>
          </a:stretch>
        </p:blipFill>
        <p:spPr>
          <a:xfrm>
            <a:off x="936639" y="3668215"/>
            <a:ext cx="4832039" cy="2344053"/>
          </a:xfrm>
          <a:prstGeom prst="rect">
            <a:avLst/>
          </a:prstGeom>
        </p:spPr>
      </p:pic>
      <p:pic>
        <p:nvPicPr>
          <p:cNvPr id="9" name="Bilde 8">
            <a:extLst>
              <a:ext uri="{FF2B5EF4-FFF2-40B4-BE49-F238E27FC236}">
                <a16:creationId xmlns:a16="http://schemas.microsoft.com/office/drawing/2014/main" id="{EBCED876-CB0B-7298-9524-958F5CACD750}"/>
              </a:ext>
            </a:extLst>
          </p:cNvPr>
          <p:cNvPicPr>
            <a:picLocks noChangeAspect="1"/>
          </p:cNvPicPr>
          <p:nvPr/>
        </p:nvPicPr>
        <p:blipFill>
          <a:blip r:embed="rId3"/>
          <a:stretch>
            <a:fillRect/>
          </a:stretch>
        </p:blipFill>
        <p:spPr>
          <a:xfrm>
            <a:off x="6423323" y="4309461"/>
            <a:ext cx="4616163" cy="1702807"/>
          </a:xfrm>
          <a:prstGeom prst="rect">
            <a:avLst/>
          </a:prstGeom>
        </p:spPr>
      </p:pic>
      <p:pic>
        <p:nvPicPr>
          <p:cNvPr id="11" name="Bilde 10" descr="Et bilde som inneholder klær, Menneskeansikt, person, dress&#10;&#10;Automatisk generert beskrivelse">
            <a:extLst>
              <a:ext uri="{FF2B5EF4-FFF2-40B4-BE49-F238E27FC236}">
                <a16:creationId xmlns:a16="http://schemas.microsoft.com/office/drawing/2014/main" id="{EEBC600F-56E0-D6C9-571B-4A273524F0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32284" y="1777919"/>
            <a:ext cx="2123077" cy="2123077"/>
          </a:xfrm>
          <a:prstGeom prst="rect">
            <a:avLst/>
          </a:prstGeom>
        </p:spPr>
      </p:pic>
      <p:sp>
        <p:nvSpPr>
          <p:cNvPr id="12" name="Rectangle 1">
            <a:extLst>
              <a:ext uri="{FF2B5EF4-FFF2-40B4-BE49-F238E27FC236}">
                <a16:creationId xmlns:a16="http://schemas.microsoft.com/office/drawing/2014/main" id="{CD721581-8F26-EA49-E3A6-47519663BAEC}"/>
              </a:ext>
            </a:extLst>
          </p:cNvPr>
          <p:cNvSpPr>
            <a:spLocks noChangeArrowheads="1"/>
          </p:cNvSpPr>
          <p:nvPr/>
        </p:nvSpPr>
        <p:spPr bwMode="auto">
          <a:xfrm>
            <a:off x="8973015" y="3970907"/>
            <a:ext cx="2324675" cy="6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b-NO" altLang="nb-NO" sz="1000" b="0" i="1" u="none" strike="noStrike" cap="none" normalizeH="0" baseline="0">
                <a:ln>
                  <a:noFill/>
                </a:ln>
                <a:solidFill>
                  <a:schemeClr val="tx1"/>
                </a:solidFill>
                <a:effectLst/>
                <a:latin typeface="Söhne"/>
              </a:rPr>
              <a:t>"Sivilombudet som norsk kvinne </a:t>
            </a:r>
            <a:r>
              <a:rPr kumimoji="0" lang="nb-NO" altLang="nb-NO" sz="1000" b="0" i="1" u="none" strike="noStrike" cap="none" normalizeH="0" baseline="0" err="1">
                <a:ln>
                  <a:noFill/>
                </a:ln>
                <a:solidFill>
                  <a:schemeClr val="tx1"/>
                </a:solidFill>
                <a:effectLst/>
                <a:latin typeface="Söhne"/>
              </a:rPr>
              <a:t>ca</a:t>
            </a:r>
            <a:r>
              <a:rPr kumimoji="0" lang="nb-NO" altLang="nb-NO" sz="1000" b="0" i="1" u="none" strike="noStrike" cap="none" normalizeH="0" baseline="0">
                <a:ln>
                  <a:noFill/>
                </a:ln>
                <a:solidFill>
                  <a:schemeClr val="tx1"/>
                </a:solidFill>
                <a:effectLst/>
                <a:latin typeface="Söhne"/>
              </a:rPr>
              <a:t> 50 år"</a:t>
            </a:r>
          </a:p>
          <a:p>
            <a:pPr marL="0" marR="0" lvl="0" indent="0" algn="l" defTabSz="914400" rtl="0" eaLnBrk="0" fontAlgn="base" latinLnBrk="0" hangingPunct="0">
              <a:lnSpc>
                <a:spcPct val="100000"/>
              </a:lnSpc>
              <a:spcBef>
                <a:spcPct val="0"/>
              </a:spcBef>
              <a:spcAft>
                <a:spcPct val="0"/>
              </a:spcAft>
              <a:buClrTx/>
              <a:buSzTx/>
              <a:buFontTx/>
              <a:buNone/>
              <a:tabLst/>
            </a:pPr>
            <a:br>
              <a:rPr kumimoji="0" lang="nb-NO" altLang="nb-NO" sz="1000" b="0" i="0" u="none" strike="noStrike" cap="none" normalizeH="0" baseline="0">
                <a:ln>
                  <a:noFill/>
                </a:ln>
                <a:solidFill>
                  <a:schemeClr val="tx1"/>
                </a:solidFill>
                <a:effectLst/>
                <a:latin typeface="Söhne"/>
              </a:rPr>
            </a:br>
            <a:endParaRPr kumimoji="0" lang="nb-NO" altLang="nb-NO"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6737189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5FDD51C-42CE-F639-8D21-8FE8C427B491}"/>
              </a:ext>
            </a:extLst>
          </p:cNvPr>
          <p:cNvSpPr>
            <a:spLocks noGrp="1"/>
          </p:cNvSpPr>
          <p:nvPr>
            <p:ph type="ctrTitle"/>
          </p:nvPr>
        </p:nvSpPr>
        <p:spPr>
          <a:xfrm>
            <a:off x="1524000" y="594505"/>
            <a:ext cx="9144000" cy="1005695"/>
          </a:xfrm>
        </p:spPr>
        <p:txBody>
          <a:bodyPr/>
          <a:lstStyle/>
          <a:p>
            <a:r>
              <a:rPr lang="nb-NO"/>
              <a:t>Ombudets innsynsguide</a:t>
            </a:r>
          </a:p>
        </p:txBody>
      </p:sp>
      <p:pic>
        <p:nvPicPr>
          <p:cNvPr id="5" name="Bilde 4">
            <a:extLst>
              <a:ext uri="{FF2B5EF4-FFF2-40B4-BE49-F238E27FC236}">
                <a16:creationId xmlns:a16="http://schemas.microsoft.com/office/drawing/2014/main" id="{21D007B0-8DFF-F55F-6FB5-230162AF1443}"/>
              </a:ext>
            </a:extLst>
          </p:cNvPr>
          <p:cNvPicPr>
            <a:picLocks noChangeAspect="1"/>
          </p:cNvPicPr>
          <p:nvPr/>
        </p:nvPicPr>
        <p:blipFill>
          <a:blip r:embed="rId2"/>
          <a:stretch>
            <a:fillRect/>
          </a:stretch>
        </p:blipFill>
        <p:spPr>
          <a:xfrm>
            <a:off x="2029609" y="1515954"/>
            <a:ext cx="7749391" cy="4747541"/>
          </a:xfrm>
          <a:prstGeom prst="rect">
            <a:avLst/>
          </a:prstGeom>
        </p:spPr>
      </p:pic>
    </p:spTree>
    <p:extLst>
      <p:ext uri="{BB962C8B-B14F-4D97-AF65-F5344CB8AC3E}">
        <p14:creationId xmlns:p14="http://schemas.microsoft.com/office/powerpoint/2010/main" val="161271633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5FDD51C-42CE-F639-8D21-8FE8C427B491}"/>
              </a:ext>
            </a:extLst>
          </p:cNvPr>
          <p:cNvSpPr>
            <a:spLocks noGrp="1"/>
          </p:cNvSpPr>
          <p:nvPr>
            <p:ph type="ctrTitle"/>
          </p:nvPr>
        </p:nvSpPr>
        <p:spPr>
          <a:xfrm>
            <a:off x="1524000" y="594505"/>
            <a:ext cx="9144000" cy="1005695"/>
          </a:xfrm>
        </p:spPr>
        <p:txBody>
          <a:bodyPr>
            <a:normAutofit fontScale="90000"/>
          </a:bodyPr>
          <a:lstStyle/>
          <a:p>
            <a:r>
              <a:rPr lang="nb-NO"/>
              <a:t>Ikke klag til Kongen i statsråd!</a:t>
            </a:r>
          </a:p>
        </p:txBody>
      </p:sp>
      <p:pic>
        <p:nvPicPr>
          <p:cNvPr id="6" name="Bilde 5" descr="Et bilde som inneholder tekst, Menneskeansikt, innendørs, klær&#10;&#10;Automatisk generert beskrivelse">
            <a:extLst>
              <a:ext uri="{FF2B5EF4-FFF2-40B4-BE49-F238E27FC236}">
                <a16:creationId xmlns:a16="http://schemas.microsoft.com/office/drawing/2014/main" id="{1406AE25-9EAA-D8A3-F206-CDAF216817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72307" y="1998133"/>
            <a:ext cx="3309847" cy="3309847"/>
          </a:xfrm>
          <a:prstGeom prst="rect">
            <a:avLst/>
          </a:prstGeom>
        </p:spPr>
      </p:pic>
      <p:sp>
        <p:nvSpPr>
          <p:cNvPr id="8" name="Rectangle 1">
            <a:extLst>
              <a:ext uri="{FF2B5EF4-FFF2-40B4-BE49-F238E27FC236}">
                <a16:creationId xmlns:a16="http://schemas.microsoft.com/office/drawing/2014/main" id="{0A5E9B99-F834-9A1A-182C-456C89538B9A}"/>
              </a:ext>
            </a:extLst>
          </p:cNvPr>
          <p:cNvSpPr>
            <a:spLocks noChangeArrowheads="1"/>
          </p:cNvSpPr>
          <p:nvPr/>
        </p:nvSpPr>
        <p:spPr bwMode="auto">
          <a:xfrm>
            <a:off x="7820673" y="5290414"/>
            <a:ext cx="3413114"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b-NO" altLang="nb-NO" sz="1000" b="0" i="1" u="none" strike="noStrike" cap="none" normalizeH="0" baseline="0">
                <a:ln>
                  <a:noFill/>
                </a:ln>
                <a:solidFill>
                  <a:schemeClr val="tx1"/>
                </a:solidFill>
                <a:effectLst/>
                <a:latin typeface="Söhne"/>
              </a:rPr>
              <a:t>"Journalist som er lei seg fordi hen klaget til Kongen i statsråd </a:t>
            </a:r>
          </a:p>
          <a:p>
            <a:pPr marL="0" marR="0" lvl="0" indent="0" algn="l" defTabSz="914400" rtl="0" eaLnBrk="0" fontAlgn="base" latinLnBrk="0" hangingPunct="0">
              <a:lnSpc>
                <a:spcPct val="100000"/>
              </a:lnSpc>
              <a:spcBef>
                <a:spcPct val="0"/>
              </a:spcBef>
              <a:spcAft>
                <a:spcPct val="0"/>
              </a:spcAft>
              <a:buClrTx/>
              <a:buSzTx/>
              <a:buFontTx/>
              <a:buNone/>
              <a:tabLst/>
            </a:pPr>
            <a:r>
              <a:rPr kumimoji="0" lang="nb-NO" altLang="nb-NO" sz="1000" b="0" i="1" u="none" strike="noStrike" cap="none" normalizeH="0" baseline="0">
                <a:ln>
                  <a:noFill/>
                </a:ln>
                <a:solidFill>
                  <a:schemeClr val="tx1"/>
                </a:solidFill>
                <a:effectLst/>
                <a:latin typeface="Söhne"/>
              </a:rPr>
              <a:t>og dermed ikke får klagesaken vurdert av Sivilombudet"</a:t>
            </a:r>
          </a:p>
          <a:p>
            <a:pPr marL="0" marR="0" lvl="0" indent="0" algn="l" defTabSz="914400" rtl="0" eaLnBrk="0" fontAlgn="base" latinLnBrk="0" hangingPunct="0">
              <a:lnSpc>
                <a:spcPct val="100000"/>
              </a:lnSpc>
              <a:spcBef>
                <a:spcPct val="0"/>
              </a:spcBef>
              <a:spcAft>
                <a:spcPct val="0"/>
              </a:spcAft>
              <a:buClrTx/>
              <a:buSzTx/>
              <a:buFontTx/>
              <a:buNone/>
              <a:tabLst/>
            </a:pPr>
            <a:br>
              <a:rPr kumimoji="0" lang="nb-NO" altLang="nb-NO" sz="1000" b="0" i="1" u="none" strike="noStrike" cap="none" normalizeH="0" baseline="0">
                <a:ln>
                  <a:noFill/>
                </a:ln>
                <a:solidFill>
                  <a:schemeClr val="tx1"/>
                </a:solidFill>
                <a:effectLst/>
                <a:latin typeface="Söhne"/>
              </a:rPr>
            </a:br>
            <a:endParaRPr kumimoji="0" lang="nb-NO" altLang="nb-NO" sz="1800" b="0" i="1" u="none" strike="noStrike" cap="none" normalizeH="0" baseline="0">
              <a:ln>
                <a:noFill/>
              </a:ln>
              <a:solidFill>
                <a:schemeClr val="tx1"/>
              </a:solidFill>
              <a:effectLst/>
              <a:latin typeface="Arial" panose="020B0604020202020204" pitchFamily="34" charset="0"/>
            </a:endParaRPr>
          </a:p>
        </p:txBody>
      </p:sp>
      <p:pic>
        <p:nvPicPr>
          <p:cNvPr id="10" name="Bilde 9">
            <a:extLst>
              <a:ext uri="{FF2B5EF4-FFF2-40B4-BE49-F238E27FC236}">
                <a16:creationId xmlns:a16="http://schemas.microsoft.com/office/drawing/2014/main" id="{E34CFE57-4180-6900-873F-7C8FA75E20B5}"/>
              </a:ext>
            </a:extLst>
          </p:cNvPr>
          <p:cNvPicPr>
            <a:picLocks noChangeAspect="1"/>
          </p:cNvPicPr>
          <p:nvPr/>
        </p:nvPicPr>
        <p:blipFill>
          <a:blip r:embed="rId3"/>
          <a:stretch>
            <a:fillRect/>
          </a:stretch>
        </p:blipFill>
        <p:spPr>
          <a:xfrm>
            <a:off x="1524000" y="2015033"/>
            <a:ext cx="5456012" cy="4248462"/>
          </a:xfrm>
          <a:prstGeom prst="rect">
            <a:avLst/>
          </a:prstGeom>
        </p:spPr>
      </p:pic>
    </p:spTree>
    <p:extLst>
      <p:ext uri="{BB962C8B-B14F-4D97-AF65-F5344CB8AC3E}">
        <p14:creationId xmlns:p14="http://schemas.microsoft.com/office/powerpoint/2010/main" val="394130431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5FDD51C-42CE-F639-8D21-8FE8C427B491}"/>
              </a:ext>
            </a:extLst>
          </p:cNvPr>
          <p:cNvSpPr>
            <a:spLocks noGrp="1"/>
          </p:cNvSpPr>
          <p:nvPr>
            <p:ph type="ctrTitle"/>
          </p:nvPr>
        </p:nvSpPr>
        <p:spPr>
          <a:xfrm>
            <a:off x="1112520" y="676656"/>
            <a:ext cx="9144000" cy="1082452"/>
          </a:xfrm>
        </p:spPr>
        <p:txBody>
          <a:bodyPr/>
          <a:lstStyle/>
          <a:p>
            <a:pPr algn="l"/>
            <a:r>
              <a:rPr lang="nb-NO"/>
              <a:t>Klage?</a:t>
            </a:r>
          </a:p>
        </p:txBody>
      </p:sp>
      <p:sp>
        <p:nvSpPr>
          <p:cNvPr id="3" name="Undertittel 2">
            <a:extLst>
              <a:ext uri="{FF2B5EF4-FFF2-40B4-BE49-F238E27FC236}">
                <a16:creationId xmlns:a16="http://schemas.microsoft.com/office/drawing/2014/main" id="{297D00EB-3DFE-D8F4-39AE-C7FAA310BBAB}"/>
              </a:ext>
            </a:extLst>
          </p:cNvPr>
          <p:cNvSpPr>
            <a:spLocks noGrp="1"/>
          </p:cNvSpPr>
          <p:nvPr>
            <p:ph type="subTitle" idx="1"/>
          </p:nvPr>
        </p:nvSpPr>
        <p:spPr>
          <a:xfrm>
            <a:off x="1112520" y="2045908"/>
            <a:ext cx="6733032" cy="3778820"/>
          </a:xfrm>
        </p:spPr>
        <p:txBody>
          <a:bodyPr>
            <a:normAutofit fontScale="92500" lnSpcReduction="10000"/>
          </a:bodyPr>
          <a:lstStyle/>
          <a:p>
            <a:pPr algn="l"/>
            <a:r>
              <a:rPr lang="nb-NO" u="sng"/>
              <a:t>Sjekkliste:</a:t>
            </a:r>
          </a:p>
          <a:p>
            <a:pPr marL="342900" indent="-342900" algn="l">
              <a:buFont typeface="Arial" panose="020B0604020202020204" pitchFamily="34" charset="0"/>
              <a:buChar char="•"/>
            </a:pPr>
            <a:r>
              <a:rPr lang="nb-NO"/>
              <a:t>Fremstår avslaget velbegrunnet?</a:t>
            </a:r>
          </a:p>
          <a:p>
            <a:pPr marL="342900" indent="-342900" algn="l">
              <a:buFont typeface="Arial" panose="020B0604020202020204" pitchFamily="34" charset="0"/>
              <a:buChar char="•"/>
            </a:pPr>
            <a:r>
              <a:rPr lang="nb-NO"/>
              <a:t>Er det «opplysninger» eller «dokumenter» som kan unntas?</a:t>
            </a:r>
          </a:p>
          <a:p>
            <a:pPr marL="342900" indent="-342900" algn="l">
              <a:buFont typeface="Arial" panose="020B0604020202020204" pitchFamily="34" charset="0"/>
              <a:buChar char="•"/>
            </a:pPr>
            <a:r>
              <a:rPr lang="nb-NO"/>
              <a:t>Hvis «opplysninger»: Er vilkårene i § 12 oppfylt for å unnta resten oppfylt?</a:t>
            </a:r>
          </a:p>
          <a:p>
            <a:pPr marL="342900" indent="-342900" algn="l">
              <a:buFont typeface="Arial" panose="020B0604020202020204" pitchFamily="34" charset="0"/>
              <a:buChar char="•"/>
            </a:pPr>
            <a:r>
              <a:rPr lang="nb-NO"/>
              <a:t>Er det et «nødvendighet»- eller «påkrevd»-krav for å unnta og er dette oppfylt?</a:t>
            </a:r>
          </a:p>
          <a:p>
            <a:pPr marL="342900" indent="-342900" algn="l">
              <a:buFont typeface="Arial" panose="020B0604020202020204" pitchFamily="34" charset="0"/>
              <a:buChar char="•"/>
            </a:pPr>
            <a:r>
              <a:rPr lang="nb-NO"/>
              <a:t>Hvis ikke taushetsplikt: Er merinnsyn vurdert konkret?</a:t>
            </a:r>
          </a:p>
          <a:p>
            <a:pPr marL="342900" indent="-342900" algn="l">
              <a:buFont typeface="Arial" panose="020B0604020202020204" pitchFamily="34" charset="0"/>
              <a:buChar char="•"/>
            </a:pPr>
            <a:r>
              <a:rPr lang="nb-NO"/>
              <a:t>Er det bedre å endre innsynskravet enn å klage?</a:t>
            </a:r>
          </a:p>
          <a:p>
            <a:pPr marL="342900" indent="-342900" algn="l">
              <a:buFont typeface="Arial" panose="020B0604020202020204" pitchFamily="34" charset="0"/>
              <a:buChar char="•"/>
            </a:pPr>
            <a:endParaRPr lang="nb-NO"/>
          </a:p>
        </p:txBody>
      </p:sp>
      <p:pic>
        <p:nvPicPr>
          <p:cNvPr id="6" name="Bilde 5" descr="Et bilde som inneholder klær, person, innendørs, datamaskin&#10;&#10;Automatisk generert beskrivelse">
            <a:extLst>
              <a:ext uri="{FF2B5EF4-FFF2-40B4-BE49-F238E27FC236}">
                <a16:creationId xmlns:a16="http://schemas.microsoft.com/office/drawing/2014/main" id="{B57CBD58-911C-7525-732A-28FBAA469B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31200" y="2012794"/>
            <a:ext cx="3086099" cy="3086099"/>
          </a:xfrm>
          <a:prstGeom prst="rect">
            <a:avLst/>
          </a:prstGeom>
        </p:spPr>
      </p:pic>
      <p:sp>
        <p:nvSpPr>
          <p:cNvPr id="7" name="Rectangle 1">
            <a:extLst>
              <a:ext uri="{FF2B5EF4-FFF2-40B4-BE49-F238E27FC236}">
                <a16:creationId xmlns:a16="http://schemas.microsoft.com/office/drawing/2014/main" id="{6415FFA9-0DEE-A7AE-6A19-995A995D1D68}"/>
              </a:ext>
            </a:extLst>
          </p:cNvPr>
          <p:cNvSpPr>
            <a:spLocks noChangeArrowheads="1"/>
          </p:cNvSpPr>
          <p:nvPr/>
        </p:nvSpPr>
        <p:spPr bwMode="auto">
          <a:xfrm>
            <a:off x="8331200" y="5122447"/>
            <a:ext cx="3082895" cy="6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b-NO" altLang="nb-NO" sz="1000" b="0" i="1" u="none" strike="noStrike" cap="none" normalizeH="0" baseline="0">
                <a:ln>
                  <a:noFill/>
                </a:ln>
                <a:solidFill>
                  <a:schemeClr val="tx1"/>
                </a:solidFill>
                <a:effectLst/>
                <a:latin typeface="Söhne"/>
              </a:rPr>
              <a:t>«Journalist som vurderer om hen skal klage på avslaget»</a:t>
            </a:r>
          </a:p>
          <a:p>
            <a:pPr marL="0" marR="0" lvl="0" indent="0" algn="l" defTabSz="914400" rtl="0" eaLnBrk="0" fontAlgn="base" latinLnBrk="0" hangingPunct="0">
              <a:lnSpc>
                <a:spcPct val="100000"/>
              </a:lnSpc>
              <a:spcBef>
                <a:spcPct val="0"/>
              </a:spcBef>
              <a:spcAft>
                <a:spcPct val="0"/>
              </a:spcAft>
              <a:buClrTx/>
              <a:buSzTx/>
              <a:buFontTx/>
              <a:buNone/>
              <a:tabLst/>
            </a:pPr>
            <a:br>
              <a:rPr kumimoji="0" lang="nb-NO" altLang="nb-NO" sz="1000" b="0" i="0" u="none" strike="noStrike" cap="none" normalizeH="0" baseline="0">
                <a:ln>
                  <a:noFill/>
                </a:ln>
                <a:solidFill>
                  <a:schemeClr val="tx1"/>
                </a:solidFill>
                <a:effectLst/>
                <a:latin typeface="Söhne"/>
              </a:rPr>
            </a:br>
            <a:endParaRPr kumimoji="0" lang="nb-NO" altLang="nb-NO"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70176038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5FDD51C-42CE-F639-8D21-8FE8C427B491}"/>
              </a:ext>
            </a:extLst>
          </p:cNvPr>
          <p:cNvSpPr>
            <a:spLocks noGrp="1"/>
          </p:cNvSpPr>
          <p:nvPr>
            <p:ph type="ctrTitle"/>
          </p:nvPr>
        </p:nvSpPr>
        <p:spPr>
          <a:xfrm>
            <a:off x="1112520" y="676656"/>
            <a:ext cx="9144000" cy="1082452"/>
          </a:xfrm>
        </p:spPr>
        <p:txBody>
          <a:bodyPr/>
          <a:lstStyle/>
          <a:p>
            <a:pPr algn="l"/>
            <a:r>
              <a:rPr lang="nb-NO"/>
              <a:t>Når du skal skrive en klage</a:t>
            </a:r>
          </a:p>
        </p:txBody>
      </p:sp>
      <p:sp>
        <p:nvSpPr>
          <p:cNvPr id="3" name="Undertittel 2">
            <a:extLst>
              <a:ext uri="{FF2B5EF4-FFF2-40B4-BE49-F238E27FC236}">
                <a16:creationId xmlns:a16="http://schemas.microsoft.com/office/drawing/2014/main" id="{297D00EB-3DFE-D8F4-39AE-C7FAA310BBAB}"/>
              </a:ext>
            </a:extLst>
          </p:cNvPr>
          <p:cNvSpPr>
            <a:spLocks noGrp="1"/>
          </p:cNvSpPr>
          <p:nvPr>
            <p:ph type="subTitle" idx="1"/>
          </p:nvPr>
        </p:nvSpPr>
        <p:spPr>
          <a:xfrm>
            <a:off x="1112520" y="2045908"/>
            <a:ext cx="6733032" cy="3778820"/>
          </a:xfrm>
        </p:spPr>
        <p:txBody>
          <a:bodyPr>
            <a:normAutofit/>
          </a:bodyPr>
          <a:lstStyle/>
          <a:p>
            <a:pPr marL="342900" indent="-342900" algn="l">
              <a:buFont typeface="Arial" panose="020B0604020202020204" pitchFamily="34" charset="0"/>
              <a:buChar char="•"/>
            </a:pPr>
            <a:r>
              <a:rPr lang="nb-NO"/>
              <a:t>Start gjerne i </a:t>
            </a:r>
            <a:r>
              <a:rPr lang="nb-NO" err="1"/>
              <a:t>klagemalene</a:t>
            </a:r>
            <a:r>
              <a:rPr lang="nb-NO"/>
              <a:t>.</a:t>
            </a:r>
          </a:p>
          <a:p>
            <a:pPr marL="342900" indent="-342900" algn="l">
              <a:buFont typeface="Arial" panose="020B0604020202020204" pitchFamily="34" charset="0"/>
              <a:buChar char="•"/>
            </a:pPr>
            <a:r>
              <a:rPr lang="nb-NO"/>
              <a:t>Sjekk gjerne Sivilombudets innsynsguide og justisdepartementets veileder.</a:t>
            </a:r>
          </a:p>
          <a:p>
            <a:pPr marL="342900" indent="-342900" algn="l">
              <a:buFont typeface="Arial" panose="020B0604020202020204" pitchFamily="34" charset="0"/>
              <a:buChar char="•"/>
            </a:pPr>
            <a:r>
              <a:rPr lang="nb-NO"/>
              <a:t>Still spørsmål ved om lovens vilkår er oppfylt.</a:t>
            </a:r>
          </a:p>
          <a:p>
            <a:pPr marL="342900" indent="-342900" algn="l">
              <a:buFont typeface="Arial" panose="020B0604020202020204" pitchFamily="34" charset="0"/>
              <a:buChar char="•"/>
            </a:pPr>
            <a:r>
              <a:rPr lang="nb-NO"/>
              <a:t>Hvis merinnsynsvurdering: Beskriv hvorfor du mener det er viktig med innsyn.</a:t>
            </a:r>
          </a:p>
          <a:p>
            <a:pPr marL="342900" indent="-342900" algn="l">
              <a:buFont typeface="Arial" panose="020B0604020202020204" pitchFamily="34" charset="0"/>
              <a:buChar char="•"/>
            </a:pPr>
            <a:r>
              <a:rPr lang="nb-NO"/>
              <a:t>Hvis mulig: vis til at det er gitt innsyn i tilsvarende tidligere.</a:t>
            </a:r>
          </a:p>
        </p:txBody>
      </p:sp>
      <p:pic>
        <p:nvPicPr>
          <p:cNvPr id="6" name="Bilde 5" descr="Et bilde som inneholder klær, person, innendørs, datamaskin&#10;&#10;Automatisk generert beskrivelse">
            <a:extLst>
              <a:ext uri="{FF2B5EF4-FFF2-40B4-BE49-F238E27FC236}">
                <a16:creationId xmlns:a16="http://schemas.microsoft.com/office/drawing/2014/main" id="{B57CBD58-911C-7525-732A-28FBAA469B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27996" y="2122861"/>
            <a:ext cx="3086099" cy="3086099"/>
          </a:xfrm>
          <a:prstGeom prst="rect">
            <a:avLst/>
          </a:prstGeom>
        </p:spPr>
      </p:pic>
      <p:sp>
        <p:nvSpPr>
          <p:cNvPr id="7" name="Rectangle 1">
            <a:extLst>
              <a:ext uri="{FF2B5EF4-FFF2-40B4-BE49-F238E27FC236}">
                <a16:creationId xmlns:a16="http://schemas.microsoft.com/office/drawing/2014/main" id="{6415FFA9-0DEE-A7AE-6A19-995A995D1D68}"/>
              </a:ext>
            </a:extLst>
          </p:cNvPr>
          <p:cNvSpPr>
            <a:spLocks noChangeArrowheads="1"/>
          </p:cNvSpPr>
          <p:nvPr/>
        </p:nvSpPr>
        <p:spPr bwMode="auto">
          <a:xfrm>
            <a:off x="8327996" y="5234159"/>
            <a:ext cx="3082895" cy="6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b-NO" altLang="nb-NO" sz="1000" b="0" i="1" u="none" strike="noStrike" cap="none" normalizeH="0" baseline="0">
                <a:ln>
                  <a:noFill/>
                </a:ln>
                <a:solidFill>
                  <a:schemeClr val="tx1"/>
                </a:solidFill>
                <a:effectLst/>
                <a:latin typeface="Söhne"/>
              </a:rPr>
              <a:t>«Journalist som vurderer om hen skal klage på avslaget»</a:t>
            </a:r>
          </a:p>
          <a:p>
            <a:pPr marL="0" marR="0" lvl="0" indent="0" algn="l" defTabSz="914400" rtl="0" eaLnBrk="0" fontAlgn="base" latinLnBrk="0" hangingPunct="0">
              <a:lnSpc>
                <a:spcPct val="100000"/>
              </a:lnSpc>
              <a:spcBef>
                <a:spcPct val="0"/>
              </a:spcBef>
              <a:spcAft>
                <a:spcPct val="0"/>
              </a:spcAft>
              <a:buClrTx/>
              <a:buSzTx/>
              <a:buFontTx/>
              <a:buNone/>
              <a:tabLst/>
            </a:pPr>
            <a:br>
              <a:rPr kumimoji="0" lang="nb-NO" altLang="nb-NO" sz="1000" b="0" i="0" u="none" strike="noStrike" cap="none" normalizeH="0" baseline="0">
                <a:ln>
                  <a:noFill/>
                </a:ln>
                <a:solidFill>
                  <a:schemeClr val="tx1"/>
                </a:solidFill>
                <a:effectLst/>
                <a:latin typeface="Söhne"/>
              </a:rPr>
            </a:br>
            <a:endParaRPr kumimoji="0" lang="nb-NO" altLang="nb-NO"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95779638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86FF133E-29E2-87AC-60AD-B0D02ABCCC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36176" y="1600200"/>
            <a:ext cx="7558724" cy="4934516"/>
          </a:xfrm>
          <a:prstGeom prst="rect">
            <a:avLst/>
          </a:prstGeom>
          <a:noFill/>
          <a:extLst>
            <a:ext uri="{909E8E84-426E-40DD-AFC4-6F175D3DCCD1}">
              <a14:hiddenFill xmlns:a14="http://schemas.microsoft.com/office/drawing/2010/main">
                <a:solidFill>
                  <a:srgbClr val="FFFFFF"/>
                </a:solidFill>
              </a14:hiddenFill>
            </a:ext>
          </a:extLst>
        </p:spPr>
      </p:pic>
      <p:sp>
        <p:nvSpPr>
          <p:cNvPr id="2" name="Tittel 1">
            <a:extLst>
              <a:ext uri="{FF2B5EF4-FFF2-40B4-BE49-F238E27FC236}">
                <a16:creationId xmlns:a16="http://schemas.microsoft.com/office/drawing/2014/main" id="{5C0E1C34-4960-3B75-0953-EF1A73CF370B}"/>
              </a:ext>
            </a:extLst>
          </p:cNvPr>
          <p:cNvSpPr>
            <a:spLocks noGrp="1"/>
          </p:cNvSpPr>
          <p:nvPr>
            <p:ph type="ctrTitle"/>
          </p:nvPr>
        </p:nvSpPr>
        <p:spPr>
          <a:xfrm>
            <a:off x="1524000" y="594505"/>
            <a:ext cx="9144000" cy="1005695"/>
          </a:xfrm>
        </p:spPr>
        <p:txBody>
          <a:bodyPr>
            <a:normAutofit/>
          </a:bodyPr>
          <a:lstStyle/>
          <a:p>
            <a:r>
              <a:rPr lang="nb-NO"/>
              <a:t>Må ikke være så avansert</a:t>
            </a:r>
          </a:p>
        </p:txBody>
      </p:sp>
    </p:spTree>
    <p:extLst>
      <p:ext uri="{BB962C8B-B14F-4D97-AF65-F5344CB8AC3E}">
        <p14:creationId xmlns:p14="http://schemas.microsoft.com/office/powerpoint/2010/main" val="196268616"/>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A68D101176C7B14A93B878A0CF5BD6AA" ma:contentTypeVersion="17" ma:contentTypeDescription="Opprett et nytt dokument." ma:contentTypeScope="" ma:versionID="1de88b6563f4b121b0153ea14032ba43">
  <xsd:schema xmlns:xsd="http://www.w3.org/2001/XMLSchema" xmlns:xs="http://www.w3.org/2001/XMLSchema" xmlns:p="http://schemas.microsoft.com/office/2006/metadata/properties" xmlns:ns2="9239d375-5684-4558-8305-bf942c1ee5a3" xmlns:ns3="9972e77d-3384-483c-9e6a-577968abe292" targetNamespace="http://schemas.microsoft.com/office/2006/metadata/properties" ma:root="true" ma:fieldsID="deb952da5c4d52f9f466ea674d886b47" ns2:_="" ns3:_="">
    <xsd:import namespace="9239d375-5684-4558-8305-bf942c1ee5a3"/>
    <xsd:import namespace="9972e77d-3384-483c-9e6a-577968abe29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239d375-5684-4558-8305-bf942c1ee5a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Bildemerkelapper" ma:readOnly="false" ma:fieldId="{5cf76f15-5ced-4ddc-b409-7134ff3c332f}" ma:taxonomyMulti="true" ma:sspId="d5f73bcf-6997-43cc-a82d-08cf43aedca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972e77d-3384-483c-9e6a-577968abe292" elementFormDefault="qualified">
    <xsd:import namespace="http://schemas.microsoft.com/office/2006/documentManagement/types"/>
    <xsd:import namespace="http://schemas.microsoft.com/office/infopath/2007/PartnerControls"/>
    <xsd:element name="SharedWithUsers" ma:index="16"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Delingsdetaljer" ma:internalName="SharedWithDetails" ma:readOnly="true">
      <xsd:simpleType>
        <xsd:restriction base="dms:Note">
          <xsd:maxLength value="255"/>
        </xsd:restriction>
      </xsd:simpleType>
    </xsd:element>
    <xsd:element name="TaxCatchAll" ma:index="23" nillable="true" ma:displayName="Taxonomy Catch All Column" ma:hidden="true" ma:list="{eeee4cc9-d36f-417e-8fea-8f7feaef1590}" ma:internalName="TaxCatchAll" ma:showField="CatchAllData" ma:web="9972e77d-3384-483c-9e6a-577968abe29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9972e77d-3384-483c-9e6a-577968abe292">
      <UserInfo>
        <DisplayName>Kristine Foss</DisplayName>
        <AccountId>63</AccountId>
        <AccountType/>
      </UserInfo>
    </SharedWithUsers>
    <lcf76f155ced4ddcb4097134ff3c332f xmlns="9239d375-5684-4558-8305-bf942c1ee5a3">
      <Terms xmlns="http://schemas.microsoft.com/office/infopath/2007/PartnerControls"/>
    </lcf76f155ced4ddcb4097134ff3c332f>
    <TaxCatchAll xmlns="9972e77d-3384-483c-9e6a-577968abe292"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AF9F64A-C7EB-49B3-9D90-2A4BFD453843}">
  <ds:schemaRefs>
    <ds:schemaRef ds:uri="9239d375-5684-4558-8305-bf942c1ee5a3"/>
    <ds:schemaRef ds:uri="9972e77d-3384-483c-9e6a-577968abe29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3D726181-5C11-490C-97DF-78AA365455DD}">
  <ds:schemaRefs>
    <ds:schemaRef ds:uri="9239d375-5684-4558-8305-bf942c1ee5a3"/>
    <ds:schemaRef ds:uri="9972e77d-3384-483c-9e6a-577968abe292"/>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697B7EF7-E20A-402A-BDCD-AC901A86F60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7283</TotalTime>
  <Words>4377</Words>
  <Application>Microsoft Office PowerPoint</Application>
  <PresentationFormat>Widescreen</PresentationFormat>
  <Paragraphs>405</Paragraphs>
  <Slides>96</Slides>
  <Notes>22</Notes>
  <HiddenSlides>0</HiddenSlides>
  <MMClips>0</MMClips>
  <ScaleCrop>false</ScaleCrop>
  <HeadingPairs>
    <vt:vector size="6" baseType="variant">
      <vt:variant>
        <vt:lpstr>Brukte skrifter</vt:lpstr>
      </vt:variant>
      <vt:variant>
        <vt:i4>6</vt:i4>
      </vt:variant>
      <vt:variant>
        <vt:lpstr>Tema</vt:lpstr>
      </vt:variant>
      <vt:variant>
        <vt:i4>1</vt:i4>
      </vt:variant>
      <vt:variant>
        <vt:lpstr>Lysbildetitler</vt:lpstr>
      </vt:variant>
      <vt:variant>
        <vt:i4>96</vt:i4>
      </vt:variant>
    </vt:vector>
  </HeadingPairs>
  <TitlesOfParts>
    <vt:vector size="103" baseType="lpstr">
      <vt:lpstr>-apple-system</vt:lpstr>
      <vt:lpstr>Arial</vt:lpstr>
      <vt:lpstr>Calibri</vt:lpstr>
      <vt:lpstr>Calibri Light</vt:lpstr>
      <vt:lpstr>Roboto</vt:lpstr>
      <vt:lpstr>Söhne</vt:lpstr>
      <vt:lpstr>Office-tema</vt:lpstr>
      <vt:lpstr>Innsyn på 1-2-3</vt:lpstr>
      <vt:lpstr>Dagens opplegg:</vt:lpstr>
      <vt:lpstr>PowerPoint-presentasjon</vt:lpstr>
      <vt:lpstr>Hvorfor har vi innsynsrett?</vt:lpstr>
      <vt:lpstr>Hva har vi rett på? </vt:lpstr>
      <vt:lpstr>Offentleglova</vt:lpstr>
      <vt:lpstr>Offentleglova</vt:lpstr>
      <vt:lpstr>Offentleglova</vt:lpstr>
      <vt:lpstr>Eksempel: Regionråd</vt:lpstr>
      <vt:lpstr>PowerPoint-presentasjon</vt:lpstr>
      <vt:lpstr>Konsekvenser av at loven gjelder</vt:lpstr>
      <vt:lpstr>Offentleglova</vt:lpstr>
      <vt:lpstr>Offentleglova</vt:lpstr>
      <vt:lpstr>Offentleglova</vt:lpstr>
      <vt:lpstr>PowerPoint-presentasjon</vt:lpstr>
      <vt:lpstr>PowerPoint-presentasjon</vt:lpstr>
      <vt:lpstr>PowerPoint-presentasjon</vt:lpstr>
      <vt:lpstr>Enkelt søk – på virksomhet </vt:lpstr>
      <vt:lpstr>PowerPoint-presentasjon</vt:lpstr>
      <vt:lpstr>PowerPoint-presentasjon</vt:lpstr>
      <vt:lpstr>PowerPoint-presentasjon</vt:lpstr>
      <vt:lpstr>PowerPoint-presentasjon</vt:lpstr>
      <vt:lpstr>PowerPoint-presentasjon</vt:lpstr>
      <vt:lpstr>PowerPoint-presentasjon</vt:lpstr>
      <vt:lpstr>Innsyn.no</vt:lpstr>
      <vt:lpstr>Innsyn.no</vt:lpstr>
      <vt:lpstr>Søkeord</vt:lpstr>
      <vt:lpstr>Hva gjør du hvis  postlista er dårlig?</vt:lpstr>
      <vt:lpstr>Oppgave</vt:lpstr>
      <vt:lpstr>Innsyn i dokumenter</vt:lpstr>
      <vt:lpstr>Innholdet avgjør</vt:lpstr>
      <vt:lpstr>PowerPoint-presentasjon</vt:lpstr>
      <vt:lpstr>Innsyn i «alle dokumentene»</vt:lpstr>
      <vt:lpstr>Eksempel: Innsyn i «alle dokumentene»</vt:lpstr>
      <vt:lpstr>Eksempel: Innsyn i kommunikasjon</vt:lpstr>
      <vt:lpstr>Innsyn i telefonlogg </vt:lpstr>
      <vt:lpstr>Innsyn i telefonlogg</vt:lpstr>
      <vt:lpstr>Eksempel: Innsyn i telefonlogg</vt:lpstr>
      <vt:lpstr>PowerPoint-presentasjon</vt:lpstr>
      <vt:lpstr>Kalenderinnsyn</vt:lpstr>
      <vt:lpstr>Innsyn i dokumentlister</vt:lpstr>
      <vt:lpstr>Innsyn i dokumentliste hvis du har å gjøre med et vrient departement</vt:lpstr>
      <vt:lpstr>Riksrevisjonens tips</vt:lpstr>
      <vt:lpstr>Oppgave</vt:lpstr>
      <vt:lpstr>Innsyn i opplysninger</vt:lpstr>
      <vt:lpstr>PowerPoint-presentasjon</vt:lpstr>
      <vt:lpstr>Still spørsmål som innsynskrav</vt:lpstr>
      <vt:lpstr>Oppgave:  </vt:lpstr>
      <vt:lpstr>Hvordan unngå «enkle fremgangsmåter»-fella?</vt:lpstr>
      <vt:lpstr>Hvordan unngå «enkle fremgangsmåter»-fella?</vt:lpstr>
      <vt:lpstr>Eksempel på oppdeling:</vt:lpstr>
      <vt:lpstr>Eksempel på endring til dokumenter:</vt:lpstr>
      <vt:lpstr>Trenger ikke å spesifisere at det er § 9</vt:lpstr>
      <vt:lpstr>Saksbehandlingstid </vt:lpstr>
      <vt:lpstr>Hvor lenge må du vente?   </vt:lpstr>
      <vt:lpstr>Sivilombudet 2016/721</vt:lpstr>
      <vt:lpstr>Hva gjør du hvis du ikke får svar?</vt:lpstr>
      <vt:lpstr>PowerPoint-presentasjon</vt:lpstr>
      <vt:lpstr>To hovedgrupper av unntak</vt:lpstr>
      <vt:lpstr>Merinnsyn </vt:lpstr>
      <vt:lpstr>Merinnsynsvurderingen – Sivilombudet:   </vt:lpstr>
      <vt:lpstr>Taushetsplikt – skal</vt:lpstr>
      <vt:lpstr>Privat avtale gir ikke grunnlag for taushetsplikt. </vt:lpstr>
      <vt:lpstr>Taushetsplikten skal aldri beskytte forvaltningen </vt:lpstr>
      <vt:lpstr>Taushetsplikt – forretningshemmeligheter</vt:lpstr>
      <vt:lpstr>Taushetsplikt – personlige forhold</vt:lpstr>
      <vt:lpstr>Ikke alltid taushetsbelagt</vt:lpstr>
      <vt:lpstr>Eksempel: Koblingsfare?</vt:lpstr>
      <vt:lpstr>Personopplysninger vs personlige forhold</vt:lpstr>
      <vt:lpstr>Taushetsplikt – innsyn i resten</vt:lpstr>
      <vt:lpstr>Taushetsplikt – konkret vurdering</vt:lpstr>
      <vt:lpstr>Taushetsplikt – samtykke til fritak</vt:lpstr>
      <vt:lpstr>Interne dokumenter</vt:lpstr>
      <vt:lpstr>PowerPoint-presentasjon</vt:lpstr>
      <vt:lpstr>Vi sjekket praksis</vt:lpstr>
      <vt:lpstr>Vanlig årsak: Er ikke et internt dokument</vt:lpstr>
      <vt:lpstr>Vanlig årsak: Mangelfull eller feil vurdering av merinnsyn</vt:lpstr>
      <vt:lpstr>Når unntak er «nødvendig» eller «påkrevd»</vt:lpstr>
      <vt:lpstr>Klage</vt:lpstr>
      <vt:lpstr>PowerPoint-presentasjon</vt:lpstr>
      <vt:lpstr>PowerPoint-presentasjon</vt:lpstr>
      <vt:lpstr>PowerPoint-presentasjon</vt:lpstr>
      <vt:lpstr>Utvidet begrunnelse</vt:lpstr>
      <vt:lpstr>Kan gi innsyn umiddelbart</vt:lpstr>
      <vt:lpstr>Undersøkelse: Klage på avslag - beredskapsplan</vt:lpstr>
      <vt:lpstr>Hovedpoengene i klagene</vt:lpstr>
      <vt:lpstr>Utfallene</vt:lpstr>
      <vt:lpstr>PowerPoint-presentasjon</vt:lpstr>
      <vt:lpstr>Klagemalene</vt:lpstr>
      <vt:lpstr>Klagefristen gått ut?</vt:lpstr>
      <vt:lpstr>Klager til Sivilombudet</vt:lpstr>
      <vt:lpstr>Ombudets innsynsguide</vt:lpstr>
      <vt:lpstr>Ikke klag til Kongen i statsråd!</vt:lpstr>
      <vt:lpstr>Klage?</vt:lpstr>
      <vt:lpstr>Når du skal skrive en klage</vt:lpstr>
      <vt:lpstr>Må ikke være så avansert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Innsynsrett for journalister</dc:title>
  <dc:creator>Sindre Granly Meldalen</dc:creator>
  <cp:lastModifiedBy>Sindre Granly Meldalen</cp:lastModifiedBy>
  <cp:revision>2</cp:revision>
  <dcterms:created xsi:type="dcterms:W3CDTF">2023-10-31T09:39:14Z</dcterms:created>
  <dcterms:modified xsi:type="dcterms:W3CDTF">2023-11-27T09:15:18Z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0x010100A68D101176C7B14A93B878A0CF5BD6AA</vt:lpwstr>
  </property>
  <property fmtid="{D5CDD505-2E9C-101B-9397-08002B2CF9AE}" pid="3" name="MediaServiceImageTags">
    <vt:lpwstr/>
  </property>
</Properties>
</file>