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450" r:id="rId2"/>
    <p:sldId id="367" r:id="rId3"/>
    <p:sldId id="373" r:id="rId4"/>
    <p:sldId id="378" r:id="rId5"/>
    <p:sldId id="452" r:id="rId6"/>
    <p:sldId id="516" r:id="rId7"/>
    <p:sldId id="482" r:id="rId8"/>
    <p:sldId id="487" r:id="rId9"/>
    <p:sldId id="503" r:id="rId10"/>
    <p:sldId id="505" r:id="rId11"/>
    <p:sldId id="504" r:id="rId12"/>
    <p:sldId id="491" r:id="rId13"/>
    <p:sldId id="381" r:id="rId14"/>
    <p:sldId id="483" r:id="rId15"/>
    <p:sldId id="453" r:id="rId16"/>
    <p:sldId id="490" r:id="rId17"/>
    <p:sldId id="484" r:id="rId18"/>
    <p:sldId id="513" r:id="rId19"/>
    <p:sldId id="515" r:id="rId20"/>
    <p:sldId id="488" r:id="rId21"/>
    <p:sldId id="486" r:id="rId22"/>
    <p:sldId id="492" r:id="rId23"/>
    <p:sldId id="511" r:id="rId24"/>
    <p:sldId id="506" r:id="rId25"/>
    <p:sldId id="501" r:id="rId26"/>
    <p:sldId id="507" r:id="rId27"/>
    <p:sldId id="508" r:id="rId28"/>
    <p:sldId id="509" r:id="rId29"/>
    <p:sldId id="502" r:id="rId30"/>
    <p:sldId id="512" r:id="rId31"/>
    <p:sldId id="451" r:id="rId32"/>
    <p:sldId id="376" r:id="rId33"/>
    <p:sldId id="384" r:id="rId34"/>
    <p:sldId id="457" r:id="rId35"/>
    <p:sldId id="476" r:id="rId36"/>
    <p:sldId id="477" r:id="rId37"/>
    <p:sldId id="470" r:id="rId38"/>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inimized">
    <p:restoredLeft sz="25079" autoAdjust="0"/>
    <p:restoredTop sz="33451" autoAdjust="0"/>
  </p:normalViewPr>
  <p:slideViewPr>
    <p:cSldViewPr snapToGrid="0" snapToObjects="1">
      <p:cViewPr>
        <p:scale>
          <a:sx n="214" d="100"/>
          <a:sy n="214" d="100"/>
        </p:scale>
        <p:origin x="2448" y="4624"/>
      </p:cViewPr>
      <p:guideLst>
        <p:guide orient="horz" pos="3856"/>
        <p:guide pos="358"/>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9B5105A-1272-7E4A-A6A6-7341A3F6CF2C}" type="datetimeFigureOut">
              <a:rPr lang="nb-NO" smtClean="0"/>
              <a:pPr/>
              <a:t>15.03.13</a:t>
            </a:fld>
            <a:endParaRPr lang="nb-NO"/>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3B07812-4DA2-0140-871E-11142092A68C}" type="slidenum">
              <a:rPr lang="nb-NO" smtClean="0"/>
              <a:pPr/>
              <a:t>‹#›</a:t>
            </a:fld>
            <a:endParaRPr lang="nb-NO"/>
          </a:p>
        </p:txBody>
      </p:sp>
    </p:spTree>
    <p:extLst>
      <p:ext uri="{BB962C8B-B14F-4D97-AF65-F5344CB8AC3E}">
        <p14:creationId xmlns:p14="http://schemas.microsoft.com/office/powerpoint/2010/main" val="2460105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3D2BAA9-8B38-8E4F-9002-E29439242E39}" type="datetimeFigureOut">
              <a:rPr lang="nb-NO" smtClean="0"/>
              <a:pPr/>
              <a:t>15.03.13</a:t>
            </a:fld>
            <a:endParaRPr lang="nb-N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A85E309-C3D6-CA45-A26C-9C4139C29612}" type="slidenum">
              <a:rPr lang="nb-NO" smtClean="0"/>
              <a:pPr/>
              <a:t>‹#›</a:t>
            </a:fld>
            <a:endParaRPr lang="nb-NO"/>
          </a:p>
        </p:txBody>
      </p:sp>
    </p:spTree>
    <p:extLst>
      <p:ext uri="{BB962C8B-B14F-4D97-AF65-F5344CB8AC3E}">
        <p14:creationId xmlns:p14="http://schemas.microsoft.com/office/powerpoint/2010/main" val="13498802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www.lovdata.no/all/tl-18140517-000-006.html" TargetMode="Externa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800" dirty="0" smtClean="0"/>
              <a:t>Her spilles av fire lydlogger:</a:t>
            </a:r>
          </a:p>
          <a:p>
            <a:endParaRPr lang="nb-NO" sz="1800" dirty="0" smtClean="0"/>
          </a:p>
          <a:p>
            <a:r>
              <a:rPr lang="nb-NO" sz="1800" dirty="0" smtClean="0"/>
              <a:t>-ABB</a:t>
            </a:r>
          </a:p>
          <a:p>
            <a:r>
              <a:rPr lang="nb-NO" sz="1800" dirty="0" smtClean="0"/>
              <a:t>-Sofienberg</a:t>
            </a:r>
          </a:p>
          <a:p>
            <a:r>
              <a:rPr lang="nb-NO" sz="1800" dirty="0" smtClean="0"/>
              <a:t>-Tøyen</a:t>
            </a:r>
          </a:p>
          <a:p>
            <a:r>
              <a:rPr lang="nb-NO" sz="1800" dirty="0" smtClean="0"/>
              <a:t>-</a:t>
            </a:r>
            <a:r>
              <a:rPr lang="nb-NO" sz="1800" dirty="0" err="1" smtClean="0"/>
              <a:t>Karihola</a:t>
            </a:r>
            <a:endParaRPr lang="nb-NO" sz="1800" dirty="0" smtClean="0"/>
          </a:p>
          <a:p>
            <a:endParaRPr lang="nb-NO" sz="1800" dirty="0" smtClean="0"/>
          </a:p>
          <a:p>
            <a:r>
              <a:rPr lang="nb-NO" sz="1800" dirty="0" smtClean="0"/>
              <a:t>I alle disse sakene har politi og helsevesen kjempa mot at pressen skulle få innsyn.</a:t>
            </a:r>
            <a:r>
              <a:rPr lang="nb-NO" sz="1800" baseline="0" dirty="0" smtClean="0"/>
              <a:t> Etter publisering av lydlogger har det blir tatt grep. Systemer har blitt endra, folk har blitt omplassert og mista jobben og det er satt et sterk fokus på hvordan nødetatene egentlig jobber nå liv og helse står på spill..  Som et resultat av dette har Norsk Presseforbund satt ned et eget lydlogg-utvalg.</a:t>
            </a:r>
          </a:p>
          <a:p>
            <a:endParaRPr lang="nb-NO" sz="1800" baseline="0"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a:t>
            </a:fld>
            <a:endParaRPr lang="nb-NO"/>
          </a:p>
        </p:txBody>
      </p:sp>
    </p:spTree>
    <p:extLst>
      <p:ext uri="{BB962C8B-B14F-4D97-AF65-F5344CB8AC3E}">
        <p14:creationId xmlns:p14="http://schemas.microsoft.com/office/powerpoint/2010/main" val="863788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Departementet har i ettertid av dette, kommet med en meget viktig </a:t>
            </a:r>
            <a:r>
              <a:rPr lang="nb-NO" dirty="0" err="1" smtClean="0"/>
              <a:t>presissering</a:t>
            </a:r>
            <a:r>
              <a:rPr lang="nb-NO" dirty="0" smtClean="0"/>
              <a:t> av hvordan reglene skal tolkes.</a:t>
            </a:r>
            <a:r>
              <a:rPr lang="nb-NO" baseline="0" dirty="0" smtClean="0"/>
              <a:t> </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10</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Samme brevet sier de at kan unntas etter offentlighetslovens § 24. </a:t>
            </a:r>
            <a:r>
              <a:rPr lang="nn-NO" i="1" dirty="0" err="1" smtClean="0">
                <a:effectLst/>
              </a:rPr>
              <a:t>nntak</a:t>
            </a:r>
            <a:r>
              <a:rPr lang="nn-NO" i="1" dirty="0" smtClean="0">
                <a:effectLst/>
              </a:rPr>
              <a:t> for kontroll- og reguleringstiltak, dokument om lovbrot og opplysningar som kan lette gjennomføringa av lovbrot .</a:t>
            </a:r>
            <a:endParaRPr lang="nb-NO" dirty="0" smtClean="0"/>
          </a:p>
          <a:p>
            <a:endParaRPr lang="nb-NO" dirty="0" smtClean="0"/>
          </a:p>
          <a:p>
            <a:endParaRPr lang="nb-NO" dirty="0" smtClean="0"/>
          </a:p>
          <a:p>
            <a:r>
              <a:rPr lang="nb-NO" dirty="0" smtClean="0"/>
              <a:t>Det er altså i Helsevesenet</a:t>
            </a:r>
            <a:r>
              <a:rPr lang="nb-NO" baseline="0" dirty="0" smtClean="0"/>
              <a:t> vi har størst mulighet til å få ut lydlogger i dag. Dette bunner ut i en avgjørelse fra Helsedepartementets lovavdeling i 2011 i samband med </a:t>
            </a:r>
            <a:r>
              <a:rPr lang="nb-NO" baseline="0" dirty="0" err="1" smtClean="0"/>
              <a:t>Karihola</a:t>
            </a:r>
            <a:r>
              <a:rPr lang="nb-NO" baseline="0" dirty="0" smtClean="0"/>
              <a:t>-ulykka  i </a:t>
            </a:r>
            <a:r>
              <a:rPr lang="nb-NO" baseline="0" dirty="0" err="1" smtClean="0"/>
              <a:t>Kr.sund</a:t>
            </a:r>
            <a:r>
              <a:rPr lang="nb-NO" baseline="0" dirty="0" smtClean="0"/>
              <a:t> der to barn druknet.</a:t>
            </a:r>
          </a:p>
          <a:p>
            <a:endParaRPr lang="nb-NO" baseline="0" dirty="0" smtClean="0"/>
          </a:p>
          <a:p>
            <a:r>
              <a:rPr lang="nb-NO" baseline="0" dirty="0" smtClean="0"/>
              <a:t>-Mars 2010 druknet to jenter</a:t>
            </a:r>
          </a:p>
          <a:p>
            <a:r>
              <a:rPr lang="nb-NO" baseline="0" dirty="0" smtClean="0"/>
              <a:t>-Brennpunkt avslørte store mangler</a:t>
            </a:r>
          </a:p>
          <a:p>
            <a:r>
              <a:rPr lang="nb-NO" baseline="0" dirty="0" smtClean="0"/>
              <a:t>-Saken fikk konsekvenser for både organisering av Helsetjenester og journalistikken.</a:t>
            </a:r>
          </a:p>
          <a:p>
            <a:r>
              <a:rPr lang="nb-NO" baseline="0" dirty="0" smtClean="0"/>
              <a:t>-Første gang helseforetak pålagt å gi ut lydlogg? Vendepunkt.</a:t>
            </a:r>
          </a:p>
          <a:p>
            <a:r>
              <a:rPr lang="nb-NO" baseline="0" dirty="0" smtClean="0"/>
              <a:t>-Fikk først skriftlig. STORE AVVIK fra realiteten.</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11</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Nye regler er på trappene..</a:t>
            </a:r>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12</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Ann Eli jobbet et halvt år med å få ut lydloggen. De fikk en sterkt redigert utskift. Denne saken ble en prøvestein i Helsedepartementet, og endte med fullt innsyn og seier for</a:t>
            </a:r>
            <a:r>
              <a:rPr lang="nb-NO" baseline="0" dirty="0" smtClean="0"/>
              <a:t> pressen.  Denne saken skulle være 8 minutt i Brennpunkt, men ble utvidet til 1 time da vi fikk lydloggen. Saken er vel det aller beste eksempelet på hvorfor pressen skal kunne få innsyn i lydlogger.</a:t>
            </a:r>
          </a:p>
          <a:p>
            <a:r>
              <a:rPr lang="nb-NO" baseline="0" dirty="0" smtClean="0"/>
              <a:t>Her får vi den </a:t>
            </a:r>
            <a:r>
              <a:rPr lang="nb-NO" baseline="0" dirty="0" err="1" smtClean="0"/>
              <a:t>usmika</a:t>
            </a:r>
            <a:r>
              <a:rPr lang="nb-NO" baseline="0" dirty="0" smtClean="0"/>
              <a:t> sannheten. Avgjørende for å kunne fortelle den rette historien.</a:t>
            </a:r>
          </a:p>
          <a:p>
            <a:endParaRPr lang="nb-NO" baseline="0" dirty="0" smtClean="0"/>
          </a:p>
          <a:p>
            <a:r>
              <a:rPr lang="nb-NO" baseline="0" dirty="0" smtClean="0"/>
              <a:t>Forvaltningen kjemper kraftig mot oss. De beskytter seg selv, og frykter pressen skal bruke lydlogger til heksejakter.</a:t>
            </a:r>
          </a:p>
          <a:p>
            <a:endParaRPr lang="nb-NO" baseline="0" dirty="0" smtClean="0"/>
          </a:p>
          <a:p>
            <a:r>
              <a:rPr lang="nb-NO" baseline="0" dirty="0" smtClean="0"/>
              <a:t>Det følger et stort ansvar å få tilgang på slike lydfiler. Paradokset i dag er at både helse og </a:t>
            </a:r>
            <a:r>
              <a:rPr lang="nb-NO" baseline="0" dirty="0" err="1" smtClean="0"/>
              <a:t>polti</a:t>
            </a:r>
            <a:r>
              <a:rPr lang="nb-NO" baseline="0" dirty="0" smtClean="0"/>
              <a:t> frivillig </a:t>
            </a:r>
            <a:r>
              <a:rPr lang="nb-NO" baseline="0" dirty="0" err="1" smtClean="0"/>
              <a:t>utlverer</a:t>
            </a:r>
            <a:r>
              <a:rPr lang="nb-NO" baseline="0" dirty="0" smtClean="0"/>
              <a:t> lydlogger til underholdningsprogram/realityserier  om politiet og helse. Her har de full kontroll på det som utleveres. Men de vil ikke gi norske nyhetsjournalister tilgang til lydlogg i kontroversielle saker.</a:t>
            </a:r>
          </a:p>
          <a:p>
            <a:endParaRPr lang="nb-NO" baseline="0" dirty="0" smtClean="0"/>
          </a:p>
          <a:p>
            <a:r>
              <a:rPr lang="nb-NO" baseline="0" dirty="0" smtClean="0"/>
              <a:t> </a:t>
            </a:r>
          </a:p>
          <a:p>
            <a:r>
              <a:rPr lang="nb-NO" baseline="0" dirty="0" smtClean="0"/>
              <a:t> </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13</a:t>
            </a:fld>
            <a:endParaRPr lang="nb-NO"/>
          </a:p>
        </p:txBody>
      </p:sp>
    </p:spTree>
    <p:extLst>
      <p:ext uri="{BB962C8B-B14F-4D97-AF65-F5344CB8AC3E}">
        <p14:creationId xmlns:p14="http://schemas.microsoft.com/office/powerpoint/2010/main" val="561268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aseline="0" dirty="0" smtClean="0"/>
              <a:t>Et  kommunalt ansvar, og dermed er det fylkesmann som er </a:t>
            </a:r>
            <a:r>
              <a:rPr lang="nb-NO" baseline="0" dirty="0" err="1" smtClean="0"/>
              <a:t>klageinnstans</a:t>
            </a:r>
            <a:r>
              <a:rPr lang="nb-NO" baseline="0" dirty="0" smtClean="0"/>
              <a:t> for innsyn her.</a:t>
            </a:r>
          </a:p>
          <a:p>
            <a:r>
              <a:rPr lang="nb-NO" baseline="0" dirty="0" smtClean="0"/>
              <a:t>Og vi har en spennende sak fra Skien.  B</a:t>
            </a:r>
            <a:r>
              <a:rPr lang="nb-NO" sz="1200" kern="1200" baseline="0" dirty="0" smtClean="0">
                <a:solidFill>
                  <a:schemeClr val="tx1"/>
                </a:solidFill>
                <a:latin typeface="+mn-lt"/>
                <a:ea typeface="+mn-ea"/>
                <a:cs typeface="+mn-cs"/>
              </a:rPr>
              <a:t>egjæring fra avisen Varden om innsyn i opptak av</a:t>
            </a:r>
          </a:p>
          <a:p>
            <a:r>
              <a:rPr lang="nb-NO" sz="1200" kern="1200" baseline="0" dirty="0" smtClean="0">
                <a:solidFill>
                  <a:schemeClr val="tx1"/>
                </a:solidFill>
                <a:latin typeface="+mn-lt"/>
                <a:ea typeface="+mn-ea"/>
                <a:cs typeface="+mn-cs"/>
              </a:rPr>
              <a:t>et </a:t>
            </a:r>
            <a:r>
              <a:rPr lang="nb-NO" sz="1200" kern="1200" baseline="0" dirty="0" err="1" smtClean="0">
                <a:solidFill>
                  <a:schemeClr val="tx1"/>
                </a:solidFill>
                <a:latin typeface="+mn-lt"/>
                <a:ea typeface="+mn-ea"/>
                <a:cs typeface="+mn-cs"/>
              </a:rPr>
              <a:t>nødanrop</a:t>
            </a:r>
            <a:r>
              <a:rPr lang="nb-NO" sz="1200" kern="1200" baseline="0" dirty="0" smtClean="0">
                <a:solidFill>
                  <a:schemeClr val="tx1"/>
                </a:solidFill>
                <a:latin typeface="+mn-lt"/>
                <a:ea typeface="+mn-ea"/>
                <a:cs typeface="+mn-cs"/>
              </a:rPr>
              <a:t> til 110-sentralen 110-Telemark om brann i Østre Porsgrunn kirke. </a:t>
            </a:r>
            <a:endParaRPr lang="nb-NO" baseline="0" dirty="0" smtClean="0"/>
          </a:p>
          <a:p>
            <a:endParaRPr lang="nb-NO" baseline="0" dirty="0" smtClean="0"/>
          </a:p>
          <a:p>
            <a:endParaRPr lang="nb-NO" baseline="0"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14</a:t>
            </a:fld>
            <a:endParaRPr lang="nb-NO"/>
          </a:p>
        </p:txBody>
      </p:sp>
    </p:spTree>
    <p:extLst>
      <p:ext uri="{BB962C8B-B14F-4D97-AF65-F5344CB8AC3E}">
        <p14:creationId xmlns:p14="http://schemas.microsoft.com/office/powerpoint/2010/main" val="863788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baseline="0" dirty="0" smtClean="0">
                <a:solidFill>
                  <a:schemeClr val="tx1"/>
                </a:solidFill>
                <a:latin typeface="+mn-lt"/>
                <a:ea typeface="+mn-ea"/>
                <a:cs typeface="+mn-cs"/>
              </a:rPr>
              <a:t>Varden ba om innsyn: Fikk avslag: </a:t>
            </a:r>
          </a:p>
          <a:p>
            <a:endParaRPr lang="nb-NO" sz="1200" b="1" kern="1200" baseline="0" dirty="0" smtClean="0">
              <a:solidFill>
                <a:schemeClr val="tx1"/>
              </a:solidFill>
              <a:latin typeface="+mn-lt"/>
              <a:ea typeface="+mn-ea"/>
              <a:cs typeface="+mn-cs"/>
            </a:endParaRPr>
          </a:p>
          <a:p>
            <a:r>
              <a:rPr lang="nb-NO" sz="1200" b="1" kern="1200" baseline="0" dirty="0" smtClean="0">
                <a:solidFill>
                  <a:schemeClr val="tx1"/>
                </a:solidFill>
                <a:latin typeface="+mn-lt"/>
                <a:ea typeface="+mn-ea"/>
                <a:cs typeface="+mn-cs"/>
              </a:rPr>
              <a:t>Fylkesmannen i Telemark sier:</a:t>
            </a:r>
          </a:p>
          <a:p>
            <a:pPr algn="l"/>
            <a:endParaRPr lang="nb-NO" sz="1200" kern="1200" baseline="0" dirty="0" smtClean="0">
              <a:solidFill>
                <a:schemeClr val="tx1"/>
              </a:solidFill>
              <a:latin typeface="+mn-lt"/>
              <a:ea typeface="+mn-ea"/>
              <a:cs typeface="+mn-cs"/>
            </a:endParaRPr>
          </a:p>
          <a:p>
            <a:pPr algn="l"/>
            <a:endParaRPr lang="nb-NO" sz="1200" kern="1200" baseline="0" dirty="0" smtClean="0">
              <a:solidFill>
                <a:schemeClr val="tx1"/>
              </a:solidFill>
              <a:latin typeface="+mn-lt"/>
              <a:ea typeface="+mn-ea"/>
              <a:cs typeface="+mn-cs"/>
            </a:endParaRPr>
          </a:p>
          <a:p>
            <a:pPr algn="l"/>
            <a:r>
              <a:rPr lang="nb-NO" sz="1200" kern="1200" baseline="0" dirty="0" smtClean="0">
                <a:solidFill>
                  <a:schemeClr val="tx1"/>
                </a:solidFill>
                <a:latin typeface="+mn-lt"/>
                <a:ea typeface="+mn-ea"/>
                <a:cs typeface="+mn-cs"/>
              </a:rPr>
              <a:t>16.1.2012. </a:t>
            </a:r>
          </a:p>
          <a:p>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Etter dette</a:t>
            </a:r>
          </a:p>
          <a:p>
            <a:r>
              <a:rPr lang="nb-NO" sz="1200" kern="1200" baseline="0" dirty="0" smtClean="0">
                <a:solidFill>
                  <a:schemeClr val="tx1"/>
                </a:solidFill>
                <a:latin typeface="+mn-lt"/>
                <a:ea typeface="+mn-ea"/>
                <a:cs typeface="+mn-cs"/>
              </a:rPr>
              <a:t>legger vil til grunn at en </a:t>
            </a:r>
            <a:r>
              <a:rPr lang="nb-NO" sz="1200" kern="1200" baseline="0" dirty="0" err="1" smtClean="0">
                <a:solidFill>
                  <a:schemeClr val="tx1"/>
                </a:solidFill>
                <a:latin typeface="+mn-lt"/>
                <a:ea typeface="+mn-ea"/>
                <a:cs typeface="+mn-cs"/>
              </a:rPr>
              <a:t>lydfilf</a:t>
            </a:r>
            <a:r>
              <a:rPr lang="nb-NO" sz="1200" kern="1200" baseline="0" dirty="0" smtClean="0">
                <a:solidFill>
                  <a:schemeClr val="tx1"/>
                </a:solidFill>
                <a:latin typeface="+mn-lt"/>
                <a:ea typeface="+mn-ea"/>
                <a:cs typeface="+mn-cs"/>
              </a:rPr>
              <a:t> ra </a:t>
            </a:r>
            <a:r>
              <a:rPr lang="nb-NO" sz="1200" kern="1200" baseline="0" dirty="0" err="1" smtClean="0">
                <a:solidFill>
                  <a:schemeClr val="tx1"/>
                </a:solidFill>
                <a:latin typeface="+mn-lt"/>
                <a:ea typeface="+mn-ea"/>
                <a:cs typeface="+mn-cs"/>
              </a:rPr>
              <a:t>lydloggent</a:t>
            </a:r>
            <a:r>
              <a:rPr lang="nb-NO" sz="1200" kern="1200" baseline="0" dirty="0" smtClean="0">
                <a:solidFill>
                  <a:schemeClr val="tx1"/>
                </a:solidFill>
                <a:latin typeface="+mn-lt"/>
                <a:ea typeface="+mn-ea"/>
                <a:cs typeface="+mn-cs"/>
              </a:rPr>
              <a:t> il en 110-sentrale r å regne som et</a:t>
            </a:r>
          </a:p>
          <a:p>
            <a:r>
              <a:rPr lang="nn-NO" sz="1200" kern="1200" baseline="0" dirty="0" smtClean="0">
                <a:solidFill>
                  <a:schemeClr val="tx1"/>
                </a:solidFill>
                <a:latin typeface="+mn-lt"/>
                <a:ea typeface="+mn-ea"/>
                <a:cs typeface="+mn-cs"/>
              </a:rPr>
              <a:t>«</a:t>
            </a:r>
            <a:r>
              <a:rPr lang="nn-NO" sz="1200" kern="1200" baseline="0" dirty="0" err="1" smtClean="0">
                <a:solidFill>
                  <a:schemeClr val="tx1"/>
                </a:solidFill>
                <a:latin typeface="+mn-lt"/>
                <a:ea typeface="+mn-ea"/>
                <a:cs typeface="+mn-cs"/>
              </a:rPr>
              <a:t>saksdokumentf</a:t>
            </a:r>
            <a:r>
              <a:rPr lang="nn-NO" sz="1200" kern="1200" baseline="0" dirty="0" smtClean="0">
                <a:solidFill>
                  <a:schemeClr val="tx1"/>
                </a:solidFill>
                <a:latin typeface="+mn-lt"/>
                <a:ea typeface="+mn-ea"/>
                <a:cs typeface="+mn-cs"/>
              </a:rPr>
              <a:t> or </a:t>
            </a:r>
            <a:r>
              <a:rPr lang="nn-NO" sz="1200" kern="1200" baseline="0" dirty="0" err="1" smtClean="0">
                <a:solidFill>
                  <a:schemeClr val="tx1"/>
                </a:solidFill>
                <a:latin typeface="+mn-lt"/>
                <a:ea typeface="+mn-ea"/>
                <a:cs typeface="+mn-cs"/>
              </a:rPr>
              <a:t>organet»i</a:t>
            </a:r>
            <a:r>
              <a:rPr lang="nn-NO" sz="1200" kern="1200" baseline="0" dirty="0" smtClean="0">
                <a:solidFill>
                  <a:schemeClr val="tx1"/>
                </a:solidFill>
                <a:latin typeface="+mn-lt"/>
                <a:ea typeface="+mn-ea"/>
                <a:cs typeface="+mn-cs"/>
              </a:rPr>
              <a:t> </a:t>
            </a:r>
            <a:r>
              <a:rPr lang="nn-NO" sz="1200" kern="1200" baseline="0" dirty="0" err="1" smtClean="0">
                <a:solidFill>
                  <a:schemeClr val="tx1"/>
                </a:solidFill>
                <a:latin typeface="+mn-lt"/>
                <a:ea typeface="+mn-ea"/>
                <a:cs typeface="+mn-cs"/>
              </a:rPr>
              <a:t>offentleglovasf</a:t>
            </a:r>
            <a:r>
              <a:rPr lang="nn-NO" sz="1200" kern="1200" baseline="0" dirty="0" smtClean="0">
                <a:solidFill>
                  <a:schemeClr val="tx1"/>
                </a:solidFill>
                <a:latin typeface="+mn-lt"/>
                <a:ea typeface="+mn-ea"/>
                <a:cs typeface="+mn-cs"/>
              </a:rPr>
              <a:t> </a:t>
            </a:r>
            <a:r>
              <a:rPr lang="nn-NO" sz="1200" kern="1200" baseline="0" dirty="0" err="1" smtClean="0">
                <a:solidFill>
                  <a:schemeClr val="tx1"/>
                </a:solidFill>
                <a:latin typeface="+mn-lt"/>
                <a:ea typeface="+mn-ea"/>
                <a:cs typeface="+mn-cs"/>
              </a:rPr>
              <a:t>orstand</a:t>
            </a:r>
            <a:r>
              <a:rPr lang="nn-NO" sz="1200" kern="1200" baseline="0" dirty="0" smtClean="0">
                <a:solidFill>
                  <a:schemeClr val="tx1"/>
                </a:solidFill>
                <a:latin typeface="+mn-lt"/>
                <a:ea typeface="+mn-ea"/>
                <a:cs typeface="+mn-cs"/>
              </a:rPr>
              <a:t>. Slike </a:t>
            </a:r>
            <a:r>
              <a:rPr lang="nn-NO" sz="1200" kern="1200" baseline="0" dirty="0" err="1" smtClean="0">
                <a:solidFill>
                  <a:schemeClr val="tx1"/>
                </a:solidFill>
                <a:latin typeface="+mn-lt"/>
                <a:ea typeface="+mn-ea"/>
                <a:cs typeface="+mn-cs"/>
              </a:rPr>
              <a:t>lydfilero</a:t>
            </a:r>
            <a:r>
              <a:rPr lang="nn-NO" sz="1200" kern="1200" baseline="0" dirty="0" smtClean="0">
                <a:solidFill>
                  <a:schemeClr val="tx1"/>
                </a:solidFill>
                <a:latin typeface="+mn-lt"/>
                <a:ea typeface="+mn-ea"/>
                <a:cs typeface="+mn-cs"/>
              </a:rPr>
              <a:t> </a:t>
            </a:r>
            <a:r>
              <a:rPr lang="nn-NO" sz="1200" kern="1200" baseline="0" dirty="0" err="1" smtClean="0">
                <a:solidFill>
                  <a:schemeClr val="tx1"/>
                </a:solidFill>
                <a:latin typeface="+mn-lt"/>
                <a:ea typeface="+mn-ea"/>
                <a:cs typeface="+mn-cs"/>
              </a:rPr>
              <a:t>mfattesd</a:t>
            </a:r>
            <a:r>
              <a:rPr lang="nn-NO" sz="1200" kern="1200" baseline="0" dirty="0" smtClean="0">
                <a:solidFill>
                  <a:schemeClr val="tx1"/>
                </a:solidFill>
                <a:latin typeface="+mn-lt"/>
                <a:ea typeface="+mn-ea"/>
                <a:cs typeface="+mn-cs"/>
              </a:rPr>
              <a:t> </a:t>
            </a:r>
            <a:r>
              <a:rPr lang="nn-NO" sz="1200" kern="1200" baseline="0" dirty="0" err="1" smtClean="0">
                <a:solidFill>
                  <a:schemeClr val="tx1"/>
                </a:solidFill>
                <a:latin typeface="+mn-lt"/>
                <a:ea typeface="+mn-ea"/>
                <a:cs typeface="+mn-cs"/>
              </a:rPr>
              <a:t>erfor</a:t>
            </a:r>
            <a:r>
              <a:rPr lang="nn-NO" sz="1200" kern="1200" baseline="0" dirty="0" smtClean="0">
                <a:solidFill>
                  <a:schemeClr val="tx1"/>
                </a:solidFill>
                <a:latin typeface="+mn-lt"/>
                <a:ea typeface="+mn-ea"/>
                <a:cs typeface="+mn-cs"/>
              </a:rPr>
              <a:t> i</a:t>
            </a:r>
          </a:p>
          <a:p>
            <a:r>
              <a:rPr lang="nb-NO" sz="1200" kern="1200" baseline="0" dirty="0" smtClean="0">
                <a:solidFill>
                  <a:schemeClr val="tx1"/>
                </a:solidFill>
                <a:latin typeface="+mn-lt"/>
                <a:ea typeface="+mn-ea"/>
                <a:cs typeface="+mn-cs"/>
              </a:rPr>
              <a:t>utgangspunktet av innsynsretten etter </a:t>
            </a:r>
            <a:r>
              <a:rPr lang="nb-NO" sz="1200" kern="1200" baseline="0" dirty="0" err="1" smtClean="0">
                <a:solidFill>
                  <a:schemeClr val="tx1"/>
                </a:solidFill>
                <a:latin typeface="+mn-lt"/>
                <a:ea typeface="+mn-ea"/>
                <a:cs typeface="+mn-cs"/>
              </a:rPr>
              <a:t>offentleglova</a:t>
            </a:r>
            <a:r>
              <a:rPr lang="nb-NO" sz="1200" kern="1200" baseline="0" dirty="0" smtClean="0">
                <a:solidFill>
                  <a:schemeClr val="tx1"/>
                </a:solidFill>
                <a:latin typeface="+mn-lt"/>
                <a:ea typeface="+mn-ea"/>
                <a:cs typeface="+mn-cs"/>
              </a:rPr>
              <a:t>.</a:t>
            </a:r>
          </a:p>
          <a:p>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Vi legger etter dette til grunn at </a:t>
            </a:r>
            <a:r>
              <a:rPr lang="nb-NO" sz="1200" kern="1200" baseline="0" dirty="0" err="1" smtClean="0">
                <a:solidFill>
                  <a:schemeClr val="tx1"/>
                </a:solidFill>
                <a:latin typeface="+mn-lt"/>
                <a:ea typeface="+mn-ea"/>
                <a:cs typeface="+mn-cs"/>
              </a:rPr>
              <a:t>offentleglovai</a:t>
            </a:r>
            <a:r>
              <a:rPr lang="nb-NO" sz="1200" kern="1200" baseline="0" dirty="0" smtClean="0">
                <a:solidFill>
                  <a:schemeClr val="tx1"/>
                </a:solidFill>
                <a:latin typeface="+mn-lt"/>
                <a:ea typeface="+mn-ea"/>
                <a:cs typeface="+mn-cs"/>
              </a:rPr>
              <a:t> </a:t>
            </a:r>
            <a:r>
              <a:rPr lang="nb-NO" sz="1200" kern="1200" baseline="0" dirty="0" err="1" smtClean="0">
                <a:solidFill>
                  <a:schemeClr val="tx1"/>
                </a:solidFill>
                <a:latin typeface="+mn-lt"/>
                <a:ea typeface="+mn-ea"/>
                <a:cs typeface="+mn-cs"/>
              </a:rPr>
              <a:t>kke</a:t>
            </a:r>
            <a:r>
              <a:rPr lang="nb-NO" sz="1200" kern="1200" baseline="0" dirty="0" smtClean="0">
                <a:solidFill>
                  <a:schemeClr val="tx1"/>
                </a:solidFill>
                <a:latin typeface="+mn-lt"/>
                <a:ea typeface="+mn-ea"/>
                <a:cs typeface="+mn-cs"/>
              </a:rPr>
              <a:t> gir en rett til innsyn i </a:t>
            </a:r>
            <a:r>
              <a:rPr lang="nb-NO" sz="1200" kern="1200" baseline="0" dirty="0" err="1" smtClean="0">
                <a:solidFill>
                  <a:schemeClr val="tx1"/>
                </a:solidFill>
                <a:latin typeface="+mn-lt"/>
                <a:ea typeface="+mn-ea"/>
                <a:cs typeface="+mn-cs"/>
              </a:rPr>
              <a:t>lydfilerf</a:t>
            </a:r>
            <a:r>
              <a:rPr lang="nb-NO" sz="1200" kern="1200" baseline="0" dirty="0" smtClean="0">
                <a:solidFill>
                  <a:schemeClr val="tx1"/>
                </a:solidFill>
                <a:latin typeface="+mn-lt"/>
                <a:ea typeface="+mn-ea"/>
                <a:cs typeface="+mn-cs"/>
              </a:rPr>
              <a:t> ra</a:t>
            </a:r>
          </a:p>
          <a:p>
            <a:r>
              <a:rPr lang="nb-NO" sz="1200" kern="1200" baseline="0" dirty="0" err="1" smtClean="0">
                <a:solidFill>
                  <a:schemeClr val="tx1"/>
                </a:solidFill>
                <a:latin typeface="+mn-lt"/>
                <a:ea typeface="+mn-ea"/>
                <a:cs typeface="+mn-cs"/>
              </a:rPr>
              <a:t>lydloggent</a:t>
            </a:r>
            <a:r>
              <a:rPr lang="nb-NO" sz="1200" kern="1200" baseline="0" dirty="0" smtClean="0">
                <a:solidFill>
                  <a:schemeClr val="tx1"/>
                </a:solidFill>
                <a:latin typeface="+mn-lt"/>
                <a:ea typeface="+mn-ea"/>
                <a:cs typeface="+mn-cs"/>
              </a:rPr>
              <a:t> il 110-sentralerf </a:t>
            </a:r>
            <a:r>
              <a:rPr lang="nb-NO" sz="1200" kern="1200" baseline="0" dirty="0" err="1" smtClean="0">
                <a:solidFill>
                  <a:schemeClr val="tx1"/>
                </a:solidFill>
                <a:latin typeface="+mn-lt"/>
                <a:ea typeface="+mn-ea"/>
                <a:cs typeface="+mn-cs"/>
              </a:rPr>
              <a:t>ordi</a:t>
            </a:r>
            <a:r>
              <a:rPr lang="nb-NO" sz="1200" kern="1200" baseline="0" dirty="0" smtClean="0">
                <a:solidFill>
                  <a:schemeClr val="tx1"/>
                </a:solidFill>
                <a:latin typeface="+mn-lt"/>
                <a:ea typeface="+mn-ea"/>
                <a:cs typeface="+mn-cs"/>
              </a:rPr>
              <a:t> disse er å regne som organinterne dokumenter etter</a:t>
            </a:r>
          </a:p>
          <a:p>
            <a:r>
              <a:rPr lang="nb-NO" sz="1200" kern="1200" baseline="0" dirty="0" err="1" smtClean="0">
                <a:solidFill>
                  <a:schemeClr val="tx1"/>
                </a:solidFill>
                <a:latin typeface="+mn-lt"/>
                <a:ea typeface="+mn-ea"/>
                <a:cs typeface="+mn-cs"/>
              </a:rPr>
              <a:t>offentleglova</a:t>
            </a:r>
            <a:r>
              <a:rPr lang="nb-NO" sz="1200" kern="1200" baseline="0" dirty="0" smtClean="0">
                <a:solidFill>
                  <a:schemeClr val="tx1"/>
                </a:solidFill>
                <a:latin typeface="+mn-lt"/>
                <a:ea typeface="+mn-ea"/>
                <a:cs typeface="+mn-cs"/>
              </a:rPr>
              <a:t>§ 14.</a:t>
            </a:r>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15</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latin typeface="+mn-lt"/>
                <a:ea typeface="+mn-ea"/>
                <a:cs typeface="+mn-cs"/>
              </a:rPr>
              <a:t>Direktoratet for beredskap</a:t>
            </a:r>
            <a:r>
              <a:rPr lang="nb-NO" sz="1200" kern="1200" baseline="0" dirty="0" smtClean="0">
                <a:solidFill>
                  <a:schemeClr val="tx1"/>
                </a:solidFill>
                <a:latin typeface="+mn-lt"/>
                <a:ea typeface="+mn-ea"/>
                <a:cs typeface="+mn-cs"/>
              </a:rPr>
              <a:t> og sikkerhet:</a:t>
            </a:r>
            <a:endParaRPr lang="nb-NO" sz="1200" kern="1200" dirty="0" smtClean="0">
              <a:solidFill>
                <a:schemeClr val="tx1"/>
              </a:solidFill>
              <a:latin typeface="+mn-lt"/>
              <a:ea typeface="+mn-ea"/>
              <a:cs typeface="+mn-cs"/>
            </a:endParaRPr>
          </a:p>
          <a:p>
            <a:r>
              <a:rPr lang="nb-NO" sz="1200" kern="1200" dirty="0" smtClean="0">
                <a:solidFill>
                  <a:schemeClr val="tx1"/>
                </a:solidFill>
                <a:latin typeface="+mn-lt"/>
                <a:ea typeface="+mn-ea"/>
                <a:cs typeface="+mn-cs"/>
              </a:rPr>
              <a:t>Lydlogg som lydfil skal som hovedregel aldri offentliggjøres.</a:t>
            </a:r>
            <a:endParaRPr lang="nb-NO" dirty="0" smtClean="0"/>
          </a:p>
          <a:p>
            <a:r>
              <a:rPr lang="nb-NO" sz="1200" kern="1200" dirty="0" smtClean="0">
                <a:solidFill>
                  <a:schemeClr val="tx1"/>
                </a:solidFill>
                <a:latin typeface="+mn-lt"/>
                <a:ea typeface="+mn-ea"/>
                <a:cs typeface="+mn-cs"/>
              </a:rPr>
              <a:t>Lydlogg som avskrift skal som regel unntas offentlighet i </a:t>
            </a:r>
            <a:r>
              <a:rPr lang="nb-NO" sz="1200" kern="1200" dirty="0" err="1" smtClean="0">
                <a:solidFill>
                  <a:schemeClr val="tx1"/>
                </a:solidFill>
                <a:latin typeface="+mn-lt"/>
                <a:ea typeface="+mn-ea"/>
                <a:cs typeface="+mn-cs"/>
              </a:rPr>
              <a:t>hht</a:t>
            </a:r>
            <a:r>
              <a:rPr lang="nb-NO" sz="1200" kern="1200" dirty="0" smtClean="0">
                <a:solidFill>
                  <a:schemeClr val="tx1"/>
                </a:solidFill>
                <a:latin typeface="+mn-lt"/>
                <a:ea typeface="+mn-ea"/>
                <a:cs typeface="+mn-cs"/>
              </a:rPr>
              <a:t>. «</a:t>
            </a:r>
            <a:r>
              <a:rPr lang="nb-NO" sz="1200" kern="1200" dirty="0" err="1" smtClean="0">
                <a:solidFill>
                  <a:schemeClr val="tx1"/>
                </a:solidFill>
                <a:latin typeface="+mn-lt"/>
                <a:ea typeface="+mn-ea"/>
                <a:cs typeface="+mn-cs"/>
              </a:rPr>
              <a:t>Offentleglova»s</a:t>
            </a:r>
            <a:r>
              <a:rPr lang="nb-NO" sz="1200" kern="1200" dirty="0" smtClean="0">
                <a:solidFill>
                  <a:schemeClr val="tx1"/>
                </a:solidFill>
                <a:latin typeface="+mn-lt"/>
                <a:ea typeface="+mn-ea"/>
                <a:cs typeface="+mn-cs"/>
              </a:rPr>
              <a:t> § 14, dog skal vurderes meroffentlighet ut fra hensyntagen til samfunnsinteressen.  </a:t>
            </a:r>
          </a:p>
          <a:p>
            <a:r>
              <a:rPr lang="nb-NO" dirty="0" smtClean="0"/>
              <a:t>……………………..</a:t>
            </a:r>
          </a:p>
          <a:p>
            <a:endParaRPr lang="nb-NO" dirty="0" smtClean="0"/>
          </a:p>
          <a:p>
            <a:endParaRPr lang="nb-NO" dirty="0" smtClean="0"/>
          </a:p>
          <a:p>
            <a:r>
              <a:rPr lang="nb-NO" dirty="0" smtClean="0"/>
              <a:t>LIEBE GUTTORM, gav avslag i Porsgrunn:</a:t>
            </a:r>
          </a:p>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latin typeface="+mn-lt"/>
                <a:ea typeface="+mn-ea"/>
                <a:cs typeface="+mn-cs"/>
              </a:rPr>
              <a:t>Lydlogg som avskrift er etter vårt syn et internt arbeidsdokument, som er unntatt fra «</a:t>
            </a:r>
            <a:r>
              <a:rPr lang="nb-NO" sz="1200" kern="1200" dirty="0" err="1" smtClean="0">
                <a:solidFill>
                  <a:schemeClr val="tx1"/>
                </a:solidFill>
                <a:latin typeface="+mn-lt"/>
                <a:ea typeface="+mn-ea"/>
                <a:cs typeface="+mn-cs"/>
              </a:rPr>
              <a:t>Offentleglova</a:t>
            </a:r>
            <a:r>
              <a:rPr lang="nb-NO" sz="1200" kern="1200" dirty="0" smtClean="0">
                <a:solidFill>
                  <a:schemeClr val="tx1"/>
                </a:solidFill>
                <a:latin typeface="+mn-lt"/>
                <a:ea typeface="+mn-ea"/>
                <a:cs typeface="+mn-cs"/>
              </a:rPr>
              <a:t>» § 14. Dette ble benyttet som hovedhjemmel for avslaget. Det dokument som er offentlig i henhold til «</a:t>
            </a:r>
            <a:r>
              <a:rPr lang="nb-NO" sz="1200" kern="1200" dirty="0" err="1" smtClean="0">
                <a:solidFill>
                  <a:schemeClr val="tx1"/>
                </a:solidFill>
                <a:latin typeface="+mn-lt"/>
                <a:ea typeface="+mn-ea"/>
                <a:cs typeface="+mn-cs"/>
              </a:rPr>
              <a:t>Offentleglova</a:t>
            </a:r>
            <a:r>
              <a:rPr lang="nb-NO" sz="1200" kern="1200" dirty="0" smtClean="0">
                <a:solidFill>
                  <a:schemeClr val="tx1"/>
                </a:solidFill>
                <a:latin typeface="+mn-lt"/>
                <a:ea typeface="+mn-ea"/>
                <a:cs typeface="+mn-cs"/>
              </a:rPr>
              <a:t>» er den skrevne standardiserte rapport etter en hendelse, kalt «Alarmloggen», som blant annet inneholder alle relevante tidspunkter om håndtering av hendelsen.</a:t>
            </a:r>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latin typeface="+mn-lt"/>
                <a:ea typeface="+mn-ea"/>
                <a:cs typeface="+mn-cs"/>
              </a:rPr>
              <a:t>Samtlige lydopptak på </a:t>
            </a:r>
            <a:r>
              <a:rPr lang="nb-NO" sz="1200" kern="1200" dirty="0" err="1" smtClean="0">
                <a:solidFill>
                  <a:schemeClr val="tx1"/>
                </a:solidFill>
                <a:latin typeface="+mn-lt"/>
                <a:ea typeface="+mn-ea"/>
                <a:cs typeface="+mn-cs"/>
              </a:rPr>
              <a:t>nødmeldesentralene</a:t>
            </a:r>
            <a:r>
              <a:rPr lang="nb-NO" sz="1200" kern="1200" dirty="0" smtClean="0">
                <a:solidFill>
                  <a:schemeClr val="tx1"/>
                </a:solidFill>
                <a:latin typeface="+mn-lt"/>
                <a:ea typeface="+mn-ea"/>
                <a:cs typeface="+mn-cs"/>
              </a:rPr>
              <a:t>, samt </a:t>
            </a:r>
            <a:r>
              <a:rPr lang="nb-NO" sz="1200" kern="1200" dirty="0" err="1" smtClean="0">
                <a:solidFill>
                  <a:schemeClr val="tx1"/>
                </a:solidFill>
                <a:latin typeface="+mn-lt"/>
                <a:ea typeface="+mn-ea"/>
                <a:cs typeface="+mn-cs"/>
              </a:rPr>
              <a:t>evt</a:t>
            </a:r>
            <a:r>
              <a:rPr lang="nb-NO" sz="1200" kern="1200" dirty="0" smtClean="0">
                <a:solidFill>
                  <a:schemeClr val="tx1"/>
                </a:solidFill>
                <a:latin typeface="+mn-lt"/>
                <a:ea typeface="+mn-ea"/>
                <a:cs typeface="+mn-cs"/>
              </a:rPr>
              <a:t> avskrifter av disse er generelt å regne som organinterne dokumenter i henhold til lovens § 14. Det er derved ingen plikt til å gi innsyn i dem, og det skal ikke gis innsyn dersom de inneholder taushetsbelagt informasjon. Men det skal i hvert enkelt tilfelle vurderes om samfunnsinteressen likevel er så stor at det skal utvises meroffentlighet, jfr. lovens § 11.</a:t>
            </a:r>
            <a:r>
              <a:rPr lang="nb-NO" sz="1200" kern="1200" baseline="0" dirty="0" smtClean="0">
                <a:solidFill>
                  <a:schemeClr val="tx1"/>
                </a:solidFill>
                <a:latin typeface="+mn-lt"/>
                <a:ea typeface="+mn-ea"/>
                <a:cs typeface="+mn-cs"/>
              </a:rPr>
              <a:t>  </a:t>
            </a:r>
            <a:r>
              <a:rPr lang="nb-NO" sz="1200" kern="1200" dirty="0" smtClean="0">
                <a:solidFill>
                  <a:schemeClr val="tx1"/>
                </a:solidFill>
                <a:latin typeface="+mn-lt"/>
                <a:ea typeface="+mn-ea"/>
                <a:cs typeface="+mn-cs"/>
              </a:rPr>
              <a:t>Lydlogg som avskrift er etter vårt syn et internt arbeidsdokument, som er unntatt fra «</a:t>
            </a:r>
            <a:r>
              <a:rPr lang="nb-NO" sz="1200" kern="1200" dirty="0" err="1" smtClean="0">
                <a:solidFill>
                  <a:schemeClr val="tx1"/>
                </a:solidFill>
                <a:latin typeface="+mn-lt"/>
                <a:ea typeface="+mn-ea"/>
                <a:cs typeface="+mn-cs"/>
              </a:rPr>
              <a:t>Offentleglova</a:t>
            </a:r>
            <a:r>
              <a:rPr lang="nb-NO" sz="1200" kern="1200" dirty="0" smtClean="0">
                <a:solidFill>
                  <a:schemeClr val="tx1"/>
                </a:solidFill>
                <a:latin typeface="+mn-lt"/>
                <a:ea typeface="+mn-ea"/>
                <a:cs typeface="+mn-cs"/>
              </a:rPr>
              <a:t>» § 14. Dette ble benyttet som hovedhjemmel for avslaget. Det dokument som er offentlig i henhold til «</a:t>
            </a:r>
            <a:r>
              <a:rPr lang="nb-NO" sz="1200" kern="1200" dirty="0" err="1" smtClean="0">
                <a:solidFill>
                  <a:schemeClr val="tx1"/>
                </a:solidFill>
                <a:latin typeface="+mn-lt"/>
                <a:ea typeface="+mn-ea"/>
                <a:cs typeface="+mn-cs"/>
              </a:rPr>
              <a:t>Offentleglova</a:t>
            </a:r>
            <a:r>
              <a:rPr lang="nb-NO" sz="1200" kern="1200" dirty="0" smtClean="0">
                <a:solidFill>
                  <a:schemeClr val="tx1"/>
                </a:solidFill>
                <a:latin typeface="+mn-lt"/>
                <a:ea typeface="+mn-ea"/>
                <a:cs typeface="+mn-cs"/>
              </a:rPr>
              <a:t>» er den skrevne standardiserte rapport etter en hendelse, kalt «Alarmloggen», som blant annet inneholder alle relevante tidspunkter om håndtering av hendelsen.</a:t>
            </a:r>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latin typeface="+mn-lt"/>
                <a:ea typeface="+mn-ea"/>
                <a:cs typeface="+mn-cs"/>
              </a:rPr>
              <a:t>Vår holdning var at lydlogg som lydfil fra inngående nødsamtale generelt ikke burde offentliggjøres, først og fremst av hensyn til innringeren. Hvis slike samtaler som hovedregel skulle offentliggjøres, ville </a:t>
            </a:r>
            <a:r>
              <a:rPr lang="nb-NO" sz="1200" kern="1200" dirty="0" err="1" smtClean="0">
                <a:solidFill>
                  <a:schemeClr val="tx1"/>
                </a:solidFill>
                <a:latin typeface="+mn-lt"/>
                <a:ea typeface="+mn-ea"/>
                <a:cs typeface="+mn-cs"/>
              </a:rPr>
              <a:t>nødstilte</a:t>
            </a:r>
            <a:r>
              <a:rPr lang="nb-NO" sz="1200" kern="1200" dirty="0" smtClean="0">
                <a:solidFill>
                  <a:schemeClr val="tx1"/>
                </a:solidFill>
                <a:latin typeface="+mn-lt"/>
                <a:ea typeface="+mn-ea"/>
                <a:cs typeface="+mn-cs"/>
              </a:rPr>
              <a:t> kunne risikere å bli til underholdning i radio dagen etter.</a:t>
            </a:r>
            <a:endParaRPr lang="nb-NO" dirty="0" smtClean="0"/>
          </a:p>
          <a:p>
            <a:endParaRPr lang="nb-NO" dirty="0" smtClean="0"/>
          </a:p>
          <a:p>
            <a:endParaRPr lang="nb-NO" dirty="0" smtClean="0"/>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16</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err="1" smtClean="0">
                <a:solidFill>
                  <a:schemeClr val="tx1"/>
                </a:solidFill>
                <a:latin typeface="+mn-lt"/>
                <a:ea typeface="+mn-ea"/>
                <a:cs typeface="+mn-cs"/>
              </a:rPr>
              <a:t>innsynsak</a:t>
            </a:r>
            <a:r>
              <a:rPr lang="nb-NO" sz="1200" kern="1200" dirty="0" smtClean="0">
                <a:solidFill>
                  <a:schemeClr val="tx1"/>
                </a:solidFill>
                <a:latin typeface="+mn-lt"/>
                <a:ea typeface="+mn-ea"/>
                <a:cs typeface="+mn-cs"/>
              </a:rPr>
              <a:t> i </a:t>
            </a:r>
            <a:r>
              <a:rPr lang="nb-NO" sz="1200" kern="1200" dirty="0" err="1" smtClean="0">
                <a:solidFill>
                  <a:schemeClr val="tx1"/>
                </a:solidFill>
                <a:latin typeface="+mn-lt"/>
                <a:ea typeface="+mn-ea"/>
                <a:cs typeface="+mn-cs"/>
              </a:rPr>
              <a:t>dødsbrannen</a:t>
            </a:r>
            <a:r>
              <a:rPr lang="nb-NO" sz="1200" kern="1200" dirty="0" smtClean="0">
                <a:solidFill>
                  <a:schemeClr val="tx1"/>
                </a:solidFill>
                <a:latin typeface="+mn-lt"/>
                <a:ea typeface="+mn-ea"/>
                <a:cs typeface="+mn-cs"/>
              </a:rPr>
              <a:t> i Ålesund. Sentral i </a:t>
            </a:r>
            <a:r>
              <a:rPr lang="nb-NO" sz="1200" kern="1200" dirty="0" err="1" smtClean="0">
                <a:solidFill>
                  <a:schemeClr val="tx1"/>
                </a:solidFill>
                <a:latin typeface="+mn-lt"/>
                <a:ea typeface="+mn-ea"/>
                <a:cs typeface="+mn-cs"/>
              </a:rPr>
              <a:t>argumentasjionen</a:t>
            </a:r>
            <a:r>
              <a:rPr lang="nb-NO" sz="1200" kern="1200" dirty="0" smtClean="0">
                <a:solidFill>
                  <a:schemeClr val="tx1"/>
                </a:solidFill>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nb-NO" baseline="0" dirty="0" smtClean="0"/>
              <a:t>Politiet. Fersk avgjørelse fra Ålesund. Innsyn i </a:t>
            </a:r>
            <a:r>
              <a:rPr lang="nb-NO" baseline="0" dirty="0" err="1" smtClean="0"/>
              <a:t>lyudlogg</a:t>
            </a:r>
            <a:r>
              <a:rPr lang="nb-NO" baseline="0" dirty="0" smtClean="0"/>
              <a:t> etter dødsbrann. Der slår Politidirektoratet fastr at </a:t>
            </a:r>
            <a:r>
              <a:rPr lang="nb-NO" baseline="0" dirty="0" err="1" smtClean="0"/>
              <a:t>poliets</a:t>
            </a:r>
            <a:r>
              <a:rPr lang="nb-NO" baseline="0" dirty="0" smtClean="0"/>
              <a:t> lydlogg ikke er omfatta av </a:t>
            </a:r>
            <a:r>
              <a:rPr lang="nb-NO" baseline="0" dirty="0" err="1" smtClean="0"/>
              <a:t>off.lova</a:t>
            </a:r>
            <a:r>
              <a:rPr lang="nb-NO" baseline="0" dirty="0" smtClean="0"/>
              <a:t> fordi det ikke oppfyller krava i § 4 til hva som er et dokument. De mener at </a:t>
            </a:r>
            <a:r>
              <a:rPr lang="nb-NO" baseline="0" dirty="0" err="1" smtClean="0"/>
              <a:t>sproadiske</a:t>
            </a:r>
            <a:r>
              <a:rPr lang="nb-NO" baseline="0" dirty="0" smtClean="0"/>
              <a:t> lydopptak </a:t>
            </a:r>
            <a:r>
              <a:rPr lang="nb-NO" baseline="0" dirty="0" err="1" smtClean="0"/>
              <a:t>ove</a:t>
            </a:r>
            <a:r>
              <a:rPr lang="nb-NO" baseline="0" dirty="0" smtClean="0"/>
              <a:t> </a:t>
            </a:r>
            <a:r>
              <a:rPr lang="nb-NO" baseline="0" dirty="0" err="1" smtClean="0"/>
              <a:t>rlang</a:t>
            </a:r>
            <a:r>
              <a:rPr lang="nb-NO" baseline="0" dirty="0" smtClean="0"/>
              <a:t> tid ikke er en avgrenset informasjonsmengde. Vi klager.</a:t>
            </a:r>
          </a:p>
          <a:p>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21.11.2012: Skriver Politidirektoratet: </a:t>
            </a:r>
          </a:p>
          <a:p>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Lydfilene og</a:t>
            </a:r>
          </a:p>
          <a:p>
            <a:r>
              <a:rPr lang="nb-NO" sz="1200" kern="1200" baseline="0" dirty="0" smtClean="0">
                <a:solidFill>
                  <a:schemeClr val="tx1"/>
                </a:solidFill>
                <a:latin typeface="+mn-lt"/>
                <a:ea typeface="+mn-ea"/>
                <a:cs typeface="+mn-cs"/>
              </a:rPr>
              <a:t>transkripsjonene må derfor anses som organinterne etter </a:t>
            </a:r>
            <a:r>
              <a:rPr lang="nb-NO" sz="1200" kern="1200" baseline="0" dirty="0" err="1" smtClean="0">
                <a:solidFill>
                  <a:schemeClr val="tx1"/>
                </a:solidFill>
                <a:latin typeface="+mn-lt"/>
                <a:ea typeface="+mn-ea"/>
                <a:cs typeface="+mn-cs"/>
              </a:rPr>
              <a:t>offendeglova</a:t>
            </a:r>
            <a:r>
              <a:rPr lang="nb-NO" sz="1200" kern="1200" baseline="0" dirty="0" smtClean="0">
                <a:solidFill>
                  <a:schemeClr val="tx1"/>
                </a:solidFill>
                <a:latin typeface="+mn-lt"/>
                <a:ea typeface="+mn-ea"/>
                <a:cs typeface="+mn-cs"/>
              </a:rPr>
              <a:t> 514 og kan derfor</a:t>
            </a:r>
          </a:p>
          <a:p>
            <a:r>
              <a:rPr lang="nb-NO" sz="1200" kern="1200" baseline="0" dirty="0" smtClean="0">
                <a:solidFill>
                  <a:schemeClr val="tx1"/>
                </a:solidFill>
                <a:latin typeface="+mn-lt"/>
                <a:ea typeface="+mn-ea"/>
                <a:cs typeface="+mn-cs"/>
              </a:rPr>
              <a:t>unntas offentlighet etter bestemmelsens første ledd.</a:t>
            </a:r>
          </a:p>
          <a:p>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Sakens spesielle samfunnsmessige betydning tilsier samtidig at det skal vektige grunner til</a:t>
            </a:r>
          </a:p>
          <a:p>
            <a:r>
              <a:rPr lang="nb-NO" sz="1200" kern="1200" baseline="0" dirty="0" smtClean="0">
                <a:solidFill>
                  <a:schemeClr val="tx1"/>
                </a:solidFill>
                <a:latin typeface="+mn-lt"/>
                <a:ea typeface="+mn-ea"/>
                <a:cs typeface="+mn-cs"/>
              </a:rPr>
              <a:t>for at det ikke bør utvises meroffentlighet.</a:t>
            </a:r>
          </a:p>
          <a:p>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Den "merverdi" som ligger i tilgang til lydfilene sett opp mot utskrifter av samtalene</a:t>
            </a:r>
          </a:p>
          <a:p>
            <a:r>
              <a:rPr lang="nb-NO" sz="1200" kern="1200" baseline="0" dirty="0" smtClean="0">
                <a:solidFill>
                  <a:schemeClr val="tx1"/>
                </a:solidFill>
                <a:latin typeface="+mn-lt"/>
                <a:ea typeface="+mn-ea"/>
                <a:cs typeface="+mn-cs"/>
              </a:rPr>
              <a:t>fremstår først og fremst av fremstillingsmessig betydning for bruk i den planlagte</a:t>
            </a:r>
          </a:p>
          <a:p>
            <a:r>
              <a:rPr lang="nb-NO" sz="1200" kern="1200" baseline="0" dirty="0" err="1" smtClean="0">
                <a:solidFill>
                  <a:schemeClr val="tx1"/>
                </a:solidFill>
                <a:latin typeface="+mn-lt"/>
                <a:ea typeface="+mn-ea"/>
                <a:cs typeface="+mn-cs"/>
              </a:rPr>
              <a:t>dokumentarfilmen</a:t>
            </a:r>
            <a:r>
              <a:rPr lang="nb-NO" sz="1200" kern="1200" baseline="0" dirty="0" smtClean="0">
                <a:solidFill>
                  <a:schemeClr val="tx1"/>
                </a:solidFill>
                <a:latin typeface="+mn-lt"/>
                <a:ea typeface="+mn-ea"/>
                <a:cs typeface="+mn-cs"/>
              </a:rPr>
              <a:t>. Selv om dette i og for seg også må anses som et relevant hensyn, mener</a:t>
            </a:r>
          </a:p>
          <a:p>
            <a:r>
              <a:rPr lang="nb-NO" sz="1200" kern="1200" baseline="0" dirty="0" smtClean="0">
                <a:solidFill>
                  <a:schemeClr val="tx1"/>
                </a:solidFill>
                <a:latin typeface="+mn-lt"/>
                <a:ea typeface="+mn-ea"/>
                <a:cs typeface="+mn-cs"/>
              </a:rPr>
              <a:t>direktoratet dette ligger utenfor kjernen av de hensyn offentlighetsloven skal ivareta.</a:t>
            </a:r>
          </a:p>
          <a:p>
            <a:r>
              <a:rPr lang="nb-NO" sz="1200" kern="1200" baseline="0" dirty="0" smtClean="0">
                <a:solidFill>
                  <a:schemeClr val="tx1"/>
                </a:solidFill>
                <a:latin typeface="+mn-lt"/>
                <a:ea typeface="+mn-ea"/>
                <a:cs typeface="+mn-cs"/>
              </a:rPr>
              <a:t>Videre er</a:t>
            </a: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Videre er det her andre vektige hensyn taler mot offentliggjøring av lydfilene.</a:t>
            </a:r>
          </a:p>
          <a:p>
            <a:r>
              <a:rPr lang="nb-NO" sz="1200" kern="1200" baseline="0" dirty="0" smtClean="0">
                <a:solidFill>
                  <a:schemeClr val="tx1"/>
                </a:solidFill>
                <a:latin typeface="+mn-lt"/>
                <a:ea typeface="+mn-ea"/>
                <a:cs typeface="+mn-cs"/>
              </a:rPr>
              <a:t>Det er på det rene at politiet som etat og den enkelte ansatte, må tåle et kritisk søkelys i</a:t>
            </a:r>
          </a:p>
          <a:p>
            <a:r>
              <a:rPr lang="nb-NO" sz="1200" kern="1200" baseline="0" dirty="0" smtClean="0">
                <a:solidFill>
                  <a:schemeClr val="tx1"/>
                </a:solidFill>
                <a:latin typeface="+mn-lt"/>
                <a:ea typeface="+mn-ea"/>
                <a:cs typeface="+mn-cs"/>
              </a:rPr>
              <a:t>etterkant av en slik ekstraordinær hendelse. Politidirektoratet mener samtidig at</a:t>
            </a:r>
          </a:p>
          <a:p>
            <a:r>
              <a:rPr lang="nb-NO" sz="1200" kern="1200" baseline="0" dirty="0" smtClean="0">
                <a:solidFill>
                  <a:schemeClr val="tx1"/>
                </a:solidFill>
                <a:latin typeface="+mn-lt"/>
                <a:ea typeface="+mn-ea"/>
                <a:cs typeface="+mn-cs"/>
              </a:rPr>
              <a:t>enkeltpersoner i politiet, og andre offentlige etater, også har krav på et vern mot det som</a:t>
            </a:r>
          </a:p>
          <a:p>
            <a:r>
              <a:rPr lang="nb-NO" sz="1200" kern="1200" baseline="0" dirty="0" smtClean="0">
                <a:solidFill>
                  <a:schemeClr val="tx1"/>
                </a:solidFill>
                <a:latin typeface="+mn-lt"/>
                <a:ea typeface="+mn-ea"/>
                <a:cs typeface="+mn-cs"/>
              </a:rPr>
              <a:t>lett </a:t>
            </a:r>
            <a:r>
              <a:rPr lang="nb-NO" sz="1200" i="1" kern="1200" baseline="0" dirty="0" smtClean="0">
                <a:solidFill>
                  <a:schemeClr val="tx1"/>
                </a:solidFill>
                <a:latin typeface="+mn-lt"/>
                <a:ea typeface="+mn-ea"/>
                <a:cs typeface="+mn-cs"/>
              </a:rPr>
              <a:t>kan føre til en uforholdsmessig fremheving av enkeltpersoner og deres oppgaveløsning</a:t>
            </a:r>
          </a:p>
          <a:p>
            <a:r>
              <a:rPr lang="nb-NO" sz="1200" kern="1200" baseline="0" dirty="0" smtClean="0">
                <a:solidFill>
                  <a:schemeClr val="tx1"/>
                </a:solidFill>
                <a:latin typeface="+mn-lt"/>
                <a:ea typeface="+mn-ea"/>
                <a:cs typeface="+mn-cs"/>
              </a:rPr>
              <a:t>den aktuelle dagen. Bruken av lydmaterialet sammenholdt med den betydelige</a:t>
            </a:r>
          </a:p>
          <a:p>
            <a:r>
              <a:rPr lang="nb-NO" sz="1200" kern="1200" baseline="0" dirty="0" smtClean="0">
                <a:solidFill>
                  <a:schemeClr val="tx1"/>
                </a:solidFill>
                <a:latin typeface="+mn-lt"/>
                <a:ea typeface="+mn-ea"/>
                <a:cs typeface="+mn-cs"/>
              </a:rPr>
              <a:t>oppmerksomhet saken har, innebærer en klar fare for et sterkt personfokus mot enkelte</a:t>
            </a:r>
          </a:p>
          <a:p>
            <a:r>
              <a:rPr lang="nb-NO" sz="1200" kern="1200" baseline="0" dirty="0" smtClean="0">
                <a:solidFill>
                  <a:schemeClr val="tx1"/>
                </a:solidFill>
                <a:latin typeface="+mn-lt"/>
                <a:ea typeface="+mn-ea"/>
                <a:cs typeface="+mn-cs"/>
              </a:rPr>
              <a:t>tjenestepersoner.</a:t>
            </a:r>
          </a:p>
          <a:p>
            <a:r>
              <a:rPr lang="nb-NO" sz="1200" kern="1200" baseline="0" dirty="0" smtClean="0">
                <a:solidFill>
                  <a:schemeClr val="tx1"/>
                </a:solidFill>
                <a:latin typeface="+mn-lt"/>
                <a:ea typeface="+mn-ea"/>
                <a:cs typeface="+mn-cs"/>
              </a:rPr>
              <a:t>Politidirektoratet er etter dette samlet sett kommet til at Oslo politidistrikts avgjørelse om</a:t>
            </a:r>
          </a:p>
          <a:p>
            <a:r>
              <a:rPr lang="nb-NO" sz="1200" kern="1200" baseline="0" dirty="0" smtClean="0">
                <a:solidFill>
                  <a:schemeClr val="tx1"/>
                </a:solidFill>
                <a:latin typeface="+mn-lt"/>
                <a:ea typeface="+mn-ea"/>
                <a:cs typeface="+mn-cs"/>
              </a:rPr>
              <a:t>ikke å gi innsyn i lydfilene opprettholdes.</a:t>
            </a:r>
          </a:p>
          <a:p>
            <a:r>
              <a:rPr lang="nb-NO" sz="1200" kern="1200" baseline="0" dirty="0" smtClean="0">
                <a:solidFill>
                  <a:schemeClr val="tx1"/>
                </a:solidFill>
                <a:latin typeface="+mn-lt"/>
                <a:ea typeface="+mn-ea"/>
                <a:cs typeface="+mn-cs"/>
              </a:rPr>
              <a:t>Konklusjon</a:t>
            </a:r>
          </a:p>
          <a:p>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err="1" smtClean="0">
                <a:solidFill>
                  <a:schemeClr val="tx1"/>
                </a:solidFill>
                <a:latin typeface="+mn-lt"/>
                <a:ea typeface="+mn-ea"/>
                <a:cs typeface="+mn-cs"/>
              </a:rPr>
              <a:t>Ger</a:t>
            </a:r>
            <a:r>
              <a:rPr lang="nb-NO" sz="1200" kern="1200" baseline="0" dirty="0" smtClean="0">
                <a:solidFill>
                  <a:schemeClr val="tx1"/>
                </a:solidFill>
                <a:latin typeface="+mn-lt"/>
                <a:ea typeface="+mn-ea"/>
                <a:cs typeface="+mn-cs"/>
              </a:rPr>
              <a:t> </a:t>
            </a:r>
            <a:r>
              <a:rPr lang="nb-NO" sz="1200" kern="1200" baseline="0" dirty="0" err="1" smtClean="0">
                <a:solidFill>
                  <a:schemeClr val="tx1"/>
                </a:solidFill>
                <a:latin typeface="+mn-lt"/>
                <a:ea typeface="+mn-ea"/>
                <a:cs typeface="+mn-cs"/>
              </a:rPr>
              <a:t>jonatan</a:t>
            </a:r>
            <a:r>
              <a:rPr lang="nb-NO" sz="1200" kern="1200" baseline="0" dirty="0" smtClean="0">
                <a:solidFill>
                  <a:schemeClr val="tx1"/>
                </a:solidFill>
                <a:latin typeface="+mn-lt"/>
                <a:ea typeface="+mn-ea"/>
                <a:cs typeface="+mn-cs"/>
              </a:rPr>
              <a:t> </a:t>
            </a:r>
            <a:r>
              <a:rPr lang="nb-NO" sz="1200" kern="1200" baseline="0" dirty="0" err="1" smtClean="0">
                <a:solidFill>
                  <a:schemeClr val="tx1"/>
                </a:solidFill>
                <a:latin typeface="+mn-lt"/>
                <a:ea typeface="+mn-ea"/>
                <a:cs typeface="+mn-cs"/>
              </a:rPr>
              <a:t>Sharabi</a:t>
            </a:r>
            <a:endParaRPr lang="nb-NO" sz="1200" kern="1200" baseline="0" dirty="0" smtClean="0">
              <a:solidFill>
                <a:schemeClr val="tx1"/>
              </a:solidFill>
              <a:latin typeface="+mn-lt"/>
              <a:ea typeface="+mn-ea"/>
              <a:cs typeface="+mn-cs"/>
            </a:endParaRPr>
          </a:p>
          <a:p>
            <a:r>
              <a:rPr lang="fi-FI" sz="1200" i="1" kern="1200" baseline="0" dirty="0" smtClean="0">
                <a:solidFill>
                  <a:schemeClr val="tx1"/>
                </a:solidFill>
                <a:latin typeface="+mn-lt"/>
                <a:ea typeface="+mn-ea"/>
                <a:cs typeface="+mn-cs"/>
              </a:rPr>
              <a:t>t _eismiran L(Y-7 ..; lor Kristine laangkaas</a:t>
            </a:r>
          </a:p>
          <a:p>
            <a:r>
              <a:rPr lang="nb-NO" sz="1200" kern="1200" baseline="0" dirty="0" smtClean="0">
                <a:solidFill>
                  <a:schemeClr val="tx1"/>
                </a:solidFill>
                <a:latin typeface="+mn-lt"/>
                <a:ea typeface="+mn-ea"/>
                <a:cs typeface="+mn-cs"/>
              </a:rPr>
              <a:t>sekaa»nss1/41</a:t>
            </a:r>
          </a:p>
          <a:p>
            <a:r>
              <a:rPr lang="nb-NO" sz="1200" kern="1200" baseline="0" dirty="0" err="1" smtClean="0">
                <a:solidFill>
                  <a:schemeClr val="tx1"/>
                </a:solidFill>
                <a:latin typeface="+mn-lt"/>
                <a:ea typeface="+mn-ea"/>
                <a:cs typeface="+mn-cs"/>
              </a:rPr>
              <a:t>hledÄils</a:t>
            </a:r>
            <a:endParaRPr lang="nb-NO" sz="1200" kern="1200" baseline="0" dirty="0" smtClean="0">
              <a:solidFill>
                <a:schemeClr val="tx1"/>
              </a:solidFill>
              <a:latin typeface="+mn-lt"/>
              <a:ea typeface="+mn-ea"/>
              <a:cs typeface="+mn-cs"/>
            </a:endParaRP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Christian </a:t>
            </a:r>
            <a:r>
              <a:rPr lang="nb-NO" sz="1200" kern="1200" baseline="0" dirty="0" err="1" smtClean="0">
                <a:solidFill>
                  <a:schemeClr val="tx1"/>
                </a:solidFill>
                <a:latin typeface="+mn-lt"/>
                <a:ea typeface="+mn-ea"/>
                <a:cs typeface="+mn-cs"/>
              </a:rPr>
              <a:t>Budsberg</a:t>
            </a:r>
            <a:r>
              <a:rPr lang="nb-NO" sz="1200" kern="1200" baseline="0" dirty="0" smtClean="0">
                <a:solidFill>
                  <a:schemeClr val="tx1"/>
                </a:solidFill>
                <a:latin typeface="+mn-lt"/>
                <a:ea typeface="+mn-ea"/>
                <a:cs typeface="+mn-cs"/>
              </a:rPr>
              <a:t> Pettersen</a:t>
            </a:r>
          </a:p>
          <a:p>
            <a:r>
              <a:rPr lang="nb-NO" sz="1200" i="1" kern="1200" baseline="0" dirty="0" err="1" smtClean="0">
                <a:solidFill>
                  <a:schemeClr val="tx1"/>
                </a:solidFill>
                <a:latin typeface="+mn-lt"/>
                <a:ea typeface="+mn-ea"/>
                <a:cs typeface="+mn-cs"/>
              </a:rPr>
              <a:t>ardelliwdirvkfor</a:t>
            </a:r>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5</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17</a:t>
            </a:fld>
            <a:endParaRPr lang="nb-NO"/>
          </a:p>
        </p:txBody>
      </p:sp>
    </p:spTree>
    <p:extLst>
      <p:ext uri="{BB962C8B-B14F-4D97-AF65-F5344CB8AC3E}">
        <p14:creationId xmlns:p14="http://schemas.microsoft.com/office/powerpoint/2010/main" val="863788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25000" lnSpcReduction="20000"/>
          </a:bodyPr>
          <a:lstStyle/>
          <a:p>
            <a:r>
              <a:rPr lang="nb-NO" b="1" dirty="0" smtClean="0"/>
              <a:t>Viser til  Politilovens § 24 og</a:t>
            </a:r>
            <a:r>
              <a:rPr lang="nb-NO" b="1" baseline="0" dirty="0" smtClean="0"/>
              <a:t> </a:t>
            </a:r>
            <a:r>
              <a:rPr lang="nb-NO" b="1" dirty="0" smtClean="0"/>
              <a:t>strafferegistreringsloven punk</a:t>
            </a:r>
            <a:r>
              <a:rPr lang="nb-NO" b="1" baseline="0" dirty="0" smtClean="0"/>
              <a:t> 8 som omtaler taushet. </a:t>
            </a:r>
          </a:p>
          <a:p>
            <a:r>
              <a:rPr lang="nb-NO" b="1" baseline="0" dirty="0" smtClean="0"/>
              <a:t>Alltid være vurderinger hva som kan gjøres kjent og hva som MÅ holdes hemmelig av ulike hensyn.</a:t>
            </a:r>
          </a:p>
          <a:p>
            <a:endParaRPr lang="nb-NO" dirty="0" smtClean="0"/>
          </a:p>
          <a:p>
            <a:endParaRPr lang="nb-NO" dirty="0" smtClean="0"/>
          </a:p>
          <a:p>
            <a:r>
              <a:rPr lang="nb-NO" sz="1200" kern="1200" baseline="0" dirty="0" smtClean="0">
                <a:solidFill>
                  <a:schemeClr val="tx1"/>
                </a:solidFill>
                <a:latin typeface="+mn-lt"/>
                <a:ea typeface="+mn-ea"/>
                <a:cs typeface="+mn-cs"/>
              </a:rPr>
              <a:t>Når det gjelder lydfilene, mener direktoratet at saken stiller seg annerledes. Offentlighetslovens formål med å sikre åpenhet omkring forvaltningens oppgaveløsning må som et utgangspunkt anses ivaretatt gjennom tilgang til utskrifter fra de aktuelle loggene.</a:t>
            </a:r>
          </a:p>
          <a:p>
            <a:r>
              <a:rPr lang="nb-NO" sz="1200" kern="1200" baseline="0" dirty="0" smtClean="0">
                <a:solidFill>
                  <a:schemeClr val="tx1"/>
                </a:solidFill>
                <a:latin typeface="+mn-lt"/>
                <a:ea typeface="+mn-ea"/>
                <a:cs typeface="+mn-cs"/>
              </a:rPr>
              <a:t>I denne saken er det videre slik at hendelsen har vært undergitt en meget omfattende og grundig granskning, slik at det såkalte kontrollhensynet er ivaretatt gjennom 22. julikommisjonens  tilgang til lydfilene.</a:t>
            </a:r>
            <a:endParaRPr lang="nb-NO" dirty="0" smtClean="0"/>
          </a:p>
          <a:p>
            <a:endParaRPr lang="nb-NO" dirty="0" smtClean="0"/>
          </a:p>
          <a:p>
            <a:endParaRPr lang="nb-NO" dirty="0" smtClean="0"/>
          </a:p>
          <a:p>
            <a:r>
              <a:rPr lang="nb-NO" sz="1200" kern="1200" baseline="0" dirty="0" smtClean="0">
                <a:solidFill>
                  <a:schemeClr val="tx1"/>
                </a:solidFill>
                <a:latin typeface="+mn-lt"/>
                <a:ea typeface="+mn-ea"/>
                <a:cs typeface="+mn-cs"/>
              </a:rPr>
              <a:t>Bruken av lydmaterialet sammenholdt med den betydelige oppmerksomhet saken har, innebærer en klar fare for et sterkt personfokus mot enkelte tjenestepersoner.</a:t>
            </a:r>
          </a:p>
          <a:p>
            <a:endParaRPr lang="nb-NO" sz="1200" kern="1200" baseline="0" dirty="0" smtClean="0">
              <a:solidFill>
                <a:schemeClr val="tx1"/>
              </a:solidFill>
              <a:latin typeface="+mn-lt"/>
              <a:ea typeface="+mn-ea"/>
              <a:cs typeface="+mn-cs"/>
            </a:endParaRPr>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18</a:t>
            </a:fld>
            <a:endParaRPr lang="nb-NO"/>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25000" lnSpcReduction="20000"/>
          </a:bodyPr>
          <a:lstStyle/>
          <a:p>
            <a:r>
              <a:rPr lang="nb-NO" dirty="0" err="1" smtClean="0"/>
              <a:t>Politet</a:t>
            </a:r>
            <a:r>
              <a:rPr lang="nb-NO" baseline="0" dirty="0" smtClean="0"/>
              <a:t> har så langt fått full støtte i Politidirektoratet for sitt syn.</a:t>
            </a:r>
          </a:p>
          <a:p>
            <a:endParaRPr lang="nb-NO" dirty="0" smtClean="0"/>
          </a:p>
          <a:p>
            <a:r>
              <a:rPr lang="nb-NO" dirty="0" smtClean="0"/>
              <a:t>Ved alle innsyn i lydlogger viser politiet</a:t>
            </a:r>
            <a:r>
              <a:rPr lang="nb-NO" baseline="0" dirty="0" smtClean="0"/>
              <a:t> til en avgjørelse i samband med innsyn i en lydlogg etter en </a:t>
            </a:r>
            <a:r>
              <a:rPr lang="nb-NO" baseline="0" dirty="0" err="1" smtClean="0"/>
              <a:t>dødsbrann</a:t>
            </a:r>
            <a:r>
              <a:rPr lang="nb-NO" baseline="0" dirty="0" smtClean="0"/>
              <a:t> i Ålesund.</a:t>
            </a:r>
          </a:p>
          <a:p>
            <a:endParaRPr lang="nb-NO" baseline="0" dirty="0" smtClean="0"/>
          </a:p>
          <a:p>
            <a:r>
              <a:rPr lang="nb-NO" dirty="0" smtClean="0"/>
              <a:t>Vi får</a:t>
            </a:r>
            <a:r>
              <a:rPr lang="nb-NO" baseline="0" dirty="0" smtClean="0"/>
              <a:t> altså NEI på ALLE vurderingene som Politidirektoratet har gjort.</a:t>
            </a:r>
          </a:p>
          <a:p>
            <a:r>
              <a:rPr lang="nb-NO" baseline="0" dirty="0" smtClean="0"/>
              <a:t>De har ikke diskutert dette i forhold til samtykkeerklæringer.</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19</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Lydloggutvalget består av </a:t>
            </a:r>
          </a:p>
          <a:p>
            <a:r>
              <a:rPr lang="nb-NO" dirty="0" smtClean="0"/>
              <a:t>Meg selv som skal lede gruppa, Øyvind By Skille i NRK,</a:t>
            </a:r>
            <a:r>
              <a:rPr lang="nb-NO" baseline="0" dirty="0" smtClean="0"/>
              <a:t>, Tom Erik Thoresen fra avisa Varden, og Ingrid Torp fra Norsk Presseforbund.</a:t>
            </a:r>
            <a:r>
              <a:rPr lang="nb-NO" dirty="0" smtClean="0"/>
              <a:t> </a:t>
            </a:r>
          </a:p>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Innsynsretten er en del av </a:t>
            </a:r>
            <a:r>
              <a:rPr lang="nb-NO" dirty="0" err="1" smtClean="0"/>
              <a:t>ytringfriheten</a:t>
            </a:r>
            <a:r>
              <a:rPr lang="nb-NO" dirty="0" smtClean="0"/>
              <a:t>. Dette følger av  </a:t>
            </a:r>
            <a:r>
              <a:rPr lang="nb-NO" dirty="0" smtClean="0">
                <a:hlinkClick r:id="rId3"/>
              </a:rPr>
              <a:t>grunnlovens § 100 (5)  </a:t>
            </a:r>
            <a:r>
              <a:rPr lang="nb-NO" dirty="0" smtClean="0"/>
              <a:t>der det står at samfunnet har krav på innsyn i dokumenter og til å overvære møter i folkevalgte organ. </a:t>
            </a:r>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a:t>
            </a:fld>
            <a:endParaRPr lang="nb-NO"/>
          </a:p>
        </p:txBody>
      </p:sp>
    </p:spTree>
    <p:extLst>
      <p:ext uri="{BB962C8B-B14F-4D97-AF65-F5344CB8AC3E}">
        <p14:creationId xmlns:p14="http://schemas.microsoft.com/office/powerpoint/2010/main" val="3980782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baseline="0" dirty="0" smtClean="0">
                <a:solidFill>
                  <a:schemeClr val="tx1"/>
                </a:solidFill>
                <a:latin typeface="+mn-lt"/>
                <a:ea typeface="+mn-ea"/>
                <a:cs typeface="+mn-cs"/>
              </a:rPr>
              <a:t>INNSYNSSAK NÅ NRK.</a:t>
            </a:r>
          </a:p>
          <a:p>
            <a:r>
              <a:rPr lang="nb-NO" sz="1200" b="1" kern="1200" baseline="0" dirty="0" smtClean="0">
                <a:solidFill>
                  <a:schemeClr val="tx1"/>
                </a:solidFill>
                <a:latin typeface="+mn-lt"/>
                <a:ea typeface="+mn-ea"/>
                <a:cs typeface="+mn-cs"/>
              </a:rPr>
              <a:t>Svarfrist neste uke.</a:t>
            </a:r>
          </a:p>
          <a:p>
            <a:endParaRPr lang="nb-NO" sz="1200" b="1" kern="1200" baseline="0" dirty="0" smtClean="0">
              <a:solidFill>
                <a:schemeClr val="tx1"/>
              </a:solidFill>
              <a:latin typeface="+mn-lt"/>
              <a:ea typeface="+mn-ea"/>
              <a:cs typeface="+mn-cs"/>
            </a:endParaRPr>
          </a:p>
          <a:p>
            <a:r>
              <a:rPr lang="nb-NO" sz="1200" b="1" kern="1200" baseline="0" dirty="0" smtClean="0">
                <a:solidFill>
                  <a:schemeClr val="tx1"/>
                </a:solidFill>
                <a:latin typeface="+mn-lt"/>
                <a:ea typeface="+mn-ea"/>
                <a:cs typeface="+mn-cs"/>
              </a:rPr>
              <a:t>NRK stilte med både samtykkeerklæringer.</a:t>
            </a:r>
          </a:p>
          <a:p>
            <a:r>
              <a:rPr lang="nb-NO" sz="1200" b="1" kern="1200" baseline="0" dirty="0" smtClean="0">
                <a:solidFill>
                  <a:schemeClr val="tx1"/>
                </a:solidFill>
                <a:latin typeface="+mn-lt"/>
                <a:ea typeface="+mn-ea"/>
                <a:cs typeface="+mn-cs"/>
              </a:rPr>
              <a:t>Alle samtalene var tatt ut, og laget, slik at de kunne regnes som et dokument.</a:t>
            </a:r>
          </a:p>
          <a:p>
            <a:endParaRPr lang="nb-NO" sz="1200" b="1" kern="1200" baseline="0" dirty="0" smtClean="0">
              <a:solidFill>
                <a:schemeClr val="tx1"/>
              </a:solidFill>
              <a:latin typeface="+mn-lt"/>
              <a:ea typeface="+mn-ea"/>
              <a:cs typeface="+mn-cs"/>
            </a:endParaRPr>
          </a:p>
          <a:p>
            <a:r>
              <a:rPr lang="nb-NO" sz="1200" b="1" kern="1200" baseline="0" dirty="0" smtClean="0">
                <a:solidFill>
                  <a:schemeClr val="tx1"/>
                </a:solidFill>
                <a:latin typeface="+mn-lt"/>
                <a:ea typeface="+mn-ea"/>
                <a:cs typeface="+mn-cs"/>
              </a:rPr>
              <a:t>Men likevel fikk NRK avslag i innsyn i lydloggene. Delvis innsyn gjennom utskrift. Har klaget saken for Sivilombudsmannen </a:t>
            </a:r>
          </a:p>
          <a:p>
            <a:endParaRPr lang="nb-NO" sz="1200" b="1" kern="1200" baseline="0" dirty="0" smtClean="0">
              <a:solidFill>
                <a:schemeClr val="tx1"/>
              </a:solidFill>
              <a:latin typeface="+mn-lt"/>
              <a:ea typeface="+mn-ea"/>
              <a:cs typeface="+mn-cs"/>
            </a:endParaRPr>
          </a:p>
          <a:p>
            <a:r>
              <a:rPr lang="nb-NO" sz="1200" b="1" kern="1200" baseline="0" dirty="0" smtClean="0">
                <a:solidFill>
                  <a:schemeClr val="tx1"/>
                </a:solidFill>
                <a:latin typeface="+mn-lt"/>
                <a:ea typeface="+mn-ea"/>
                <a:cs typeface="+mn-cs"/>
              </a:rPr>
              <a:t>Sivilombudsmannen krever redegjørelse for direktoratets vurderinger FIRE sentrale punkt.. Svarene som direktoratet gir, og konklusjonen til Sivilombudsmannen kan få store konsekvenser for innsyn i lydlogger fra Politiet i fremtiden.</a:t>
            </a:r>
          </a:p>
          <a:p>
            <a:endParaRPr lang="nb-NO" sz="1200" b="1" kern="1200" baseline="0" dirty="0" smtClean="0">
              <a:solidFill>
                <a:schemeClr val="tx1"/>
              </a:solidFill>
              <a:latin typeface="+mn-lt"/>
              <a:ea typeface="+mn-ea"/>
              <a:cs typeface="+mn-cs"/>
            </a:endParaRPr>
          </a:p>
          <a:p>
            <a:r>
              <a:rPr lang="nb-NO" sz="1200" b="1" kern="1200" baseline="0" dirty="0" smtClean="0">
                <a:solidFill>
                  <a:schemeClr val="tx1"/>
                </a:solidFill>
                <a:latin typeface="+mn-lt"/>
                <a:ea typeface="+mn-ea"/>
                <a:cs typeface="+mn-cs"/>
              </a:rPr>
              <a:t>25.02.2013 Brev til POD fra Sivilombudsmannen. Klagesak NRK Brennpunkt. Lydlogginnsyn:</a:t>
            </a:r>
          </a:p>
          <a:p>
            <a:endParaRPr lang="nb-NO" sz="1200" b="1" kern="1200" baseline="0" dirty="0" smtClean="0">
              <a:solidFill>
                <a:schemeClr val="tx1"/>
              </a:solidFill>
              <a:latin typeface="+mn-lt"/>
              <a:ea typeface="+mn-ea"/>
              <a:cs typeface="+mn-cs"/>
            </a:endParaRPr>
          </a:p>
          <a:p>
            <a:pPr marL="228600" indent="-228600">
              <a:buAutoNum type="arabicPeriod"/>
            </a:pPr>
            <a:r>
              <a:rPr lang="nb-NO" sz="1200" b="1" kern="1200" baseline="0" dirty="0" smtClean="0">
                <a:solidFill>
                  <a:schemeClr val="tx1"/>
                </a:solidFill>
                <a:latin typeface="+mn-lt"/>
                <a:ea typeface="+mn-ea"/>
                <a:cs typeface="+mn-cs"/>
              </a:rPr>
              <a:t>Departementet MÅ begrunne avslag for hver enkelt av lydfilene..</a:t>
            </a:r>
          </a:p>
          <a:p>
            <a:pPr marL="228600" indent="-228600">
              <a:buAutoNum type="arabicPeriod"/>
            </a:pPr>
            <a:r>
              <a:rPr lang="nb-NO" sz="1200" b="1" kern="1200" baseline="0" dirty="0" smtClean="0">
                <a:solidFill>
                  <a:schemeClr val="tx1"/>
                </a:solidFill>
                <a:latin typeface="+mn-lt"/>
                <a:ea typeface="+mn-ea"/>
                <a:cs typeface="+mn-cs"/>
              </a:rPr>
              <a:t>Departementet må forklare hvorfor de velger å nekte innsyn i opplysninger som allerede er kjent?</a:t>
            </a:r>
          </a:p>
          <a:p>
            <a:pPr marL="228600" indent="-228600">
              <a:buAutoNum type="arabicPeriod"/>
            </a:pPr>
            <a:r>
              <a:rPr lang="nb-NO" sz="1200" b="1" kern="1200" baseline="0" dirty="0" smtClean="0">
                <a:solidFill>
                  <a:schemeClr val="tx1"/>
                </a:solidFill>
                <a:latin typeface="+mn-lt"/>
                <a:ea typeface="+mn-ea"/>
                <a:cs typeface="+mn-cs"/>
              </a:rPr>
              <a:t>Ville ikke vurdere innsyn etter § 30.</a:t>
            </a:r>
          </a:p>
          <a:p>
            <a:pPr marL="228600" indent="-228600">
              <a:buAutoNum type="arabicPeriod"/>
            </a:pPr>
            <a:r>
              <a:rPr lang="nb-NO" dirty="0" smtClean="0"/>
              <a:t>Bedt om å </a:t>
            </a:r>
            <a:r>
              <a:rPr lang="nb-NO" baseline="0" dirty="0" smtClean="0"/>
              <a:t>redegjøre for denne vurderingen. </a:t>
            </a:r>
          </a:p>
          <a:p>
            <a:pPr marL="228600" indent="-228600">
              <a:buAutoNum type="arabicPeriod"/>
            </a:pPr>
            <a:endParaRPr lang="nb-NO" baseline="0" dirty="0" smtClean="0"/>
          </a:p>
          <a:p>
            <a:pPr marL="228600" indent="-228600">
              <a:buNone/>
            </a:pPr>
            <a:r>
              <a:rPr lang="nb-NO" baseline="0" dirty="0" smtClean="0"/>
              <a:t>INKURIE:</a:t>
            </a:r>
          </a:p>
          <a:p>
            <a:r>
              <a:rPr lang="nb-NO" sz="1200" kern="1200" baseline="0" dirty="0" smtClean="0">
                <a:solidFill>
                  <a:schemeClr val="tx1"/>
                </a:solidFill>
                <a:latin typeface="+mn-lt"/>
                <a:ea typeface="+mn-ea"/>
                <a:cs typeface="+mn-cs"/>
              </a:rPr>
              <a:t>Direktoratet bes også kommentere nærmere NRKs anførsler om at «POD blander inn utenforliggende hensyn i vedtaket, og en redaksjonell vurdering og ansvar som alene skal ligge hos NRK, når de i vedtaket vurderer hvilken merverdi det kan ha for NRK å få lydfilene».</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20</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latin typeface="+mn-lt"/>
                <a:ea typeface="+mn-ea"/>
                <a:cs typeface="+mn-cs"/>
              </a:rPr>
              <a:t>VHF radio.</a:t>
            </a:r>
          </a:p>
          <a:p>
            <a:endParaRPr lang="nb-NO"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latin typeface="+mn-lt"/>
                <a:ea typeface="+mn-ea"/>
                <a:cs typeface="+mn-cs"/>
              </a:rPr>
              <a:t>Telenors Kystradioer er eid av Telenor. </a:t>
            </a:r>
          </a:p>
          <a:p>
            <a:endParaRPr lang="nb-NO" sz="1200" kern="1200" dirty="0" smtClean="0">
              <a:solidFill>
                <a:schemeClr val="tx1"/>
              </a:solidFill>
              <a:latin typeface="+mn-lt"/>
              <a:ea typeface="+mn-ea"/>
              <a:cs typeface="+mn-cs"/>
            </a:endParaRPr>
          </a:p>
          <a:p>
            <a:r>
              <a:rPr lang="nb-NO" sz="1200" kern="1200" dirty="0" smtClean="0">
                <a:solidFill>
                  <a:schemeClr val="tx1"/>
                </a:solidFill>
                <a:latin typeface="+mn-lt"/>
                <a:ea typeface="+mn-ea"/>
                <a:cs typeface="+mn-cs"/>
              </a:rPr>
              <a:t>Overvåker kysttrafikk. </a:t>
            </a:r>
          </a:p>
          <a:p>
            <a:r>
              <a:rPr lang="nb-NO" sz="1200" kern="1200" dirty="0" smtClean="0">
                <a:solidFill>
                  <a:schemeClr val="tx1"/>
                </a:solidFill>
                <a:latin typeface="+mn-lt"/>
                <a:ea typeface="+mn-ea"/>
                <a:cs typeface="+mn-cs"/>
              </a:rPr>
              <a:t>Kanal 16. Nødsambandet.</a:t>
            </a:r>
          </a:p>
          <a:p>
            <a:endParaRPr lang="nb-NO" sz="1200" kern="1200" dirty="0" smtClean="0">
              <a:solidFill>
                <a:schemeClr val="tx1"/>
              </a:solidFill>
              <a:latin typeface="+mn-lt"/>
              <a:ea typeface="+mn-ea"/>
              <a:cs typeface="+mn-cs"/>
            </a:endParaRPr>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21</a:t>
            </a:fld>
            <a:endParaRPr lang="nb-NO"/>
          </a:p>
        </p:txBody>
      </p:sp>
    </p:spTree>
    <p:extLst>
      <p:ext uri="{BB962C8B-B14F-4D97-AF65-F5344CB8AC3E}">
        <p14:creationId xmlns:p14="http://schemas.microsoft.com/office/powerpoint/2010/main" val="863788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fontAlgn="t">
              <a:spcBef>
                <a:spcPts val="0"/>
              </a:spcBef>
              <a:spcAft>
                <a:spcPts val="0"/>
              </a:spcAft>
              <a:defRPr/>
            </a:pPr>
            <a:r>
              <a:rPr lang="nb-NO" b="1" dirty="0" smtClean="0"/>
              <a:t>Telenor</a:t>
            </a:r>
            <a:r>
              <a:rPr lang="nb-NO" b="1" baseline="0" dirty="0" smtClean="0"/>
              <a:t> Kystradio:   </a:t>
            </a:r>
            <a:endParaRPr lang="nb-NO" b="1" dirty="0" smtClean="0"/>
          </a:p>
          <a:p>
            <a:pPr fontAlgn="t">
              <a:spcBef>
                <a:spcPts val="0"/>
              </a:spcBef>
              <a:spcAft>
                <a:spcPts val="0"/>
              </a:spcAft>
              <a:defRPr/>
            </a:pPr>
            <a:r>
              <a:rPr lang="nb-NO" dirty="0" smtClean="0"/>
              <a:t>Norge har gjennom internasjonale konvensjoner forpliktet seg til ä ivareta en oppgaver  for å ivareta en kystradiofunksjon, innen kystradioens dekningsområde, internasjonalt  farvann og norsk farvann, inklusive norsk kontinentalsokkel. </a:t>
            </a:r>
          </a:p>
          <a:p>
            <a:pPr fontAlgn="t">
              <a:spcBef>
                <a:spcPts val="0"/>
              </a:spcBef>
              <a:spcAft>
                <a:spcPts val="0"/>
              </a:spcAft>
              <a:defRPr/>
            </a:pPr>
            <a:endParaRPr lang="nb-NO" dirty="0" smtClean="0"/>
          </a:p>
          <a:p>
            <a:pPr fontAlgn="t">
              <a:spcBef>
                <a:spcPts val="0"/>
              </a:spcBef>
              <a:spcAft>
                <a:spcPts val="0"/>
              </a:spcAft>
              <a:defRPr/>
            </a:pPr>
            <a:r>
              <a:rPr lang="nb-NO" dirty="0" smtClean="0"/>
              <a:t>Dermed påberoper de seg at internasjonale lover også skal gjelder når norske skip har</a:t>
            </a:r>
            <a:r>
              <a:rPr lang="nb-NO" baseline="0" dirty="0" smtClean="0"/>
              <a:t> behov for assistanse/sender </a:t>
            </a:r>
            <a:r>
              <a:rPr lang="nb-NO" baseline="0" dirty="0" err="1" smtClean="0"/>
              <a:t>nødmelding</a:t>
            </a:r>
            <a:r>
              <a:rPr lang="nb-NO" baseline="0" dirty="0" smtClean="0"/>
              <a:t> til en norsk kystradio.</a:t>
            </a:r>
            <a:endParaRPr lang="nb-NO" dirty="0" smtClean="0"/>
          </a:p>
          <a:p>
            <a:endParaRPr lang="nb-NO" sz="1200" kern="1200" dirty="0" smtClean="0">
              <a:solidFill>
                <a:schemeClr val="tx1"/>
              </a:solidFill>
              <a:latin typeface="+mn-lt"/>
              <a:ea typeface="+mn-ea"/>
              <a:cs typeface="+mn-cs"/>
            </a:endParaRPr>
          </a:p>
          <a:p>
            <a:endParaRPr lang="nb-NO" sz="1200" kern="1200" dirty="0" smtClean="0">
              <a:solidFill>
                <a:schemeClr val="tx1"/>
              </a:solidFill>
              <a:latin typeface="+mn-lt"/>
              <a:ea typeface="+mn-ea"/>
              <a:cs typeface="+mn-cs"/>
            </a:endParaRPr>
          </a:p>
          <a:p>
            <a:r>
              <a:rPr lang="nb-NO" sz="1200" b="1" kern="1200" dirty="0" smtClean="0">
                <a:solidFill>
                  <a:schemeClr val="tx1"/>
                </a:solidFill>
                <a:latin typeface="+mn-lt"/>
                <a:ea typeface="+mn-ea"/>
                <a:cs typeface="+mn-cs"/>
              </a:rPr>
              <a:t>Hevder Telenor </a:t>
            </a:r>
            <a:r>
              <a:rPr lang="nb-NO" sz="1200" kern="1200" dirty="0" smtClean="0">
                <a:solidFill>
                  <a:schemeClr val="tx1"/>
                </a:solidFill>
                <a:latin typeface="+mn-lt"/>
                <a:ea typeface="+mn-ea"/>
                <a:cs typeface="+mn-cs"/>
              </a:rPr>
              <a:t>driver i hovedsak i konkurranse og ikke er underlagt</a:t>
            </a:r>
            <a:r>
              <a:rPr lang="nb-NO" sz="1200" kern="1200" baseline="0" dirty="0" smtClean="0">
                <a:solidFill>
                  <a:schemeClr val="tx1"/>
                </a:solidFill>
                <a:latin typeface="+mn-lt"/>
                <a:ea typeface="+mn-ea"/>
                <a:cs typeface="+mn-cs"/>
              </a:rPr>
              <a:t> offentlighetsloven   </a:t>
            </a:r>
            <a:r>
              <a:rPr lang="nb-NO" sz="1200" kern="1200" dirty="0" smtClean="0">
                <a:solidFill>
                  <a:schemeClr val="tx1"/>
                </a:solidFill>
                <a:latin typeface="+mn-lt"/>
                <a:ea typeface="+mn-ea"/>
                <a:cs typeface="+mn-cs"/>
              </a:rPr>
              <a:t>Viser til </a:t>
            </a:r>
            <a:r>
              <a:rPr lang="nb-NO" sz="1200" kern="1200" dirty="0" err="1" smtClean="0">
                <a:solidFill>
                  <a:schemeClr val="tx1"/>
                </a:solidFill>
                <a:latin typeface="+mn-lt"/>
                <a:ea typeface="+mn-ea"/>
                <a:cs typeface="+mn-cs"/>
              </a:rPr>
              <a:t>off.rettleder</a:t>
            </a:r>
            <a:r>
              <a:rPr lang="nb-NO" sz="1200" kern="1200" dirty="0" smtClean="0">
                <a:solidFill>
                  <a:schemeClr val="tx1"/>
                </a:solidFill>
                <a:latin typeface="+mn-lt"/>
                <a:ea typeface="+mn-ea"/>
                <a:cs typeface="+mn-cs"/>
              </a:rPr>
              <a:t> </a:t>
            </a:r>
            <a:r>
              <a:rPr lang="nb-NO" sz="1200" kern="1200" dirty="0" err="1" smtClean="0">
                <a:solidFill>
                  <a:schemeClr val="tx1"/>
                </a:solidFill>
                <a:latin typeface="+mn-lt"/>
                <a:ea typeface="+mn-ea"/>
                <a:cs typeface="+mn-cs"/>
              </a:rPr>
              <a:t>pk</a:t>
            </a:r>
            <a:r>
              <a:rPr lang="nb-NO" sz="1200" kern="1200" dirty="0" smtClean="0">
                <a:solidFill>
                  <a:schemeClr val="tx1"/>
                </a:solidFill>
                <a:latin typeface="+mn-lt"/>
                <a:ea typeface="+mn-ea"/>
                <a:cs typeface="+mn-cs"/>
              </a:rPr>
              <a:t>. 3.3.2 som hevder at hele virksomheten</a:t>
            </a:r>
            <a:r>
              <a:rPr lang="nb-NO" sz="1200" kern="1200" baseline="0" dirty="0" smtClean="0">
                <a:solidFill>
                  <a:schemeClr val="tx1"/>
                </a:solidFill>
                <a:latin typeface="+mn-lt"/>
                <a:ea typeface="+mn-ea"/>
                <a:cs typeface="+mn-cs"/>
              </a:rPr>
              <a:t> kan unntas fra offentlighetsloven dersom hovedvirksomheten er unntatt.  Selv om kystradioen ikke driver i konkurranse med andre. Dette bør prøves hos Sivilombudsmannen. Ikke gjort.</a:t>
            </a:r>
          </a:p>
          <a:p>
            <a:endParaRPr lang="nb-NO" sz="1200" kern="1200" baseline="0" dirty="0" smtClean="0">
              <a:solidFill>
                <a:schemeClr val="tx1"/>
              </a:solidFill>
              <a:latin typeface="+mn-lt"/>
              <a:ea typeface="+mn-ea"/>
              <a:cs typeface="+mn-cs"/>
            </a:endParaRPr>
          </a:p>
          <a:p>
            <a:r>
              <a:rPr lang="nb-NO" sz="1200" kern="1200" baseline="0" dirty="0" smtClean="0">
                <a:solidFill>
                  <a:schemeClr val="tx1"/>
                </a:solidFill>
                <a:latin typeface="+mn-lt"/>
                <a:ea typeface="+mn-ea"/>
                <a:cs typeface="+mn-cs"/>
              </a:rPr>
              <a:t>Kraftselskap en annen vurdering. Her får pressen innsyn i morselskap og noen underselskap, og selv om deler av virksomheten driver i konkurranse med private.</a:t>
            </a:r>
            <a:endParaRPr lang="nb-NO" sz="1200" kern="1200" dirty="0" smtClean="0">
              <a:solidFill>
                <a:schemeClr val="tx1"/>
              </a:solidFill>
              <a:latin typeface="+mn-lt"/>
              <a:ea typeface="+mn-ea"/>
              <a:cs typeface="+mn-cs"/>
            </a:endParaRPr>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22</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fontAlgn="t">
              <a:spcBef>
                <a:spcPts val="0"/>
              </a:spcBef>
              <a:spcAft>
                <a:spcPts val="0"/>
              </a:spcAft>
              <a:defRPr/>
            </a:pPr>
            <a:r>
              <a:rPr lang="nb-NO" i="1" dirty="0" smtClean="0"/>
              <a:t>(Annen myndighet: granskingskommisjoner ol..)</a:t>
            </a:r>
          </a:p>
          <a:p>
            <a:pPr fontAlgn="t">
              <a:spcBef>
                <a:spcPts val="0"/>
              </a:spcBef>
              <a:spcAft>
                <a:spcPts val="0"/>
              </a:spcAft>
              <a:defRPr/>
            </a:pPr>
            <a:endParaRPr lang="nb-NO" dirty="0" smtClean="0"/>
          </a:p>
          <a:p>
            <a:pPr fontAlgn="t">
              <a:spcBef>
                <a:spcPts val="0"/>
              </a:spcBef>
              <a:spcAft>
                <a:spcPts val="0"/>
              </a:spcAft>
              <a:defRPr/>
            </a:pPr>
            <a:r>
              <a:rPr lang="nb-NO" dirty="0" smtClean="0"/>
              <a:t>I brev fra Justis 20.11.2012  slår de fast at Telenor</a:t>
            </a:r>
            <a:r>
              <a:rPr lang="nb-NO" baseline="0" dirty="0" smtClean="0"/>
              <a:t> er leverandør at tjenester regulert gjennom </a:t>
            </a:r>
            <a:r>
              <a:rPr lang="nb-NO" baseline="0" dirty="0" err="1" smtClean="0"/>
              <a:t>ekomloven</a:t>
            </a:r>
            <a:r>
              <a:rPr lang="nb-NO" baseline="0" dirty="0" smtClean="0"/>
              <a:t>. </a:t>
            </a:r>
            <a:endParaRPr lang="nb-NO" dirty="0" smtClean="0"/>
          </a:p>
          <a:p>
            <a:pPr fontAlgn="t">
              <a:spcBef>
                <a:spcPts val="0"/>
              </a:spcBef>
              <a:spcAft>
                <a:spcPts val="0"/>
              </a:spcAft>
              <a:defRPr/>
            </a:pPr>
            <a:endParaRPr lang="nb-NO" dirty="0" smtClean="0"/>
          </a:p>
          <a:p>
            <a:pPr fontAlgn="t">
              <a:spcBef>
                <a:spcPts val="0"/>
              </a:spcBef>
              <a:spcAft>
                <a:spcPts val="0"/>
              </a:spcAft>
              <a:defRPr/>
            </a:pPr>
            <a:r>
              <a:rPr lang="nb-NO" dirty="0" smtClean="0"/>
              <a:t>Vi hevder at e-</a:t>
            </a:r>
            <a:r>
              <a:rPr lang="nb-NO" dirty="0" err="1" smtClean="0"/>
              <a:t>komloven</a:t>
            </a:r>
            <a:r>
              <a:rPr lang="nb-NO" dirty="0" smtClean="0"/>
              <a:t> ikke kan komme til anvendelse når det gjelder lydopptak fra kanal 16. En ÅPEN </a:t>
            </a:r>
            <a:r>
              <a:rPr lang="nb-NO" dirty="0" err="1" smtClean="0"/>
              <a:t>nødkanal</a:t>
            </a:r>
            <a:r>
              <a:rPr lang="nb-NO" baseline="0" dirty="0" smtClean="0"/>
              <a:t> som ALLE kan lytte til som har VHF-mottaker. </a:t>
            </a:r>
            <a:r>
              <a:rPr lang="nb-NO" dirty="0" smtClean="0"/>
              <a:t>Likevel brukes denne som argument for å nekte innsyn.</a:t>
            </a:r>
          </a:p>
          <a:p>
            <a:pPr fontAlgn="t">
              <a:spcBef>
                <a:spcPts val="0"/>
              </a:spcBef>
              <a:spcAft>
                <a:spcPts val="0"/>
              </a:spcAft>
              <a:defRPr/>
            </a:pPr>
            <a:r>
              <a:rPr lang="nb-NO" dirty="0" smtClean="0"/>
              <a:t>Ikke prøvd klagesak på dette</a:t>
            </a:r>
            <a:r>
              <a:rPr lang="nb-NO" baseline="0" dirty="0" smtClean="0"/>
              <a:t> ennå. Bør skje….</a:t>
            </a:r>
            <a:endParaRPr lang="nb-NO" dirty="0" smtClean="0"/>
          </a:p>
          <a:p>
            <a:pPr fontAlgn="t">
              <a:spcBef>
                <a:spcPts val="0"/>
              </a:spcBef>
              <a:spcAft>
                <a:spcPts val="0"/>
              </a:spcAft>
              <a:defRPr/>
            </a:pPr>
            <a:endParaRPr lang="nb-NO" dirty="0" smtClean="0">
              <a:effectLst/>
            </a:endParaRPr>
          </a:p>
          <a:p>
            <a:pPr fontAlgn="t">
              <a:spcBef>
                <a:spcPts val="0"/>
              </a:spcBef>
              <a:spcAft>
                <a:spcPts val="0"/>
              </a:spcAft>
              <a:defRPr/>
            </a:pPr>
            <a:r>
              <a:rPr lang="nb-NO" dirty="0" smtClean="0">
                <a:effectLst/>
              </a:rPr>
              <a:t>Justisdepartementet hevder på sin side, at man må ha tillatelse for å eie og bruke en VHF sender, og at de som får slik konsesjon også plikter å</a:t>
            </a:r>
            <a:r>
              <a:rPr lang="nb-NO" baseline="0" dirty="0" smtClean="0">
                <a:effectLst/>
              </a:rPr>
              <a:t> holde taushet om det de hører på sambandet. Justisdepartementet hevder også at det er ulovlog å ta opp samtaler fra VHF-sambandet,</a:t>
            </a:r>
          </a:p>
          <a:p>
            <a:pPr fontAlgn="t">
              <a:spcBef>
                <a:spcPts val="0"/>
              </a:spcBef>
              <a:spcAft>
                <a:spcPts val="0"/>
              </a:spcAft>
              <a:defRPr/>
            </a:pPr>
            <a:endParaRPr lang="nb-NO" baseline="0" dirty="0" smtClean="0">
              <a:effectLst/>
            </a:endParaRPr>
          </a:p>
          <a:p>
            <a:pPr fontAlgn="t">
              <a:spcBef>
                <a:spcPts val="0"/>
              </a:spcBef>
              <a:spcAft>
                <a:spcPts val="0"/>
              </a:spcAft>
              <a:defRPr/>
            </a:pPr>
            <a:r>
              <a:rPr lang="nb-NO" baseline="0" dirty="0" smtClean="0">
                <a:effectLst/>
              </a:rPr>
              <a:t>Slås fast i et brev til NRK  20.11.2012, underskrevet av seniorrådgiver Bente Michaelsen i juridisk avdeling i justis.</a:t>
            </a:r>
            <a:endParaRPr lang="nb-NO" dirty="0" smtClean="0">
              <a:effectLst/>
            </a:endParaRPr>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23</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fontAlgn="t">
              <a:spcBef>
                <a:spcPts val="0"/>
              </a:spcBef>
              <a:spcAft>
                <a:spcPts val="0"/>
              </a:spcAft>
              <a:defRPr/>
            </a:pPr>
            <a:endParaRPr lang="nb-NO" dirty="0" smtClean="0"/>
          </a:p>
          <a:p>
            <a:pPr fontAlgn="t">
              <a:spcBef>
                <a:spcPts val="0"/>
              </a:spcBef>
              <a:spcAft>
                <a:spcPts val="0"/>
              </a:spcAft>
              <a:defRPr/>
            </a:pPr>
            <a:r>
              <a:rPr lang="nb-NO" dirty="0" smtClean="0"/>
              <a:t>Dette blir skjønnsvurdering. Finnes</a:t>
            </a:r>
            <a:r>
              <a:rPr lang="nb-NO" baseline="0" dirty="0" smtClean="0"/>
              <a:t> mange avgjørelser i pressens favør når elementet ”offentlig interesse” skal vurderes.</a:t>
            </a:r>
            <a:endParaRPr lang="nb-NO"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24</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25</a:t>
            </a:fld>
            <a:endParaRPr lang="nb-NO"/>
          </a:p>
        </p:txBody>
      </p:sp>
    </p:spTree>
    <p:extLst>
      <p:ext uri="{BB962C8B-B14F-4D97-AF65-F5344CB8AC3E}">
        <p14:creationId xmlns:p14="http://schemas.microsoft.com/office/powerpoint/2010/main" val="863788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Tx/>
              <a:buNone/>
            </a:pPr>
            <a:r>
              <a:rPr lang="nb-NO" baseline="0" dirty="0" err="1" smtClean="0"/>
              <a:t>-Avinor</a:t>
            </a:r>
            <a:r>
              <a:rPr lang="nb-NO" baseline="0" dirty="0" smtClean="0"/>
              <a:t>– Lukket som en hermetisk sardinboks. Her må hardere verktøy i bruk for å få innsyn. </a:t>
            </a:r>
          </a:p>
          <a:p>
            <a:pPr marL="171450" indent="-171450">
              <a:buFontTx/>
              <a:buNone/>
            </a:pPr>
            <a:endParaRPr lang="nb-NO" baseline="0" dirty="0" smtClean="0"/>
          </a:p>
          <a:p>
            <a:pPr marL="171450" indent="-171450">
              <a:buFontTx/>
              <a:buChar char="-"/>
            </a:pPr>
            <a:endParaRPr lang="nb-NO" baseline="0" dirty="0" smtClean="0"/>
          </a:p>
          <a:p>
            <a:pPr marL="171450" indent="-171450">
              <a:buFontTx/>
              <a:buChar char="-"/>
            </a:pPr>
            <a:endParaRPr lang="nb-NO" baseline="0" dirty="0" smtClean="0"/>
          </a:p>
          <a:p>
            <a:pPr marL="171450" indent="-171450">
              <a:buFontTx/>
              <a:buChar char="-"/>
            </a:pPr>
            <a:endParaRPr lang="nb-NO" baseline="0" dirty="0" smtClean="0"/>
          </a:p>
          <a:p>
            <a:pPr fontAlgn="t">
              <a:spcBef>
                <a:spcPts val="0"/>
              </a:spcBef>
              <a:spcAft>
                <a:spcPts val="0"/>
              </a:spcAft>
              <a:defRPr/>
            </a:pPr>
            <a:r>
              <a:rPr lang="nb-NO" dirty="0" smtClean="0"/>
              <a:t>Luftfartsloven:</a:t>
            </a:r>
          </a:p>
          <a:p>
            <a:pPr fontAlgn="t"/>
            <a:r>
              <a:rPr lang="nb-NO" b="1" dirty="0" smtClean="0"/>
              <a:t>§ 12-19.</a:t>
            </a:r>
            <a:r>
              <a:rPr lang="nb-NO" dirty="0" smtClean="0"/>
              <a:t> </a:t>
            </a:r>
            <a:r>
              <a:rPr lang="nb-NO" i="1" dirty="0" smtClean="0"/>
              <a:t>Taushetsplikt</a:t>
            </a:r>
            <a:r>
              <a:rPr lang="nb-NO" dirty="0" smtClean="0"/>
              <a:t> </a:t>
            </a:r>
          </a:p>
          <a:p>
            <a:pPr fontAlgn="t"/>
            <a:r>
              <a:rPr lang="nb-NO" dirty="0" smtClean="0"/>
              <a:t>       Enhver som utfører tjeneste eller arbeid for undersøkelsesmyndigheten, har taushetsplikt etter forvaltningsloven om det som de får kjennskap til under utførelsen av sitt arbeid. Forvaltningsloven § 13b første ledd nr. 6 gjelder likevel ikke. </a:t>
            </a:r>
          </a:p>
          <a:p>
            <a:pPr fontAlgn="t"/>
            <a:r>
              <a:rPr lang="nb-NO" dirty="0" smtClean="0"/>
              <a:t>       Når personer som nevnt i første ledd mottar opplysninger som er undergitt strengere taushetsplikt enn det som følger av forvaltningsloven, skal tilsvarende strenge taushetsplikt gjelde, med mindre tungtveiende offentlige hensyn tilsier at opplysningene bør kunne gis videre eller opplysningene er nødvendige for å forklare årsaken til luftfartsulykken eller luftfartshendelsen. </a:t>
            </a:r>
          </a:p>
          <a:p>
            <a:pPr fontAlgn="t"/>
            <a:r>
              <a:rPr lang="nb-NO" dirty="0" smtClean="0"/>
              <a:t>       Personer som nevnt i første ledd har i tillegg taushetsplikt om alle opplysninger som er innrapportert i medhold av § 12-9, og opplysninger som er fremkommet under forklaring for undersøkelsesmyndigheten etter § 12-16. Dette gjelder ikke dersom tungtveiende offentlige hensyn tilsier at opplysningene bør kunne gis videre eller opplysningene er nødvendige for å forklare årsaken til en luftfartsulykke eller luftfartshendelse. </a:t>
            </a:r>
          </a:p>
          <a:p>
            <a:pPr fontAlgn="t"/>
            <a:r>
              <a:rPr lang="nb-NO" dirty="0" smtClean="0"/>
              <a:t>       Opplysninger mottatt fra utenlandske og internasjonale myndigheter og organisasjoner som jobber med flysikkerhet, er taushetsbelagte etter reglene i første til tredje ledd, så langt de passer. </a:t>
            </a:r>
          </a:p>
          <a:p>
            <a:pPr fontAlgn="t"/>
            <a:r>
              <a:rPr lang="nb-NO" dirty="0" smtClean="0"/>
              <a:t>       Taushetsplikt som nevnt i annet til fjerde ledd er ikke til hinder for at opplysningene bringes videre i den grad den som har krav på taushet samtykker, dersom opplysningene har statistisk form, eller dersom de er alminnelig tilgjengelig andre steder. </a:t>
            </a:r>
          </a:p>
          <a:p>
            <a:pPr fontAlgn="t"/>
            <a:r>
              <a:rPr lang="nb-NO" dirty="0" smtClean="0"/>
              <a:t>       Opplysninger som er taushetsbelagte etter tredje ledd, kan gis videre til utenlandske og internasjonale myndigheter og organisasjoner når dette følger av internasjonale avtaler eller forpliktelser. Det samme gjelder når opplysningene er av vesentlig betydning for slike myndigheter eller organisasjoner, og vedkommende organ er underlagt taushetsplikt av minst samme omfang som undersøkelsesmyndigheten. </a:t>
            </a:r>
          </a:p>
          <a:p>
            <a:pPr fontAlgn="t">
              <a:spcBef>
                <a:spcPts val="0"/>
              </a:spcBef>
              <a:spcAft>
                <a:spcPts val="0"/>
              </a:spcAft>
              <a:defRPr/>
            </a:pPr>
            <a:endParaRPr lang="nb-NO"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26</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fontAlgn="t">
              <a:spcBef>
                <a:spcPts val="0"/>
              </a:spcBef>
              <a:spcAft>
                <a:spcPts val="0"/>
              </a:spcAft>
              <a:defRPr/>
            </a:pPr>
            <a:r>
              <a:rPr lang="nb-NO" dirty="0" smtClean="0"/>
              <a:t>I et notat til lydloggruppa til Norsk Presseforbund.</a:t>
            </a:r>
          </a:p>
          <a:p>
            <a:pPr fontAlgn="t">
              <a:spcBef>
                <a:spcPts val="0"/>
              </a:spcBef>
              <a:spcAft>
                <a:spcPts val="0"/>
              </a:spcAft>
              <a:defRPr/>
            </a:pPr>
            <a:r>
              <a:rPr lang="nb-NO" dirty="0" smtClean="0"/>
              <a:t>Samtaler knyttet til togtrafikk…</a:t>
            </a:r>
          </a:p>
          <a:p>
            <a:pPr fontAlgn="t">
              <a:spcBef>
                <a:spcPts val="0"/>
              </a:spcBef>
              <a:spcAft>
                <a:spcPts val="0"/>
              </a:spcAft>
              <a:defRPr/>
            </a:pPr>
            <a:endParaRPr lang="nb-NO" dirty="0" smtClean="0"/>
          </a:p>
          <a:p>
            <a:pPr fontAlgn="t">
              <a:spcBef>
                <a:spcPts val="0"/>
              </a:spcBef>
              <a:spcAft>
                <a:spcPts val="0"/>
              </a:spcAft>
              <a:defRPr/>
            </a:pPr>
            <a:r>
              <a:rPr lang="nb-NO" dirty="0" smtClean="0"/>
              <a:t>Jernbaneinstruksen:</a:t>
            </a:r>
          </a:p>
          <a:p>
            <a:pPr fontAlgn="t"/>
            <a:r>
              <a:rPr lang="nb-NO" b="1" dirty="0" smtClean="0"/>
              <a:t>§ 3-11.</a:t>
            </a:r>
            <a:r>
              <a:rPr lang="nb-NO" dirty="0" smtClean="0"/>
              <a:t> </a:t>
            </a:r>
            <a:r>
              <a:rPr lang="nb-NO" i="1" dirty="0" smtClean="0"/>
              <a:t>Kommunikasjonssystem</a:t>
            </a:r>
            <a:endParaRPr lang="nb-NO" i="0" dirty="0" smtClean="0"/>
          </a:p>
          <a:p>
            <a:pPr fontAlgn="t"/>
            <a:r>
              <a:rPr lang="nb-NO" dirty="0" smtClean="0"/>
              <a:t>Jernbaneinfrastruktur skal være utbygd med kommunikasjonssystem (</a:t>
            </a:r>
            <a:r>
              <a:rPr lang="nb-NO" dirty="0" err="1" smtClean="0"/>
              <a:t>togradio</a:t>
            </a:r>
            <a:r>
              <a:rPr lang="nb-NO" dirty="0" smtClean="0"/>
              <a:t>) til bruk i </a:t>
            </a:r>
            <a:r>
              <a:rPr lang="nb-NO" dirty="0" err="1" smtClean="0"/>
              <a:t>togframføringen</a:t>
            </a:r>
            <a:r>
              <a:rPr lang="nb-NO" dirty="0" smtClean="0"/>
              <a:t>. På all jernbaneinfrastruktur skal det være et system for </a:t>
            </a:r>
            <a:r>
              <a:rPr lang="nb-NO" dirty="0" err="1" smtClean="0"/>
              <a:t>nødkommunikasjon</a:t>
            </a:r>
            <a:r>
              <a:rPr lang="nb-NO" dirty="0" smtClean="0"/>
              <a:t>, slik at det til enhver tid er gjensidig mulighet for rask kontakt mellom fører og trafikkstyringssentralen. Kommunikasjon i forbindelse med trafikkstyringen skal lagres sikkert og i tilstrekkelig tid i forhold til behovet ved eventuell undersøkelse av jernbaneulykker, alvorlige jernbanehendelser og jernbanehendelser. </a:t>
            </a:r>
          </a:p>
          <a:p>
            <a:pPr fontAlgn="t"/>
            <a:endParaRPr lang="nb-NO" dirty="0" smtClean="0"/>
          </a:p>
          <a:p>
            <a:pPr fontAlgn="t"/>
            <a:endParaRPr lang="nb-NO" dirty="0" smtClean="0"/>
          </a:p>
          <a:p>
            <a:pPr fontAlgn="t">
              <a:spcBef>
                <a:spcPts val="0"/>
              </a:spcBef>
              <a:spcAft>
                <a:spcPts val="0"/>
              </a:spcAft>
              <a:defRPr/>
            </a:pPr>
            <a:endParaRPr lang="nb-NO"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27</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fontAlgn="t">
              <a:spcBef>
                <a:spcPts val="0"/>
              </a:spcBef>
              <a:spcAft>
                <a:spcPts val="0"/>
              </a:spcAft>
              <a:defRPr/>
            </a:pPr>
            <a:r>
              <a:rPr lang="nb-NO" dirty="0" err="1" smtClean="0"/>
              <a:t>Lydlogggruppa</a:t>
            </a:r>
            <a:r>
              <a:rPr lang="nb-NO" dirty="0" smtClean="0"/>
              <a:t> kartlagt. Svaret vi fikk fra</a:t>
            </a:r>
            <a:r>
              <a:rPr lang="nb-NO" baseline="0" dirty="0" smtClean="0"/>
              <a:t> departementet.</a:t>
            </a:r>
          </a:p>
          <a:p>
            <a:pPr fontAlgn="t">
              <a:spcBef>
                <a:spcPts val="0"/>
              </a:spcBef>
              <a:spcAft>
                <a:spcPts val="0"/>
              </a:spcAft>
              <a:defRPr/>
            </a:pPr>
            <a:endParaRPr lang="nb-NO" dirty="0" smtClean="0"/>
          </a:p>
          <a:p>
            <a:pPr fontAlgn="t">
              <a:spcBef>
                <a:spcPts val="0"/>
              </a:spcBef>
              <a:spcAft>
                <a:spcPts val="0"/>
              </a:spcAft>
              <a:defRPr/>
            </a:pPr>
            <a:r>
              <a:rPr lang="nb-NO" dirty="0" smtClean="0"/>
              <a:t>Her kan en søke innsyn. Vanlige </a:t>
            </a:r>
            <a:r>
              <a:rPr lang="nb-NO" dirty="0" err="1" smtClean="0"/>
              <a:t>innsynsregler</a:t>
            </a:r>
            <a:r>
              <a:rPr lang="nb-NO" baseline="0" dirty="0" smtClean="0"/>
              <a:t> regulerer hva vi får tilgang til. Kan unnta etter taushetslover om nødvendig.</a:t>
            </a:r>
            <a:endParaRPr lang="nb-NO"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28</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fontAlgn="t">
              <a:spcBef>
                <a:spcPts val="0"/>
              </a:spcBef>
              <a:spcAft>
                <a:spcPts val="0"/>
              </a:spcAft>
              <a:defRPr/>
            </a:pPr>
            <a:r>
              <a:rPr lang="nb-NO" dirty="0" smtClean="0"/>
              <a:t>GODTEPOSE FOR LYDLOGGER:</a:t>
            </a:r>
          </a:p>
          <a:p>
            <a:pPr fontAlgn="t">
              <a:spcBef>
                <a:spcPts val="0"/>
              </a:spcBef>
              <a:spcAft>
                <a:spcPts val="0"/>
              </a:spcAft>
              <a:defRPr/>
            </a:pPr>
            <a:endParaRPr lang="nb-NO" dirty="0" smtClean="0"/>
          </a:p>
          <a:p>
            <a:pPr fontAlgn="t">
              <a:spcBef>
                <a:spcPts val="0"/>
              </a:spcBef>
              <a:spcAft>
                <a:spcPts val="0"/>
              </a:spcAft>
              <a:defRPr/>
            </a:pPr>
            <a:r>
              <a:rPr lang="nb-NO" dirty="0" smtClean="0"/>
              <a:t>Sak på gang nå. Hurtigrutebrannen i Ålesund.</a:t>
            </a:r>
            <a:r>
              <a:rPr lang="nb-NO" baseline="0" dirty="0" smtClean="0"/>
              <a:t> Fått avslag på samtalen mellom Florø Radio og Hurtigruta i minuttene etter eksplosjonen om bord. </a:t>
            </a:r>
          </a:p>
          <a:p>
            <a:pPr fontAlgn="t">
              <a:spcBef>
                <a:spcPts val="0"/>
              </a:spcBef>
              <a:spcAft>
                <a:spcPts val="0"/>
              </a:spcAft>
              <a:defRPr/>
            </a:pPr>
            <a:endParaRPr lang="nb-NO" baseline="0" dirty="0" smtClean="0"/>
          </a:p>
          <a:p>
            <a:pPr fontAlgn="t">
              <a:spcBef>
                <a:spcPts val="0"/>
              </a:spcBef>
              <a:spcAft>
                <a:spcPts val="0"/>
              </a:spcAft>
              <a:defRPr/>
            </a:pPr>
            <a:r>
              <a:rPr lang="nb-NO" baseline="0" dirty="0" smtClean="0"/>
              <a:t>Sier nei EKOM 2-9 og Sjøloven 480: </a:t>
            </a:r>
            <a:r>
              <a:rPr lang="nb-NO" dirty="0" smtClean="0">
                <a:effectLst/>
              </a:rPr>
              <a:t>Når taushetsbelagte opplysninger mottas fra noen som etter norsk lov har en strengere taushetsplikt enn det som følger av forvaltningsloven.</a:t>
            </a:r>
          </a:p>
          <a:p>
            <a:pPr fontAlgn="t">
              <a:spcBef>
                <a:spcPts val="0"/>
              </a:spcBef>
              <a:spcAft>
                <a:spcPts val="0"/>
              </a:spcAft>
              <a:defRPr/>
            </a:pPr>
            <a:endParaRPr lang="nb-NO" dirty="0" smtClean="0">
              <a:effectLst/>
            </a:endParaRPr>
          </a:p>
          <a:p>
            <a:pPr fontAlgn="t">
              <a:spcBef>
                <a:spcPts val="0"/>
              </a:spcBef>
              <a:spcAft>
                <a:spcPts val="0"/>
              </a:spcAft>
              <a:defRPr/>
            </a:pPr>
            <a:r>
              <a:rPr lang="nb-NO" dirty="0" smtClean="0">
                <a:effectLst/>
              </a:rPr>
              <a:t>Klagesak</a:t>
            </a:r>
            <a:r>
              <a:rPr lang="nb-NO" baseline="0" dirty="0" smtClean="0">
                <a:effectLst/>
              </a:rPr>
              <a:t> er pågang</a:t>
            </a:r>
          </a:p>
          <a:p>
            <a:pPr fontAlgn="t">
              <a:spcBef>
                <a:spcPts val="0"/>
              </a:spcBef>
              <a:spcAft>
                <a:spcPts val="0"/>
              </a:spcAft>
              <a:defRPr/>
            </a:pPr>
            <a:r>
              <a:rPr lang="nb-NO" baseline="0" dirty="0" smtClean="0">
                <a:effectLst/>
              </a:rPr>
              <a:t>………………………….</a:t>
            </a:r>
          </a:p>
          <a:p>
            <a:pPr fontAlgn="t">
              <a:spcBef>
                <a:spcPts val="0"/>
              </a:spcBef>
              <a:spcAft>
                <a:spcPts val="0"/>
              </a:spcAft>
              <a:defRPr/>
            </a:pPr>
            <a:r>
              <a:rPr lang="nb-NO" baseline="0" dirty="0" smtClean="0">
                <a:effectLst/>
              </a:rPr>
              <a:t>Viser til at</a:t>
            </a:r>
          </a:p>
          <a:p>
            <a:pPr fontAlgn="t">
              <a:spcBef>
                <a:spcPts val="0"/>
              </a:spcBef>
              <a:spcAft>
                <a:spcPts val="0"/>
              </a:spcAft>
              <a:defRPr/>
            </a:pPr>
            <a:endParaRPr lang="nb-NO"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29</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92500" lnSpcReduction="20000"/>
          </a:bodyPr>
          <a:lstStyle/>
          <a:p>
            <a:pPr marL="0" indent="0">
              <a:buFontTx/>
              <a:buNone/>
            </a:pPr>
            <a:r>
              <a:rPr lang="nb-NO" dirty="0" smtClean="0"/>
              <a:t>Generelt møter vi motstand</a:t>
            </a:r>
            <a:r>
              <a:rPr lang="nb-NO" baseline="0" dirty="0" smtClean="0"/>
              <a:t> når vi søker innsyn.  </a:t>
            </a:r>
          </a:p>
          <a:p>
            <a:pPr marL="171450" indent="-171450">
              <a:buFontTx/>
              <a:buChar char="-"/>
            </a:pPr>
            <a:endParaRPr lang="nb-NO" baseline="0" dirty="0" smtClean="0"/>
          </a:p>
          <a:p>
            <a:pPr marL="0" indent="0">
              <a:buFontTx/>
              <a:buNone/>
            </a:pPr>
            <a:r>
              <a:rPr lang="nb-NO" baseline="0" dirty="0" smtClean="0"/>
              <a:t>Hovedargumenta vi møter er:</a:t>
            </a:r>
          </a:p>
          <a:p>
            <a:pPr marL="0" indent="0">
              <a:buFontTx/>
              <a:buNone/>
            </a:pPr>
            <a:endParaRPr lang="nb-NO" baseline="0" dirty="0" smtClean="0"/>
          </a:p>
          <a:p>
            <a:pPr marL="171450" indent="-171450">
              <a:buFont typeface="Arial" pitchFamily="34" charset="0"/>
              <a:buChar char="•"/>
            </a:pPr>
            <a:r>
              <a:rPr lang="nb-NO" baseline="0" dirty="0" smtClean="0"/>
              <a:t>Dette er personopplysninger i stor grad som er unntatt etter taushetslovene.  § 13</a:t>
            </a:r>
          </a:p>
          <a:p>
            <a:pPr marL="171450" indent="-171450">
              <a:buFont typeface="Arial" pitchFamily="34" charset="0"/>
              <a:buChar char="•"/>
            </a:pPr>
            <a:r>
              <a:rPr lang="nb-NO" baseline="0" dirty="0" smtClean="0"/>
              <a:t>Flere har forsøkt å bestrider at lydlogger skal omfattes av offentlighetsloven. (§ lovens virkeområde)</a:t>
            </a:r>
          </a:p>
          <a:p>
            <a:pPr marL="0" indent="0">
              <a:buFont typeface="Arial" pitchFamily="34" charset="0"/>
              <a:buNone/>
            </a:pPr>
            <a:r>
              <a:rPr lang="nb-NO" baseline="0" dirty="0" smtClean="0"/>
              <a:t>    (Her har vi avgjørelser som sier at dersom den er avgrenset identifisert, så oppfylles lovkravet til at dette er et dokument.)</a:t>
            </a:r>
          </a:p>
          <a:p>
            <a:pPr marL="171450" indent="-171450">
              <a:buFont typeface="Arial" pitchFamily="34" charset="0"/>
              <a:buChar char="•"/>
            </a:pPr>
            <a:r>
              <a:rPr lang="nb-NO" baseline="0" dirty="0" smtClean="0"/>
              <a:t>De mener at en utskrift er tilstrekkelig for å oppfylle informasjonskravet/plikta.  </a:t>
            </a:r>
          </a:p>
          <a:p>
            <a:pPr marL="171450" indent="-171450">
              <a:buFont typeface="Arial" pitchFamily="34" charset="0"/>
              <a:buChar char="•"/>
            </a:pPr>
            <a:r>
              <a:rPr lang="nb-NO" baseline="0" dirty="0" smtClean="0"/>
              <a:t>Internt dokument</a:t>
            </a:r>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a:t>
            </a:fld>
            <a:endParaRPr lang="nb-NO"/>
          </a:p>
        </p:txBody>
      </p:sp>
    </p:spTree>
    <p:extLst>
      <p:ext uri="{BB962C8B-B14F-4D97-AF65-F5344CB8AC3E}">
        <p14:creationId xmlns:p14="http://schemas.microsoft.com/office/powerpoint/2010/main" val="10082283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DK har bare ett nødnummer. </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30</a:t>
            </a:fld>
            <a:endParaRPr lang="nb-NO"/>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smtClean="0"/>
              <a:t>003/98/EF  </a:t>
            </a:r>
            <a:r>
              <a:rPr lang="nb-NO" b="1" dirty="0" err="1" smtClean="0"/>
              <a:t>af</a:t>
            </a:r>
            <a:r>
              <a:rPr lang="nb-NO" b="1" dirty="0" smtClean="0"/>
              <a:t> 17. november 2003</a:t>
            </a:r>
            <a:br>
              <a:rPr lang="nb-NO" b="1" dirty="0" smtClean="0"/>
            </a:br>
            <a:r>
              <a:rPr lang="da-DK" b="1" dirty="0" smtClean="0"/>
              <a:t>om videreanvendelse af den offentlige sektors informationer</a:t>
            </a:r>
          </a:p>
          <a:p>
            <a:endParaRPr lang="da-DK" b="1" dirty="0" smtClean="0"/>
          </a:p>
          <a:p>
            <a:r>
              <a:rPr lang="nb-NO" dirty="0" smtClean="0"/>
              <a:t>-Ikke stor arbeidsmengde fordi de </a:t>
            </a:r>
            <a:r>
              <a:rPr lang="nb-NO" dirty="0" err="1" smtClean="0"/>
              <a:t>kontrnoversielle</a:t>
            </a:r>
            <a:r>
              <a:rPr lang="nb-NO" dirty="0" smtClean="0"/>
              <a:t> loggene </a:t>
            </a:r>
            <a:r>
              <a:rPr lang="nb-NO" dirty="0" err="1" smtClean="0"/>
              <a:t>taes</a:t>
            </a:r>
            <a:r>
              <a:rPr lang="nb-NO" dirty="0" smtClean="0"/>
              <a:t> vare på.  Oversendes </a:t>
            </a:r>
            <a:r>
              <a:rPr lang="nb-NO" dirty="0" err="1" smtClean="0"/>
              <a:t>havarikommisjoner,oversendes</a:t>
            </a:r>
            <a:r>
              <a:rPr lang="nb-NO" dirty="0" smtClean="0"/>
              <a:t> helsetilsyn, Politiets særskilte </a:t>
            </a:r>
            <a:r>
              <a:rPr lang="nb-NO" dirty="0" err="1" smtClean="0"/>
              <a:t>etterfoskningsorgan</a:t>
            </a:r>
            <a:r>
              <a:rPr lang="nb-NO" dirty="0" smtClean="0"/>
              <a:t> osv.. Disse er </a:t>
            </a:r>
            <a:r>
              <a:rPr lang="nb-NO" dirty="0" err="1" smtClean="0"/>
              <a:t>allere</a:t>
            </a:r>
            <a:r>
              <a:rPr lang="nb-NO" dirty="0" smtClean="0"/>
              <a:t> tatt vare, strukturert og.</a:t>
            </a:r>
          </a:p>
          <a:p>
            <a:endParaRPr lang="nb-NO" dirty="0" smtClean="0"/>
          </a:p>
          <a:p>
            <a:r>
              <a:rPr lang="nb-NO" dirty="0" smtClean="0"/>
              <a:t>-Samtykke viktig for å få innsyn i lydlogger</a:t>
            </a:r>
          </a:p>
          <a:p>
            <a:endParaRPr lang="nb-NO" dirty="0" smtClean="0"/>
          </a:p>
          <a:p>
            <a:r>
              <a:rPr lang="nb-NO" dirty="0" smtClean="0"/>
              <a:t>-Ansatte har ikke samme krav på vern</a:t>
            </a:r>
          </a:p>
          <a:p>
            <a:endParaRPr lang="nb-NO" dirty="0" smtClean="0"/>
          </a:p>
          <a:p>
            <a:r>
              <a:rPr lang="nb-NO" dirty="0" smtClean="0"/>
              <a:t>-Vi mener dette kan styrke </a:t>
            </a:r>
            <a:r>
              <a:rPr lang="nb-NO" dirty="0" err="1" smtClean="0"/>
              <a:t>nødettatene</a:t>
            </a:r>
            <a:r>
              <a:rPr lang="nb-NO" dirty="0" smtClean="0"/>
              <a:t> fordi </a:t>
            </a:r>
            <a:r>
              <a:rPr lang="nb-NO" dirty="0" err="1" smtClean="0"/>
              <a:t>ktravene</a:t>
            </a:r>
            <a:r>
              <a:rPr lang="nb-NO" dirty="0" smtClean="0"/>
              <a:t> til operatørene blir tøffere</a:t>
            </a:r>
          </a:p>
          <a:p>
            <a:endParaRPr lang="nb-NO" dirty="0" smtClean="0"/>
          </a:p>
          <a:p>
            <a:r>
              <a:rPr lang="nb-NO" dirty="0" smtClean="0"/>
              <a:t>-Vi mener alle parter er tjent med at sannheten </a:t>
            </a:r>
            <a:r>
              <a:rPr lang="nb-NO" dirty="0" err="1" smtClean="0"/>
              <a:t>komemr</a:t>
            </a:r>
            <a:r>
              <a:rPr lang="nb-NO" dirty="0" smtClean="0"/>
              <a:t> frem uredigert </a:t>
            </a:r>
          </a:p>
          <a:p>
            <a:endParaRPr lang="nb-NO" dirty="0" smtClean="0"/>
          </a:p>
          <a:p>
            <a:r>
              <a:rPr lang="nb-NO" dirty="0" smtClean="0"/>
              <a:t>-Bygg en lang og solid argumentasjonsrekke mot det en forventer at etaten svarer på. Arbeidsmengde, intern, taushetsbelagt, er ikke innenfor lovens virkeområde, krev lyd ikke utskrift. Vis til lover.</a:t>
            </a:r>
          </a:p>
          <a:p>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31</a:t>
            </a:fld>
            <a:endParaRPr lang="nb-NO"/>
          </a:p>
        </p:txBody>
      </p:sp>
    </p:spTree>
    <p:extLst>
      <p:ext uri="{BB962C8B-B14F-4D97-AF65-F5344CB8AC3E}">
        <p14:creationId xmlns:p14="http://schemas.microsoft.com/office/powerpoint/2010/main" val="23555677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28600" indent="-228600">
              <a:buAutoNum type="arabicPeriod"/>
            </a:pPr>
            <a:r>
              <a:rPr lang="nb-NO" dirty="0" smtClean="0"/>
              <a:t>klagebrev, rettigheter, </a:t>
            </a:r>
            <a:r>
              <a:rPr lang="nb-NO" dirty="0" err="1" smtClean="0"/>
              <a:t>kontaktåpersoner</a:t>
            </a:r>
            <a:r>
              <a:rPr lang="nb-NO" dirty="0" smtClean="0"/>
              <a:t>.</a:t>
            </a:r>
          </a:p>
          <a:p>
            <a:pPr marL="228600" indent="-228600">
              <a:buAutoNum type="arabicPeriod"/>
            </a:pPr>
            <a:r>
              <a:rPr lang="nb-NO" dirty="0" smtClean="0"/>
              <a:t>Lovdata.</a:t>
            </a:r>
            <a:r>
              <a:rPr lang="nb-NO" baseline="0" dirty="0" smtClean="0"/>
              <a:t> Alle må </a:t>
            </a:r>
            <a:r>
              <a:rPr lang="nb-NO" baseline="0" dirty="0" err="1" smtClean="0"/>
              <a:t>hjmle</a:t>
            </a:r>
            <a:r>
              <a:rPr lang="nb-NO" baseline="0" dirty="0" smtClean="0"/>
              <a:t> et avslag i loven. Bruk lovdata til å gjøre deg kjent med begrunnelse som avslaget er hjemlet i.</a:t>
            </a:r>
          </a:p>
          <a:p>
            <a:pPr marL="228600" indent="-228600">
              <a:buAutoNum type="arabicPeriod"/>
            </a:pPr>
            <a:r>
              <a:rPr lang="nb-NO" baseline="0" dirty="0" smtClean="0"/>
              <a:t>Forskrift til </a:t>
            </a:r>
            <a:r>
              <a:rPr lang="nb-NO" baseline="0" dirty="0" err="1" smtClean="0"/>
              <a:t>off.lova</a:t>
            </a:r>
            <a:r>
              <a:rPr lang="nb-NO" baseline="0" dirty="0" smtClean="0"/>
              <a:t>. Inneholder </a:t>
            </a:r>
            <a:r>
              <a:rPr lang="nb-NO" baseline="0" dirty="0" err="1" smtClean="0"/>
              <a:t>pressiseringer</a:t>
            </a:r>
            <a:r>
              <a:rPr lang="nb-NO" baseline="0" dirty="0" smtClean="0"/>
              <a:t> om tolkninger som er viktige.</a:t>
            </a:r>
          </a:p>
          <a:p>
            <a:pPr marL="228600" indent="-228600">
              <a:buAutoNum type="arabicPeriod"/>
            </a:pPr>
            <a:r>
              <a:rPr lang="nb-NO" baseline="0" dirty="0" smtClean="0"/>
              <a:t>Forarbeidene forklare intensjonene bak </a:t>
            </a:r>
            <a:r>
              <a:rPr lang="nb-NO" baseline="0" dirty="0" err="1" smtClean="0"/>
              <a:t>off.lova</a:t>
            </a:r>
            <a:r>
              <a:rPr lang="nb-NO" baseline="0" dirty="0" smtClean="0"/>
              <a:t>. Her er veldig mange viktige og gode argumenter fra stortingets behandling av lova. Her sier lovgiver om hvordan de ønsker lova skal tolkes.</a:t>
            </a:r>
            <a:endParaRPr lang="nb-NO" dirty="0" smtClean="0"/>
          </a:p>
          <a:p>
            <a:pPr marL="228600" indent="-228600">
              <a:buAutoNum type="arabicPeriod"/>
            </a:pPr>
            <a:endParaRPr lang="nb-NO" dirty="0" smtClean="0"/>
          </a:p>
          <a:p>
            <a:pPr marL="228600" indent="-228600">
              <a:buAutoNum type="arabicPeriod"/>
            </a:pP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32</a:t>
            </a:fld>
            <a:endParaRPr lang="nb-NO"/>
          </a:p>
        </p:txBody>
      </p:sp>
    </p:spTree>
    <p:extLst>
      <p:ext uri="{BB962C8B-B14F-4D97-AF65-F5344CB8AC3E}">
        <p14:creationId xmlns:p14="http://schemas.microsoft.com/office/powerpoint/2010/main" val="33925449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err="1" smtClean="0"/>
              <a:t>-Som</a:t>
            </a:r>
            <a:r>
              <a:rPr lang="nb-NO" dirty="0" smtClean="0"/>
              <a:t> ved dokument </a:t>
            </a:r>
          </a:p>
          <a:p>
            <a:endParaRPr lang="nb-NO" dirty="0" smtClean="0"/>
          </a:p>
          <a:p>
            <a:r>
              <a:rPr lang="nb-NO" dirty="0" smtClean="0"/>
              <a:t>Husk § 30 i </a:t>
            </a:r>
            <a:r>
              <a:rPr lang="nb-NO" dirty="0" err="1" smtClean="0"/>
              <a:t>off.lova</a:t>
            </a:r>
            <a:r>
              <a:rPr lang="nb-NO" dirty="0" smtClean="0"/>
              <a:t>. Teknologinøytral. </a:t>
            </a:r>
          </a:p>
          <a:p>
            <a:r>
              <a:rPr lang="nb-NO" dirty="0" smtClean="0"/>
              <a:t>Bruk Norsk Presseforbund.</a:t>
            </a:r>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33</a:t>
            </a:fld>
            <a:endParaRPr lang="nb-NO"/>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n-NO" b="1" dirty="0" smtClean="0">
                <a:effectLst/>
              </a:rPr>
              <a:t>§ 17.</a:t>
            </a:r>
            <a:r>
              <a:rPr lang="nn-NO" dirty="0" smtClean="0">
                <a:effectLst/>
              </a:rPr>
              <a:t> </a:t>
            </a:r>
            <a:r>
              <a:rPr lang="nn-NO" i="1" dirty="0" smtClean="0">
                <a:effectLst/>
              </a:rPr>
              <a:t>Unntak for visse dokument som gjeld Det Kongelege Hoff</a:t>
            </a:r>
            <a:r>
              <a:rPr lang="nn-NO"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effectLst/>
              </a:rPr>
              <a:t>§ 18.</a:t>
            </a:r>
            <a:r>
              <a:rPr lang="nb-NO" dirty="0" smtClean="0">
                <a:effectLst/>
              </a:rPr>
              <a:t> </a:t>
            </a:r>
            <a:r>
              <a:rPr lang="nb-NO" i="1" dirty="0" smtClean="0">
                <a:effectLst/>
              </a:rPr>
              <a:t>Unntak for rettssaksdokument</a:t>
            </a:r>
            <a:r>
              <a:rPr lang="nb-NO"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r>
              <a:rPr lang="nb-NO" b="1" dirty="0" smtClean="0"/>
              <a:t>§ 22.</a:t>
            </a:r>
            <a:r>
              <a:rPr lang="nb-NO" dirty="0" smtClean="0"/>
              <a:t> </a:t>
            </a:r>
            <a:r>
              <a:rPr lang="nb-NO" i="1" dirty="0" smtClean="0"/>
              <a:t>Unntak i visse budsjettsaker</a:t>
            </a:r>
            <a:r>
              <a:rPr lang="nb-NO" dirty="0" smtClean="0"/>
              <a:t> </a:t>
            </a:r>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nn-NO" dirty="0" smtClean="0">
              <a:effectLst/>
            </a:endParaRPr>
          </a:p>
          <a:p>
            <a:r>
              <a:rPr lang="nb-NO" dirty="0" smtClean="0"/>
              <a:t>”Uten ugrunnet opphold” = samme dag, senest innen 3 dager</a:t>
            </a:r>
          </a:p>
          <a:p>
            <a:r>
              <a:rPr lang="nb-NO" dirty="0" smtClean="0"/>
              <a:t>Taushet i fem dager: avslag, kan påklages direkte til klageinstans </a:t>
            </a:r>
          </a:p>
          <a:p>
            <a:r>
              <a:rPr lang="nb-NO" dirty="0" smtClean="0"/>
              <a:t>Skal inneholde lovhjemmel + </a:t>
            </a:r>
            <a:r>
              <a:rPr lang="nb-NO" dirty="0" err="1" smtClean="0"/>
              <a:t>merinnsyn</a:t>
            </a:r>
            <a:r>
              <a:rPr lang="nb-NO" dirty="0" smtClean="0"/>
              <a:t> </a:t>
            </a:r>
          </a:p>
          <a:p>
            <a:endParaRPr lang="nb-NO" dirty="0" smtClean="0"/>
          </a:p>
          <a:p>
            <a:r>
              <a:rPr lang="nn-NO" dirty="0" smtClean="0">
                <a:effectLst/>
              </a:rPr>
              <a:t>Innsynskravet må gjelde ei bestemt sak eller i rimeleg utstrekning saker av ein bestemt art. Dette gjeld ikkje når det blir kravd innsyn i ein journal eller liknande register.</a:t>
            </a:r>
          </a:p>
          <a:p>
            <a:endParaRPr lang="nn-NO" dirty="0" smtClean="0">
              <a:effectLst/>
            </a:endParaRPr>
          </a:p>
          <a:p>
            <a:r>
              <a:rPr lang="nn-NO" dirty="0" smtClean="0">
                <a:effectLst/>
              </a:rPr>
              <a:t>Klag ALLTID når du får avslag.  Kapittel 4 i</a:t>
            </a:r>
            <a:r>
              <a:rPr lang="nn-NO" baseline="0" dirty="0" smtClean="0">
                <a:effectLst/>
              </a:rPr>
              <a:t> </a:t>
            </a:r>
            <a:r>
              <a:rPr lang="nn-NO" baseline="0" dirty="0" err="1" smtClean="0">
                <a:effectLst/>
              </a:rPr>
              <a:t>off.lova</a:t>
            </a:r>
            <a:r>
              <a:rPr lang="nn-NO" baseline="0" dirty="0" smtClean="0">
                <a:effectLst/>
              </a:rPr>
              <a:t> beskriver </a:t>
            </a:r>
            <a:r>
              <a:rPr lang="nn-NO" baseline="0" dirty="0" err="1" smtClean="0">
                <a:effectLst/>
              </a:rPr>
              <a:t>klageadgangen</a:t>
            </a:r>
            <a:r>
              <a:rPr lang="nn-NO" baseline="0" dirty="0" smtClean="0">
                <a:effectLst/>
              </a:rPr>
              <a:t>.  </a:t>
            </a:r>
            <a:r>
              <a:rPr lang="nn-NO" baseline="0" dirty="0" err="1" smtClean="0">
                <a:effectLst/>
              </a:rPr>
              <a:t>Hvordan</a:t>
            </a:r>
            <a:r>
              <a:rPr lang="nn-NO" baseline="0" dirty="0" smtClean="0">
                <a:effectLst/>
              </a:rPr>
              <a:t> en skal klage. Viktig å føre en god argumentasjon.</a:t>
            </a:r>
          </a:p>
          <a:p>
            <a:endParaRPr lang="nn-NO" baseline="0" dirty="0" smtClean="0">
              <a:effectLst/>
            </a:endParaRPr>
          </a:p>
          <a:p>
            <a:r>
              <a:rPr lang="nn-NO" dirty="0" smtClean="0">
                <a:effectLst/>
              </a:rPr>
              <a:t>Avgjerder etter denne lova kan </a:t>
            </a:r>
            <a:r>
              <a:rPr lang="nn-NO" dirty="0" err="1" smtClean="0">
                <a:effectLst/>
              </a:rPr>
              <a:t>påklages</a:t>
            </a:r>
            <a:r>
              <a:rPr lang="nn-NO" dirty="0" smtClean="0">
                <a:effectLst/>
              </a:rPr>
              <a:t> til det forvaltningsorganet som er nærmast overordna det forvaltningsorganet som har gjort vedtaket. </a:t>
            </a:r>
            <a:endParaRPr lang="nn-NO" baseline="0" dirty="0" smtClean="0">
              <a:effectLst/>
            </a:endParaRPr>
          </a:p>
          <a:p>
            <a:r>
              <a:rPr lang="nn-NO" baseline="0" dirty="0" err="1" smtClean="0">
                <a:effectLst/>
              </a:rPr>
              <a:t>Kommuner</a:t>
            </a:r>
            <a:r>
              <a:rPr lang="nn-NO" baseline="0" dirty="0" smtClean="0">
                <a:effectLst/>
              </a:rPr>
              <a:t> og fylkeskommunale det Fylkesmann.  Statlige </a:t>
            </a:r>
            <a:r>
              <a:rPr lang="nn-NO" baseline="0" dirty="0" err="1" smtClean="0">
                <a:effectLst/>
              </a:rPr>
              <a:t>virksomheter</a:t>
            </a:r>
            <a:r>
              <a:rPr lang="nn-NO" baseline="0" dirty="0" smtClean="0">
                <a:effectLst/>
              </a:rPr>
              <a:t> enten direktorat eller departement.</a:t>
            </a:r>
          </a:p>
          <a:p>
            <a:endParaRPr lang="nn-NO" baseline="0" dirty="0" smtClean="0">
              <a:effectLst/>
            </a:endParaRPr>
          </a:p>
          <a:p>
            <a:r>
              <a:rPr lang="nn-NO" baseline="0" dirty="0" smtClean="0">
                <a:effectLst/>
              </a:rPr>
              <a:t>Rettslige skritt. Kan be namsmann hente ut dokumenter…</a:t>
            </a:r>
          </a:p>
          <a:p>
            <a:r>
              <a:rPr lang="nn-NO" baseline="0" dirty="0" smtClean="0">
                <a:effectLst/>
              </a:rPr>
              <a:t> </a:t>
            </a:r>
            <a:endParaRPr lang="nb-NO" dirty="0" smtClean="0"/>
          </a:p>
          <a:p>
            <a:endParaRPr lang="nb-NO"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n-NO" dirty="0" smtClean="0">
              <a:effectLst/>
            </a:endParaRPr>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34</a:t>
            </a:fld>
            <a:endParaRPr lang="nb-NO"/>
          </a:p>
        </p:txBody>
      </p:sp>
    </p:spTree>
    <p:extLst>
      <p:ext uri="{BB962C8B-B14F-4D97-AF65-F5344CB8AC3E}">
        <p14:creationId xmlns:p14="http://schemas.microsoft.com/office/powerpoint/2010/main" val="25829812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n-NO" dirty="0" smtClean="0">
                <a:effectLst/>
              </a:rPr>
              <a:t>Innsynskravet må gjelde ei bestemt sak eller i rimeleg utstrekning saker av ein bestemt art. Dette gjeld ikkje når det blir kravd innsyn i ein journal eller liknande register.</a:t>
            </a:r>
          </a:p>
          <a:p>
            <a:endParaRPr lang="nn-NO" dirty="0" smtClean="0">
              <a:effectLst/>
            </a:endParaRPr>
          </a:p>
          <a:p>
            <a:r>
              <a:rPr lang="nn-NO" dirty="0" smtClean="0">
                <a:effectLst/>
              </a:rPr>
              <a:t>Klag ALLTID når du får avslag.  Kapittel 4 i</a:t>
            </a:r>
            <a:r>
              <a:rPr lang="nn-NO" baseline="0" dirty="0" smtClean="0">
                <a:effectLst/>
              </a:rPr>
              <a:t> </a:t>
            </a:r>
            <a:r>
              <a:rPr lang="nn-NO" baseline="0" dirty="0" err="1" smtClean="0">
                <a:effectLst/>
              </a:rPr>
              <a:t>off.lova</a:t>
            </a:r>
            <a:r>
              <a:rPr lang="nn-NO" baseline="0" dirty="0" smtClean="0">
                <a:effectLst/>
              </a:rPr>
              <a:t> beskriver </a:t>
            </a:r>
            <a:r>
              <a:rPr lang="nn-NO" baseline="0" dirty="0" err="1" smtClean="0">
                <a:effectLst/>
              </a:rPr>
              <a:t>klageadgangen</a:t>
            </a:r>
            <a:r>
              <a:rPr lang="nn-NO" baseline="0" dirty="0" smtClean="0">
                <a:effectLst/>
              </a:rPr>
              <a:t>.  </a:t>
            </a:r>
            <a:r>
              <a:rPr lang="nn-NO" baseline="0" dirty="0" err="1" smtClean="0">
                <a:effectLst/>
              </a:rPr>
              <a:t>Hvordan</a:t>
            </a:r>
            <a:r>
              <a:rPr lang="nn-NO" baseline="0" dirty="0" smtClean="0">
                <a:effectLst/>
              </a:rPr>
              <a:t> en skal klage. Viktig å føre en god argumentasjon.</a:t>
            </a:r>
          </a:p>
          <a:p>
            <a:endParaRPr lang="nn-NO" baseline="0" dirty="0" smtClean="0">
              <a:effectLst/>
            </a:endParaRPr>
          </a:p>
          <a:p>
            <a:r>
              <a:rPr lang="nn-NO" dirty="0" smtClean="0">
                <a:effectLst/>
              </a:rPr>
              <a:t>Avgjerder etter denne lova kan </a:t>
            </a:r>
            <a:r>
              <a:rPr lang="nn-NO" dirty="0" err="1" smtClean="0">
                <a:effectLst/>
              </a:rPr>
              <a:t>påklages</a:t>
            </a:r>
            <a:r>
              <a:rPr lang="nn-NO" dirty="0" smtClean="0">
                <a:effectLst/>
              </a:rPr>
              <a:t> til det forvaltningsorganet som er nærmast overordna det forvaltningsorganet som har gjort vedtaket. </a:t>
            </a:r>
            <a:endParaRPr lang="nn-NO" baseline="0" dirty="0" smtClean="0">
              <a:effectLst/>
            </a:endParaRPr>
          </a:p>
          <a:p>
            <a:r>
              <a:rPr lang="nn-NO" baseline="0" dirty="0" err="1" smtClean="0">
                <a:effectLst/>
              </a:rPr>
              <a:t>Kommuner</a:t>
            </a:r>
            <a:r>
              <a:rPr lang="nn-NO" baseline="0" dirty="0" smtClean="0">
                <a:effectLst/>
              </a:rPr>
              <a:t> og fylkeskommunale det Fylkesmann.  Statlige </a:t>
            </a:r>
            <a:r>
              <a:rPr lang="nn-NO" baseline="0" dirty="0" err="1" smtClean="0">
                <a:effectLst/>
              </a:rPr>
              <a:t>virksomheter</a:t>
            </a:r>
            <a:r>
              <a:rPr lang="nn-NO" baseline="0" dirty="0" smtClean="0">
                <a:effectLst/>
              </a:rPr>
              <a:t> enten direktorat eller departement.</a:t>
            </a:r>
          </a:p>
          <a:p>
            <a:endParaRPr lang="nn-NO" baseline="0" dirty="0" smtClean="0">
              <a:effectLst/>
            </a:endParaRPr>
          </a:p>
          <a:p>
            <a:r>
              <a:rPr lang="nn-NO" baseline="0" dirty="0" smtClean="0">
                <a:effectLst/>
              </a:rPr>
              <a:t>Rettslige skritt. Kan be namsmann hente ut dokumenter…</a:t>
            </a:r>
          </a:p>
          <a:p>
            <a:r>
              <a:rPr lang="nn-NO" baseline="0" dirty="0" smtClean="0">
                <a:effectLst/>
              </a:rPr>
              <a:t> </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35</a:t>
            </a:fld>
            <a:endParaRPr lang="nb-NO"/>
          </a:p>
        </p:txBody>
      </p:sp>
    </p:spTree>
    <p:extLst>
      <p:ext uri="{BB962C8B-B14F-4D97-AF65-F5344CB8AC3E}">
        <p14:creationId xmlns:p14="http://schemas.microsoft.com/office/powerpoint/2010/main" val="40951544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n-NO" baseline="0" dirty="0" smtClean="0">
                <a:effectLst/>
              </a:rPr>
              <a:t> INGEN HAR NOEN GABNG FÅTT MEDHOLD I KLAGE TIL KONGEN I STATSRÅD.</a:t>
            </a:r>
          </a:p>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36</a:t>
            </a:fld>
            <a:endParaRPr lang="nb-NO"/>
          </a:p>
        </p:txBody>
      </p:sp>
    </p:spTree>
    <p:extLst>
      <p:ext uri="{BB962C8B-B14F-4D97-AF65-F5344CB8AC3E}">
        <p14:creationId xmlns:p14="http://schemas.microsoft.com/office/powerpoint/2010/main" val="27555068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b-NO" dirty="0" smtClean="0"/>
              <a:t>Rådgivende ikke</a:t>
            </a:r>
            <a:r>
              <a:rPr lang="nb-NO" baseline="0" dirty="0" smtClean="0"/>
              <a:t> utøvende makt. Veier tungt.</a:t>
            </a:r>
            <a:endParaRPr lang="nb-NO"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lnSpcReduction="10000"/>
          </a:bodyPr>
          <a:lstStyle/>
          <a:p>
            <a:r>
              <a:rPr lang="nn-NO" sz="1200" dirty="0" smtClean="0"/>
              <a:t>EØS-direktiv 2003/98/EF  om vidarebruk av informasjon frå offentleg sektor, og hos andre verksemder der det er fastsett av Kongen i forskrift, gjeld retten til kopi alle eksisterande format og språkversjonar.</a:t>
            </a:r>
            <a:endParaRPr lang="nb-NO" dirty="0" smtClean="0"/>
          </a:p>
          <a:p>
            <a:endParaRPr lang="nb-NO" baseline="0" dirty="0" smtClean="0"/>
          </a:p>
          <a:p>
            <a:r>
              <a:rPr lang="nb-NO" baseline="0" dirty="0" smtClean="0"/>
              <a:t>Arkivlova sier ikke NOE om lydlogger. Men Riksarkivaren har tatt tak i saka. Eneste er bevaringsplikt for historiske hendelser. Der skal de ta vare på lydlogger også. (22.7)</a:t>
            </a:r>
          </a:p>
          <a:p>
            <a:endParaRPr lang="nb-NO" dirty="0" smtClean="0"/>
          </a:p>
          <a:p>
            <a:r>
              <a:rPr lang="nb-NO" dirty="0" smtClean="0"/>
              <a:t>Bevaringsplikt. Opp til organet selv å vurdere om det har historisk verdi… Gjelder</a:t>
            </a:r>
            <a:r>
              <a:rPr lang="nb-NO" baseline="0" dirty="0" smtClean="0"/>
              <a:t> også lydlogger….Riksantikvaren har skrevet til politiet for å få synspunkter ang lydlogger, Brann er kommunalt ansvar. </a:t>
            </a:r>
          </a:p>
          <a:p>
            <a:endParaRPr lang="nb-NO" baseline="0" dirty="0" smtClean="0"/>
          </a:p>
          <a:p>
            <a:endParaRPr lang="nb-NO" baseline="0"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4</a:t>
            </a:fld>
            <a:endParaRPr lang="nb-NO"/>
          </a:p>
        </p:txBody>
      </p:sp>
    </p:spTree>
    <p:extLst>
      <p:ext uri="{BB962C8B-B14F-4D97-AF65-F5344CB8AC3E}">
        <p14:creationId xmlns:p14="http://schemas.microsoft.com/office/powerpoint/2010/main" val="3509011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lnSpcReduction="10000"/>
          </a:bodyPr>
          <a:lstStyle/>
          <a:p>
            <a:r>
              <a:rPr lang="nb-NO" dirty="0" smtClean="0"/>
              <a:t>Mange sterke argumenter. Først og fremst  får vi tilgang til førstehåndsinformasjon som ikke kan bestrides. Vi får virkeligheten og situasjonen slik den hende.</a:t>
            </a:r>
          </a:p>
          <a:p>
            <a:endParaRPr lang="nb-NO" dirty="0" smtClean="0"/>
          </a:p>
          <a:p>
            <a:r>
              <a:rPr lang="nb-NO" dirty="0" smtClean="0"/>
              <a:t>Offentlige ansatte har ikke samme</a:t>
            </a:r>
            <a:r>
              <a:rPr lang="nb-NO" baseline="0" dirty="0" smtClean="0"/>
              <a:t> krav til vern som andre. De skal stå til rette for valg de gjøre, feil de gjør. Dette er mennesker som sitter i samfunnskritiske posisjoner, og vi som innbyggere har krav på å få vite om nødsambandene våre fungerer… </a:t>
            </a:r>
          </a:p>
          <a:p>
            <a:endParaRPr lang="nb-NO" baseline="0" dirty="0" smtClean="0"/>
          </a:p>
          <a:p>
            <a:r>
              <a:rPr lang="nb-NO" sz="1200" kern="1200" dirty="0" smtClean="0">
                <a:solidFill>
                  <a:schemeClr val="tx1"/>
                </a:solidFill>
                <a:latin typeface="+mn-lt"/>
                <a:ea typeface="+mn-ea"/>
                <a:cs typeface="+mn-cs"/>
              </a:rPr>
              <a:t>Vi opplever at forvaltninga argumenterer </a:t>
            </a:r>
            <a:r>
              <a:rPr lang="nb-NO" sz="1200" kern="1200" dirty="0" err="1" smtClean="0">
                <a:solidFill>
                  <a:schemeClr val="tx1"/>
                </a:solidFill>
                <a:latin typeface="+mn-lt"/>
                <a:ea typeface="+mn-ea"/>
                <a:cs typeface="+mn-cs"/>
              </a:rPr>
              <a:t>utfra</a:t>
            </a:r>
            <a:r>
              <a:rPr lang="nb-NO" sz="1200" kern="1200" dirty="0" smtClean="0">
                <a:solidFill>
                  <a:schemeClr val="tx1"/>
                </a:solidFill>
                <a:latin typeface="+mn-lt"/>
                <a:ea typeface="+mn-ea"/>
                <a:cs typeface="+mn-cs"/>
              </a:rPr>
              <a:t> et ståsted om at en skal hindre innsyn. Ikke åpne for innsyn. Dette er i strid med intensjonene i offentlighetsloven. </a:t>
            </a:r>
          </a:p>
          <a:p>
            <a:endParaRPr lang="nb-NO" sz="1200" kern="1200" dirty="0" smtClean="0">
              <a:solidFill>
                <a:schemeClr val="tx1"/>
              </a:solidFill>
              <a:latin typeface="+mn-lt"/>
              <a:ea typeface="+mn-ea"/>
              <a:cs typeface="+mn-cs"/>
            </a:endParaRPr>
          </a:p>
          <a:p>
            <a:r>
              <a:rPr lang="nb-NO" sz="1200" kern="1200" dirty="0" smtClean="0">
                <a:solidFill>
                  <a:schemeClr val="tx1"/>
                </a:solidFill>
                <a:latin typeface="+mn-lt"/>
                <a:ea typeface="+mn-ea"/>
                <a:cs typeface="+mn-cs"/>
              </a:rPr>
              <a:t> </a:t>
            </a:r>
          </a:p>
          <a:p>
            <a:r>
              <a:rPr lang="nb-NO" sz="1200" b="1" kern="1200" dirty="0" smtClean="0">
                <a:solidFill>
                  <a:schemeClr val="tx1"/>
                </a:solidFill>
                <a:latin typeface="+mn-lt"/>
                <a:ea typeface="+mn-ea"/>
                <a:cs typeface="+mn-cs"/>
              </a:rPr>
              <a:t>Fordeler med åpenhet:</a:t>
            </a:r>
          </a:p>
          <a:p>
            <a:r>
              <a:rPr lang="nb-NO" sz="1200" kern="1200" dirty="0" err="1" smtClean="0">
                <a:solidFill>
                  <a:schemeClr val="tx1"/>
                </a:solidFill>
                <a:latin typeface="+mn-lt"/>
                <a:ea typeface="+mn-ea"/>
                <a:cs typeface="+mn-cs"/>
              </a:rPr>
              <a:t>-Lydlogger</a:t>
            </a:r>
            <a:r>
              <a:rPr lang="nb-NO" sz="1200" kern="1200" dirty="0" smtClean="0">
                <a:solidFill>
                  <a:schemeClr val="tx1"/>
                </a:solidFill>
                <a:latin typeface="+mn-lt"/>
                <a:ea typeface="+mn-ea"/>
                <a:cs typeface="+mn-cs"/>
              </a:rPr>
              <a:t> levner INGEN tvil om en faktisk hendelse. </a:t>
            </a:r>
          </a:p>
          <a:p>
            <a:r>
              <a:rPr lang="nb-NO" sz="1200" kern="1200" dirty="0" err="1" smtClean="0">
                <a:solidFill>
                  <a:schemeClr val="tx1"/>
                </a:solidFill>
                <a:latin typeface="+mn-lt"/>
                <a:ea typeface="+mn-ea"/>
                <a:cs typeface="+mn-cs"/>
              </a:rPr>
              <a:t>-Lydlogg</a:t>
            </a:r>
            <a:r>
              <a:rPr lang="nb-NO" sz="1200" kern="1200" dirty="0" smtClean="0">
                <a:solidFill>
                  <a:schemeClr val="tx1"/>
                </a:solidFill>
                <a:latin typeface="+mn-lt"/>
                <a:ea typeface="+mn-ea"/>
                <a:cs typeface="+mn-cs"/>
              </a:rPr>
              <a:t> kan være med å skjerpe kravene til de som opererer slik </a:t>
            </a:r>
            <a:r>
              <a:rPr lang="nb-NO" sz="1200" kern="1200" dirty="0" err="1" smtClean="0">
                <a:solidFill>
                  <a:schemeClr val="tx1"/>
                </a:solidFill>
                <a:latin typeface="+mn-lt"/>
                <a:ea typeface="+mn-ea"/>
                <a:cs typeface="+mn-cs"/>
              </a:rPr>
              <a:t>nødtjenestene</a:t>
            </a:r>
            <a:r>
              <a:rPr lang="nb-NO" sz="1200" kern="1200" dirty="0" smtClean="0">
                <a:solidFill>
                  <a:schemeClr val="tx1"/>
                </a:solidFill>
                <a:latin typeface="+mn-lt"/>
                <a:ea typeface="+mn-ea"/>
                <a:cs typeface="+mn-cs"/>
              </a:rPr>
              <a:t>. </a:t>
            </a:r>
          </a:p>
          <a:p>
            <a:r>
              <a:rPr lang="nb-NO" sz="1200" kern="1200" dirty="0" err="1" smtClean="0">
                <a:solidFill>
                  <a:schemeClr val="tx1"/>
                </a:solidFill>
                <a:latin typeface="+mn-lt"/>
                <a:ea typeface="+mn-ea"/>
                <a:cs typeface="+mn-cs"/>
              </a:rPr>
              <a:t>-Det</a:t>
            </a:r>
            <a:r>
              <a:rPr lang="nb-NO" sz="1200" kern="1200" dirty="0" smtClean="0">
                <a:solidFill>
                  <a:schemeClr val="tx1"/>
                </a:solidFill>
                <a:latin typeface="+mn-lt"/>
                <a:ea typeface="+mn-ea"/>
                <a:cs typeface="+mn-cs"/>
              </a:rPr>
              <a:t> kan bidra til at de rette folkene blir plassert i de rette stillingene, og trygger sikkerheten for pasienter og andre brukere av </a:t>
            </a:r>
            <a:r>
              <a:rPr lang="nb-NO" sz="1200" kern="1200" dirty="0" err="1" smtClean="0">
                <a:solidFill>
                  <a:schemeClr val="tx1"/>
                </a:solidFill>
                <a:latin typeface="+mn-lt"/>
                <a:ea typeface="+mn-ea"/>
                <a:cs typeface="+mn-cs"/>
              </a:rPr>
              <a:t>nødtjenester</a:t>
            </a:r>
            <a:r>
              <a:rPr lang="nb-NO" sz="1200" kern="1200" dirty="0" smtClean="0">
                <a:solidFill>
                  <a:schemeClr val="tx1"/>
                </a:solidFill>
                <a:latin typeface="+mn-lt"/>
                <a:ea typeface="+mn-ea"/>
                <a:cs typeface="+mn-cs"/>
              </a:rPr>
              <a:t>.</a:t>
            </a:r>
          </a:p>
          <a:p>
            <a:endParaRPr lang="nb-NO" sz="1200" kern="1200" dirty="0" smtClean="0">
              <a:solidFill>
                <a:schemeClr val="tx1"/>
              </a:solidFill>
              <a:latin typeface="+mn-lt"/>
              <a:ea typeface="+mn-ea"/>
              <a:cs typeface="+mn-cs"/>
            </a:endParaRPr>
          </a:p>
          <a:p>
            <a:r>
              <a:rPr lang="nb-NO" sz="1200" kern="1200" dirty="0" smtClean="0">
                <a:solidFill>
                  <a:schemeClr val="tx1"/>
                </a:solidFill>
                <a:latin typeface="+mn-lt"/>
                <a:ea typeface="+mn-ea"/>
                <a:cs typeface="+mn-cs"/>
              </a:rPr>
              <a:t>Paradoks at </a:t>
            </a:r>
            <a:r>
              <a:rPr lang="nb-NO" sz="1200" kern="1200" dirty="0" err="1" smtClean="0">
                <a:solidFill>
                  <a:schemeClr val="tx1"/>
                </a:solidFill>
                <a:latin typeface="+mn-lt"/>
                <a:ea typeface="+mn-ea"/>
                <a:cs typeface="+mn-cs"/>
              </a:rPr>
              <a:t>Hjelse</a:t>
            </a:r>
            <a:r>
              <a:rPr lang="nb-NO" sz="1200" kern="1200" dirty="0" smtClean="0">
                <a:solidFill>
                  <a:schemeClr val="tx1"/>
                </a:solidFill>
                <a:latin typeface="+mn-lt"/>
                <a:ea typeface="+mn-ea"/>
                <a:cs typeface="+mn-cs"/>
              </a:rPr>
              <a:t> og politi  tillater private produksjonsselskap fri tilgang til helse og </a:t>
            </a:r>
            <a:r>
              <a:rPr lang="nb-NO" sz="1200" kern="1200" dirty="0" err="1" smtClean="0">
                <a:solidFill>
                  <a:schemeClr val="tx1"/>
                </a:solidFill>
                <a:latin typeface="+mn-lt"/>
                <a:ea typeface="+mn-ea"/>
                <a:cs typeface="+mn-cs"/>
              </a:rPr>
              <a:t>politi-logger</a:t>
            </a:r>
            <a:r>
              <a:rPr lang="nb-NO" sz="1200" kern="1200" dirty="0" smtClean="0">
                <a:solidFill>
                  <a:schemeClr val="tx1"/>
                </a:solidFill>
                <a:latin typeface="+mn-lt"/>
                <a:ea typeface="+mn-ea"/>
                <a:cs typeface="+mn-cs"/>
              </a:rPr>
              <a:t> til bruk i rene  (Sjukehuset</a:t>
            </a:r>
            <a:r>
              <a:rPr lang="nb-NO" sz="1200" kern="1200" baseline="0" dirty="0" smtClean="0">
                <a:solidFill>
                  <a:schemeClr val="tx1"/>
                </a:solidFill>
                <a:latin typeface="+mn-lt"/>
                <a:ea typeface="+mn-ea"/>
                <a:cs typeface="+mn-cs"/>
              </a:rPr>
              <a:t> i Østfold med programmet akutten,) </a:t>
            </a:r>
            <a:r>
              <a:rPr lang="nb-NO" sz="1200" kern="1200" dirty="0" smtClean="0">
                <a:solidFill>
                  <a:schemeClr val="tx1"/>
                </a:solidFill>
                <a:latin typeface="+mn-lt"/>
                <a:ea typeface="+mn-ea"/>
                <a:cs typeface="+mn-cs"/>
              </a:rPr>
              <a:t>underholdningsprogrammer, mens en nekter gravende og undersøkende </a:t>
            </a:r>
            <a:r>
              <a:rPr lang="nb-NO" sz="1200" kern="1200" dirty="0" err="1" smtClean="0">
                <a:solidFill>
                  <a:schemeClr val="tx1"/>
                </a:solidFill>
                <a:latin typeface="+mn-lt"/>
                <a:ea typeface="+mn-ea"/>
                <a:cs typeface="+mn-cs"/>
              </a:rPr>
              <a:t>nyhjetsjournalister</a:t>
            </a:r>
            <a:r>
              <a:rPr lang="nb-NO" sz="1200" kern="1200" dirty="0" smtClean="0">
                <a:solidFill>
                  <a:schemeClr val="tx1"/>
                </a:solidFill>
                <a:latin typeface="+mn-lt"/>
                <a:ea typeface="+mn-ea"/>
                <a:cs typeface="+mn-cs"/>
              </a:rPr>
              <a:t> tilgang på lydloggene. </a:t>
            </a:r>
          </a:p>
          <a:p>
            <a:endParaRPr lang="nb-NO" sz="1200" kern="1200" dirty="0" smtClean="0">
              <a:solidFill>
                <a:schemeClr val="tx1"/>
              </a:solidFill>
              <a:latin typeface="+mn-lt"/>
              <a:ea typeface="+mn-ea"/>
              <a:cs typeface="+mn-cs"/>
            </a:endParaRPr>
          </a:p>
          <a:p>
            <a:r>
              <a:rPr lang="nb-NO" baseline="0" dirty="0" smtClean="0"/>
              <a:t>ulemper:</a:t>
            </a:r>
          </a:p>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latin typeface="+mn-lt"/>
                <a:ea typeface="+mn-ea"/>
                <a:cs typeface="+mn-cs"/>
              </a:rPr>
              <a:t>Forvaltningen sletter </a:t>
            </a:r>
          </a:p>
          <a:p>
            <a:endParaRPr lang="nb-NO" baseline="0" dirty="0" smtClean="0"/>
          </a:p>
          <a:p>
            <a:r>
              <a:rPr lang="nb-NO" baseline="0" dirty="0" smtClean="0"/>
              <a:t>Om vi får innsyn: </a:t>
            </a:r>
          </a:p>
          <a:p>
            <a:r>
              <a:rPr lang="nb-NO" baseline="0" dirty="0" smtClean="0"/>
              <a:t>Dette gir pressen et ansvar.  </a:t>
            </a:r>
          </a:p>
          <a:p>
            <a:r>
              <a:rPr lang="nb-NO" baseline="0" dirty="0" smtClean="0"/>
              <a:t>VVP plakaten har klare begrensninger.</a:t>
            </a:r>
          </a:p>
          <a:p>
            <a:r>
              <a:rPr lang="nb-NO" baseline="0" dirty="0" smtClean="0"/>
              <a:t>Ikke alt vi får skal publiseres</a:t>
            </a:r>
          </a:p>
          <a:p>
            <a:r>
              <a:rPr lang="nb-NO" baseline="0" dirty="0" smtClean="0"/>
              <a:t>De samme presseetiske hensyn må tas</a:t>
            </a:r>
          </a:p>
          <a:p>
            <a:r>
              <a:rPr lang="nb-NO" baseline="0" dirty="0" smtClean="0"/>
              <a:t>Lydlogger er et av de sterkeste virkemidlene vi kan bruke i journalistikken.</a:t>
            </a:r>
          </a:p>
          <a:p>
            <a:endParaRPr lang="nb-NO" baseline="0" dirty="0" smtClean="0"/>
          </a:p>
          <a:p>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Jeg har også funnet en ganske interessant rapport fra 2006 om helsetjenester til rusmisbrukere, der det blant annet står:</a:t>
            </a:r>
          </a:p>
          <a:p>
            <a:r>
              <a:rPr lang="nb-NO" sz="1200" kern="1200" dirty="0" smtClean="0">
                <a:solidFill>
                  <a:schemeClr val="tx1"/>
                </a:solidFill>
                <a:effectLst/>
                <a:latin typeface="+mn-lt"/>
                <a:ea typeface="+mn-ea"/>
                <a:cs typeface="+mn-cs"/>
              </a:rPr>
              <a:t>Resultatene i NAKOS-rapporten viser at AMK har etablert gode rutiner og prosedyrer, (…) som, ifølge ansatte og ledere, skal brukes og blir fulgt ved håndtering av medisinske nødmeldinger. </a:t>
            </a:r>
            <a:r>
              <a:rPr lang="nb-NO" sz="1200" b="1" kern="1200" dirty="0" smtClean="0">
                <a:solidFill>
                  <a:schemeClr val="tx1"/>
                </a:solidFill>
                <a:effectLst/>
                <a:latin typeface="+mn-lt"/>
                <a:ea typeface="+mn-ea"/>
                <a:cs typeface="+mn-cs"/>
              </a:rPr>
              <a:t>Likevel viser lydloggene og ambulansejournalene at AMK ved mange av hendelsene ikke har gjort det de sier at de gjør.</a:t>
            </a:r>
            <a:endParaRPr lang="nb-NO" sz="1200" kern="1200" dirty="0" smtClean="0">
              <a:solidFill>
                <a:schemeClr val="tx1"/>
              </a:solidFill>
              <a:effectLst/>
              <a:latin typeface="+mn-lt"/>
              <a:ea typeface="+mn-ea"/>
              <a:cs typeface="+mn-cs"/>
            </a:endParaRPr>
          </a:p>
          <a:p>
            <a:endParaRPr lang="nb-NO" baseline="0" dirty="0" smtClean="0"/>
          </a:p>
          <a:p>
            <a:r>
              <a:rPr lang="nb-NO" baseline="0" dirty="0" smtClean="0"/>
              <a:t> </a:t>
            </a:r>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5</a:t>
            </a:fld>
            <a:endParaRPr lang="nb-NO"/>
          </a:p>
        </p:txBody>
      </p:sp>
    </p:spTree>
    <p:extLst>
      <p:ext uri="{BB962C8B-B14F-4D97-AF65-F5344CB8AC3E}">
        <p14:creationId xmlns:p14="http://schemas.microsoft.com/office/powerpoint/2010/main" val="3219332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lnSpcReduction="10000"/>
          </a:bodyPr>
          <a:lstStyle/>
          <a:p>
            <a:r>
              <a:rPr lang="nb-NO" sz="1200" kern="1200" dirty="0" smtClean="0">
                <a:solidFill>
                  <a:schemeClr val="tx1"/>
                </a:solidFill>
                <a:latin typeface="+mn-lt"/>
                <a:ea typeface="+mn-ea"/>
                <a:cs typeface="+mn-cs"/>
              </a:rPr>
              <a:t>Ingen ønsker amerikanske tilstander.</a:t>
            </a:r>
          </a:p>
          <a:p>
            <a:r>
              <a:rPr lang="nb-NO" sz="1200" kern="1200" dirty="0" smtClean="0">
                <a:solidFill>
                  <a:schemeClr val="tx1"/>
                </a:solidFill>
                <a:latin typeface="+mn-lt"/>
                <a:ea typeface="+mn-ea"/>
                <a:cs typeface="+mn-cs"/>
              </a:rPr>
              <a:t>Skal være lydhøre for argumentene til de som jobber i </a:t>
            </a:r>
            <a:r>
              <a:rPr lang="nb-NO" sz="1200" kern="1200" dirty="0" err="1" smtClean="0">
                <a:solidFill>
                  <a:schemeClr val="tx1"/>
                </a:solidFill>
                <a:latin typeface="+mn-lt"/>
                <a:ea typeface="+mn-ea"/>
                <a:cs typeface="+mn-cs"/>
              </a:rPr>
              <a:t>nødetatene</a:t>
            </a:r>
            <a:endParaRPr lang="nb-NO" sz="1200" kern="1200" dirty="0" smtClean="0">
              <a:solidFill>
                <a:schemeClr val="tx1"/>
              </a:solidFill>
              <a:latin typeface="+mn-lt"/>
              <a:ea typeface="+mn-ea"/>
              <a:cs typeface="+mn-cs"/>
            </a:endParaRPr>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6</a:t>
            </a:fld>
            <a:endParaRPr lang="nb-NO"/>
          </a:p>
        </p:txBody>
      </p:sp>
    </p:spTree>
    <p:extLst>
      <p:ext uri="{BB962C8B-B14F-4D97-AF65-F5344CB8AC3E}">
        <p14:creationId xmlns:p14="http://schemas.microsoft.com/office/powerpoint/2010/main" val="3219332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Det</a:t>
            </a:r>
            <a:r>
              <a:rPr lang="nb-NO" baseline="0" dirty="0" smtClean="0"/>
              <a:t> er her vi har kommet lengst… Flere avgjørelser i pressens favør. Samtykkeerklæringer gir innpass.</a:t>
            </a:r>
            <a:r>
              <a:rPr lang="nb-NO" dirty="0" smtClean="0"/>
              <a:t/>
            </a:r>
            <a:br>
              <a:rPr lang="nb-NO" dirty="0" smtClean="0"/>
            </a:br>
            <a:r>
              <a:rPr lang="nb-NO" dirty="0" smtClean="0"/>
              <a:t/>
            </a:r>
            <a:br>
              <a:rPr lang="nb-NO" dirty="0" smtClean="0"/>
            </a:br>
            <a:endParaRPr lang="nb-NO" dirty="0" smtClean="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7</a:t>
            </a:fld>
            <a:endParaRPr lang="nb-NO"/>
          </a:p>
        </p:txBody>
      </p:sp>
    </p:spTree>
    <p:extLst>
      <p:ext uri="{BB962C8B-B14F-4D97-AF65-F5344CB8AC3E}">
        <p14:creationId xmlns:p14="http://schemas.microsoft.com/office/powerpoint/2010/main" val="863788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8</a:t>
            </a:fld>
            <a:endParaRPr lang="nb-NO"/>
          </a:p>
        </p:txBody>
      </p:sp>
    </p:spTree>
    <p:extLst>
      <p:ext uri="{BB962C8B-B14F-4D97-AF65-F5344CB8AC3E}">
        <p14:creationId xmlns:p14="http://schemas.microsoft.com/office/powerpoint/2010/main" val="1346767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t>Pressen ønsker at lydlogger lagres etter sak. Dette er krevende, men så viktig at vi mener forvaltningen</a:t>
            </a:r>
            <a:r>
              <a:rPr lang="nb-NO" baseline="0" dirty="0" smtClean="0"/>
              <a:t> bør pålegge dette. </a:t>
            </a:r>
          </a:p>
          <a:p>
            <a:r>
              <a:rPr lang="nb-NO" baseline="0" dirty="0" smtClean="0"/>
              <a:t>I dag kronologisk.   </a:t>
            </a:r>
          </a:p>
          <a:p>
            <a:endParaRPr lang="nb-NO" baseline="0" dirty="0" smtClean="0"/>
          </a:p>
          <a:p>
            <a:r>
              <a:rPr lang="nb-NO" baseline="0" dirty="0" smtClean="0"/>
              <a:t>Departementet har sagt etter Brennpunktprogram at i utgangspunkt kan pasientjournalforskriften § 8 andre ledd forstås som</a:t>
            </a:r>
          </a:p>
          <a:p>
            <a:r>
              <a:rPr lang="nb-NO" baseline="0" dirty="0" smtClean="0"/>
              <a:t>et krav opp oppbevaringsplikt av en lydlogg: </a:t>
            </a:r>
          </a:p>
          <a:p>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dirty="0" smtClean="0">
                <a:effectLst/>
              </a:rPr>
              <a:t>«Arbeidsdokumenter, pasientens egendokumentasjon, røntgenbilder, video- og lydopptak mv. er å anse som del av journalen inntil nødvendig informasjon er nedtegnet på forsvarlig måte.» </a:t>
            </a:r>
          </a:p>
          <a:p>
            <a:endParaRPr lang="nb-NO" baseline="0" dirty="0" smtClean="0"/>
          </a:p>
          <a:p>
            <a:endParaRPr lang="nb-NO" baseline="0" dirty="0" smtClean="0"/>
          </a:p>
          <a:p>
            <a:r>
              <a:rPr lang="nb-NO" baseline="0" dirty="0" smtClean="0"/>
              <a:t>HELSEDIREKTORATET MENTE:</a:t>
            </a:r>
          </a:p>
          <a:p>
            <a:r>
              <a:rPr lang="nb-NO" baseline="0" dirty="0" smtClean="0"/>
              <a:t>"Lydopptak, og i dette tilfellet lydlogg, er en del av journalen inntil relevante og nødvendige</a:t>
            </a:r>
          </a:p>
          <a:p>
            <a:r>
              <a:rPr lang="nb-NO" baseline="0" dirty="0" smtClean="0"/>
              <a:t>opplysninger er nedtegnet, </a:t>
            </a:r>
            <a:r>
              <a:rPr lang="nb-NO" baseline="0" dirty="0" err="1" smtClean="0"/>
              <a:t>jfjournalforskriften</a:t>
            </a:r>
            <a:r>
              <a:rPr lang="nb-NO" baseline="0" dirty="0" smtClean="0"/>
              <a:t> § 8 annet ledd. </a:t>
            </a:r>
          </a:p>
          <a:p>
            <a:endParaRPr lang="nb-NO" baseline="0" dirty="0" smtClean="0"/>
          </a:p>
          <a:p>
            <a:r>
              <a:rPr lang="nb-NO" baseline="0" dirty="0" smtClean="0"/>
              <a:t>Helsedirektoratet forstår bestemmelsen dit hen at etter dette vil lydloggen følgelig ikke lenger være en del av pasientens</a:t>
            </a:r>
          </a:p>
          <a:p>
            <a:r>
              <a:rPr lang="nb-NO" baseline="0" dirty="0" smtClean="0"/>
              <a:t>journal. </a:t>
            </a:r>
          </a:p>
          <a:p>
            <a:endParaRPr lang="nb-NO" baseline="0" dirty="0" smtClean="0"/>
          </a:p>
          <a:p>
            <a:r>
              <a:rPr lang="nb-NO" baseline="0" dirty="0" smtClean="0"/>
              <a:t>Dette medfører, etter Helsedirektoratets syn, at pasienter har rett til innsyn i </a:t>
            </a:r>
            <a:r>
              <a:rPr lang="nb-NO" baseline="0" dirty="0" err="1" smtClean="0"/>
              <a:t>lyd/ogg</a:t>
            </a:r>
            <a:r>
              <a:rPr lang="nb-NO" baseline="0" dirty="0" smtClean="0"/>
              <a:t> fram</a:t>
            </a:r>
          </a:p>
          <a:p>
            <a:r>
              <a:rPr lang="nb-NO" baseline="0" dirty="0" smtClean="0"/>
              <a:t>til det tidspunktet hvor "relevante og nødvendige" opplysninger er nedtegnet i journalen - etter</a:t>
            </a:r>
          </a:p>
          <a:p>
            <a:r>
              <a:rPr lang="nb-NO" baseline="0" dirty="0" smtClean="0"/>
              <a:t>dette er det kun journalen som sådan pasienten har rett til innsyn i. </a:t>
            </a:r>
          </a:p>
          <a:p>
            <a:endParaRPr lang="nb-NO" baseline="0" dirty="0" smtClean="0"/>
          </a:p>
          <a:p>
            <a:r>
              <a:rPr lang="nb-NO" baseline="0" dirty="0" smtClean="0"/>
              <a:t>Det avgjørende for om</a:t>
            </a:r>
          </a:p>
          <a:p>
            <a:r>
              <a:rPr lang="nb-NO" baseline="0" dirty="0" smtClean="0"/>
              <a:t>pasienten har rett til innsyn i </a:t>
            </a:r>
            <a:r>
              <a:rPr lang="nb-NO" baseline="0" dirty="0" err="1" smtClean="0"/>
              <a:t>lydjilene</a:t>
            </a:r>
            <a:r>
              <a:rPr lang="nb-NO" baseline="0" dirty="0" smtClean="0"/>
              <a:t> eller kun det som er nedtegnet i pasientjournalen, blir</a:t>
            </a:r>
          </a:p>
          <a:p>
            <a:r>
              <a:rPr lang="nb-NO" baseline="0" dirty="0" smtClean="0"/>
              <a:t>følgelig hvor lang tid det tar før "relevante og nødvendige" opplysninger er nedtegnet i journal.</a:t>
            </a:r>
          </a:p>
          <a:p>
            <a:r>
              <a:rPr lang="nb-NO" baseline="0" dirty="0" smtClean="0"/>
              <a:t>Dersom dette gjøres samtidig som telefon/radio kontakt, vil selve </a:t>
            </a:r>
            <a:r>
              <a:rPr lang="nb-NO" baseline="0" dirty="0" err="1" smtClean="0"/>
              <a:t>lydjilen</a:t>
            </a:r>
            <a:r>
              <a:rPr lang="nb-NO" baseline="0" dirty="0" smtClean="0"/>
              <a:t> som sådan, etler</a:t>
            </a:r>
          </a:p>
          <a:p>
            <a:r>
              <a:rPr lang="nb-NO" baseline="0" dirty="0" smtClean="0"/>
              <a:t>Helsedirektoratets vurdering, ikke bli en del av pasientjournalen, kun de "relevante og nødvendige"</a:t>
            </a:r>
          </a:p>
          <a:p>
            <a:r>
              <a:rPr lang="nb-NO" baseline="0" dirty="0" smtClean="0"/>
              <a:t>opplysningene som er nedtegnet. «</a:t>
            </a:r>
          </a:p>
          <a:p>
            <a:endParaRPr lang="nb-NO" baseline="0" dirty="0" smtClean="0"/>
          </a:p>
          <a:p>
            <a:endParaRPr lang="nb-NO" baseline="0" dirty="0" smtClean="0"/>
          </a:p>
          <a:p>
            <a:r>
              <a:rPr lang="nb-NO" baseline="0" dirty="0" smtClean="0"/>
              <a:t>DEPARTEMENTET SKRIVER</a:t>
            </a:r>
          </a:p>
          <a:p>
            <a:r>
              <a:rPr lang="nb-NO" baseline="0" dirty="0" smtClean="0"/>
              <a:t>Oppsummering</a:t>
            </a:r>
          </a:p>
          <a:p>
            <a:endParaRPr lang="nb-NO" baseline="0" dirty="0" smtClean="0"/>
          </a:p>
          <a:p>
            <a:r>
              <a:rPr lang="nb-NO" baseline="0" dirty="0" smtClean="0"/>
              <a:t>Pasient vil ha innsynsrett i lydlogg med helserelatert informasjon som kan knyttes til</a:t>
            </a:r>
          </a:p>
          <a:p>
            <a:r>
              <a:rPr lang="nb-NO" baseline="0" dirty="0" smtClean="0"/>
              <a:t>den enkelte, uten hensyn til om lydloggen anses som et behandlingsrettet helseregister</a:t>
            </a:r>
          </a:p>
          <a:p>
            <a:r>
              <a:rPr lang="nb-NO" baseline="0" dirty="0" smtClean="0"/>
              <a:t>eller et helseregister/behandling av helseopplysninger etter helseregisterloven § 5</a:t>
            </a:r>
          </a:p>
          <a:p>
            <a:endParaRPr lang="nb-NO" baseline="0" dirty="0" smtClean="0"/>
          </a:p>
          <a:p>
            <a:r>
              <a:rPr lang="nb-NO" baseline="0" dirty="0" smtClean="0"/>
              <a:t>Selv om pasienten vil ha innsynsrett i lydloggen - (og ev. bør kunne kreve å få høre den</a:t>
            </a:r>
          </a:p>
          <a:p>
            <a:r>
              <a:rPr lang="nb-NO" baseline="0" dirty="0" smtClean="0"/>
              <a:t>avspilt - forutsatt det et ikke vil være brudd på taushetsplikten i forhold til en annen</a:t>
            </a:r>
          </a:p>
          <a:p>
            <a:r>
              <a:rPr lang="nb-NO" baseline="0" dirty="0" smtClean="0"/>
              <a:t>pasient) er det ikke tydeliggjort i regelverket om pasienten også kan få kopi av selve</a:t>
            </a:r>
          </a:p>
          <a:p>
            <a:r>
              <a:rPr lang="nb-NO" baseline="0" dirty="0" smtClean="0"/>
              <a:t>lydfilen.</a:t>
            </a:r>
          </a:p>
          <a:p>
            <a:endParaRPr lang="nb-NO" baseline="0" dirty="0" smtClean="0"/>
          </a:p>
          <a:p>
            <a:r>
              <a:rPr lang="nb-NO" baseline="0" dirty="0" smtClean="0"/>
              <a:t>r pasientrettighetsloven § 5-1 brukes uttrykket rett til kopi. l forhold tillydlogg kan</a:t>
            </a:r>
          </a:p>
          <a:p>
            <a:endParaRPr lang="nb-NO" baseline="0" dirty="0" smtClean="0"/>
          </a:p>
          <a:p>
            <a:r>
              <a:rPr lang="nb-NO" baseline="0" dirty="0" smtClean="0"/>
              <a:t>dette også forstås som rett til utskrift av "hva som blir sagt på lydfilen/innholdet i</a:t>
            </a:r>
          </a:p>
          <a:p>
            <a:r>
              <a:rPr lang="nb-NO" baseline="0" dirty="0" smtClean="0"/>
              <a:t>lydfilen".</a:t>
            </a:r>
          </a:p>
          <a:p>
            <a:endParaRPr lang="nb-NO" baseline="0" dirty="0" smtClean="0"/>
          </a:p>
          <a:p>
            <a:r>
              <a:rPr lang="nb-NO" baseline="0" dirty="0" smtClean="0"/>
              <a:t>I helseregisterloven § 22 fjerde ledd, som gjelder både for pasientjournaler og andre</a:t>
            </a:r>
          </a:p>
          <a:p>
            <a:r>
              <a:rPr lang="nb-NO" baseline="0" dirty="0" smtClean="0"/>
              <a:t>helseregistre fastslås at informasjonen kan kreves skriftlig.</a:t>
            </a:r>
          </a:p>
          <a:p>
            <a:endParaRPr lang="nb-NO" baseline="0" dirty="0" smtClean="0"/>
          </a:p>
          <a:p>
            <a:r>
              <a:rPr lang="nb-NO" baseline="0" dirty="0" smtClean="0"/>
              <a:t>Departementet ser at det kan være behov for klarere regelverk på dette området. Dette</a:t>
            </a:r>
          </a:p>
          <a:p>
            <a:r>
              <a:rPr lang="nb-NO" baseline="0" dirty="0" smtClean="0"/>
              <a:t>gjelder både pasienters innsynrett i logg og eventuelt krav om oppbevaring av logg. En gjennomgang av lyd loggen i ettertid muliggjør </a:t>
            </a:r>
            <a:r>
              <a:rPr lang="nb-NO" baseline="0" dirty="0" err="1" smtClean="0"/>
              <a:t>enerprøvbarhet</a:t>
            </a:r>
            <a:r>
              <a:rPr lang="nb-NO" baseline="0" dirty="0" smtClean="0"/>
              <a:t> av h endelsesforløpet, og</a:t>
            </a:r>
          </a:p>
          <a:p>
            <a:r>
              <a:rPr lang="nb-NO" baseline="0" dirty="0" smtClean="0"/>
              <a:t>kan gi viktig bidrag til kvalitetssikring av tjenesten.</a:t>
            </a:r>
          </a:p>
          <a:p>
            <a:endParaRPr lang="nb-NO" baseline="0" dirty="0" smtClean="0"/>
          </a:p>
          <a:p>
            <a:r>
              <a:rPr lang="nb-NO" baseline="0" dirty="0" smtClean="0"/>
              <a:t>Spesialrådgiver Øyvind </a:t>
            </a:r>
            <a:r>
              <a:rPr lang="nb-NO" baseline="0" dirty="0" err="1" smtClean="0"/>
              <a:t>Sollie</a:t>
            </a:r>
            <a:r>
              <a:rPr lang="nb-NO" baseline="0" dirty="0" smtClean="0"/>
              <a:t> i Helsedepartementet.</a:t>
            </a:r>
          </a:p>
          <a:p>
            <a:r>
              <a:rPr lang="nb-NO" baseline="0" dirty="0" smtClean="0"/>
              <a:t>Avdelingsdirektør Ann Margaret </a:t>
            </a:r>
            <a:r>
              <a:rPr lang="nb-NO" baseline="0" dirty="0" err="1" smtClean="0"/>
              <a:t>Løseth</a:t>
            </a:r>
            <a:endParaRPr lang="nb-NO"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nb-NO" dirty="0" smtClean="0">
              <a:effectLst/>
            </a:endParaRPr>
          </a:p>
        </p:txBody>
      </p:sp>
      <p:sp>
        <p:nvSpPr>
          <p:cNvPr id="4" name="Plassholder for lysbildenummer 3"/>
          <p:cNvSpPr>
            <a:spLocks noGrp="1"/>
          </p:cNvSpPr>
          <p:nvPr>
            <p:ph type="sldNum" sz="quarter" idx="10"/>
          </p:nvPr>
        </p:nvSpPr>
        <p:spPr/>
        <p:txBody>
          <a:bodyPr/>
          <a:lstStyle/>
          <a:p>
            <a:fld id="{FA85E309-C3D6-CA45-A26C-9C4139C29612}" type="slidenum">
              <a:rPr lang="nb-NO" smtClean="0"/>
              <a:pPr/>
              <a:t>9</a:t>
            </a:fld>
            <a:endParaRPr lang="nb-NO"/>
          </a:p>
        </p:txBody>
      </p:sp>
    </p:spTree>
    <p:extLst>
      <p:ext uri="{BB962C8B-B14F-4D97-AF65-F5344CB8AC3E}">
        <p14:creationId xmlns:p14="http://schemas.microsoft.com/office/powerpoint/2010/main" val="1346767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Ref idx="1001">
        <a:schemeClr val="bg2"/>
      </p:bgRef>
    </p:bg>
    <p:spTree>
      <p:nvGrpSpPr>
        <p:cNvPr id="1" name=""/>
        <p:cNvGrpSpPr/>
        <p:nvPr/>
      </p:nvGrpSpPr>
      <p:grpSpPr>
        <a:xfrm>
          <a:off x="0" y="0"/>
          <a:ext cx="0" cy="0"/>
          <a:chOff x="0" y="0"/>
          <a:chExt cx="0" cy="0"/>
        </a:xfrm>
      </p:grpSpPr>
      <p:pic>
        <p:nvPicPr>
          <p:cNvPr id="10" name="Picture 9" descr="NRK_sirkel_Cyan.png"/>
          <p:cNvPicPr>
            <a:picLocks noChangeAspect="1"/>
          </p:cNvPicPr>
          <p:nvPr userDrawn="1"/>
        </p:nvPicPr>
        <p:blipFill>
          <a:blip r:embed="rId2"/>
          <a:stretch>
            <a:fillRect/>
          </a:stretch>
        </p:blipFill>
        <p:spPr>
          <a:xfrm>
            <a:off x="2275420" y="852916"/>
            <a:ext cx="4571998" cy="4571999"/>
          </a:xfrm>
          <a:prstGeom prst="rect">
            <a:avLst/>
          </a:prstGeom>
        </p:spPr>
      </p:pic>
      <p:sp>
        <p:nvSpPr>
          <p:cNvPr id="2" name="Title 1"/>
          <p:cNvSpPr>
            <a:spLocks noGrp="1"/>
          </p:cNvSpPr>
          <p:nvPr>
            <p:ph type="ctrTitle"/>
          </p:nvPr>
        </p:nvSpPr>
        <p:spPr>
          <a:xfrm>
            <a:off x="2275419" y="831946"/>
            <a:ext cx="4571998" cy="4592970"/>
          </a:xfrm>
        </p:spPr>
        <p:txBody>
          <a:bodyPr anchor="ctr"/>
          <a:lstStyle>
            <a:lvl1pPr algn="ctr">
              <a:defRPr b="0" i="0">
                <a:solidFill>
                  <a:schemeClr val="tx1"/>
                </a:solidFill>
                <a:latin typeface="LFT Etica ExtraBold"/>
                <a:cs typeface="LFT Etica ExtraBold"/>
              </a:defRPr>
            </a:lvl1pPr>
          </a:lstStyle>
          <a:p>
            <a:r>
              <a:rPr lang="nb-NO" smtClean="0"/>
              <a:t>Klikk for å redigere tittelstil</a:t>
            </a:r>
            <a:endParaRPr lang="nb-NO" dirty="0"/>
          </a:p>
        </p:txBody>
      </p:sp>
      <p:sp>
        <p:nvSpPr>
          <p:cNvPr id="3" name="Subtitle 2"/>
          <p:cNvSpPr>
            <a:spLocks noGrp="1"/>
          </p:cNvSpPr>
          <p:nvPr>
            <p:ph type="subTitle" idx="1"/>
          </p:nvPr>
        </p:nvSpPr>
        <p:spPr>
          <a:xfrm>
            <a:off x="1371601" y="5706538"/>
            <a:ext cx="6273800" cy="708553"/>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dirty="0"/>
          </a:p>
        </p:txBody>
      </p:sp>
      <p:sp>
        <p:nvSpPr>
          <p:cNvPr id="4" name="Date Placeholder 3"/>
          <p:cNvSpPr>
            <a:spLocks noGrp="1"/>
          </p:cNvSpPr>
          <p:nvPr>
            <p:ph type="dt" sz="half" idx="10"/>
          </p:nvPr>
        </p:nvSpPr>
        <p:spPr/>
        <p:txBody>
          <a:bodyPr/>
          <a:lstStyle/>
          <a:p>
            <a:fld id="{419440F2-BE53-F14A-8CED-A30BEFE2A06C}" type="datetime1">
              <a:rPr lang="nb-NO" smtClean="0"/>
              <a:pPr/>
              <a:t>15.03.13</a:t>
            </a:fld>
            <a:endParaRPr lang="nb-NO"/>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smtClean="0"/>
              <a:t>NRK </a:t>
            </a:r>
            <a:r>
              <a:rPr lang="en-US" dirty="0" err="1" smtClean="0"/>
              <a:t>PowerPointmal</a:t>
            </a:r>
            <a:endParaRPr lang="nb-NO" dirty="0"/>
          </a:p>
        </p:txBody>
      </p:sp>
      <p:sp>
        <p:nvSpPr>
          <p:cNvPr id="6" name="Slide Number Placeholder 5"/>
          <p:cNvSpPr>
            <a:spLocks noGrp="1"/>
          </p:cNvSpPr>
          <p:nvPr>
            <p:ph type="sldNum" sz="quarter" idx="12"/>
          </p:nvPr>
        </p:nvSpPr>
        <p:spPr/>
        <p:txBody>
          <a:bodyPr/>
          <a:lstStyle/>
          <a:p>
            <a:fld id="{386C1B66-DFC1-9944-B08C-571264751923}" type="slidenum">
              <a:rPr lang="nb-NO" smtClean="0"/>
              <a:pPr/>
              <a:t>‹#›</a:t>
            </a:fld>
            <a:endParaRPr lang="nb-NO"/>
          </a:p>
        </p:txBody>
      </p:sp>
      <p:pic>
        <p:nvPicPr>
          <p:cNvPr id="16" name="Picture 15" descr="nrk_logo_hvit.png"/>
          <p:cNvPicPr>
            <a:picLocks noChangeAspect="1"/>
          </p:cNvPicPr>
          <p:nvPr userDrawn="1"/>
        </p:nvPicPr>
        <p:blipFill>
          <a:blip r:embed="rId3"/>
          <a:stretch>
            <a:fillRect/>
          </a:stretch>
        </p:blipFill>
        <p:spPr>
          <a:xfrm>
            <a:off x="7966802" y="6232211"/>
            <a:ext cx="719999" cy="256961"/>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3_Section Header">
    <p:bg>
      <p:bgPr>
        <a:solidFill>
          <a:schemeClr val="accent5"/>
        </a:solidFill>
        <a:effectLst/>
      </p:bgPr>
    </p:bg>
    <p:spTree>
      <p:nvGrpSpPr>
        <p:cNvPr id="1" name=""/>
        <p:cNvGrpSpPr/>
        <p:nvPr/>
      </p:nvGrpSpPr>
      <p:grpSpPr>
        <a:xfrm>
          <a:off x="0" y="0"/>
          <a:ext cx="0" cy="0"/>
          <a:chOff x="0" y="0"/>
          <a:chExt cx="0" cy="0"/>
        </a:xfrm>
      </p:grpSpPr>
      <p:sp>
        <p:nvSpPr>
          <p:cNvPr id="19" name="Freeform 18"/>
          <p:cNvSpPr/>
          <p:nvPr userDrawn="1"/>
        </p:nvSpPr>
        <p:spPr>
          <a:xfrm flipH="1" flipV="1">
            <a:off x="-21167" y="-21167"/>
            <a:ext cx="9175750" cy="4804834"/>
          </a:xfrm>
          <a:custGeom>
            <a:avLst/>
            <a:gdLst>
              <a:gd name="connsiteX0" fmla="*/ 9165167 w 9175750"/>
              <a:gd name="connsiteY0" fmla="*/ 3587750 h 4804834"/>
              <a:gd name="connsiteX1" fmla="*/ 0 w 9175750"/>
              <a:gd name="connsiteY1" fmla="*/ 0 h 4804834"/>
              <a:gd name="connsiteX2" fmla="*/ 0 w 9175750"/>
              <a:gd name="connsiteY2" fmla="*/ 4804834 h 4804834"/>
              <a:gd name="connsiteX3" fmla="*/ 9175750 w 9175750"/>
              <a:gd name="connsiteY3" fmla="*/ 4794250 h 4804834"/>
              <a:gd name="connsiteX4" fmla="*/ 9165167 w 9175750"/>
              <a:gd name="connsiteY4" fmla="*/ 3587750 h 4804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5750" h="4804834">
                <a:moveTo>
                  <a:pt x="9165167" y="3587750"/>
                </a:moveTo>
                <a:lnTo>
                  <a:pt x="0" y="0"/>
                </a:lnTo>
                <a:lnTo>
                  <a:pt x="0" y="4804834"/>
                </a:lnTo>
                <a:lnTo>
                  <a:pt x="9175750" y="4794250"/>
                </a:lnTo>
                <a:cubicBezTo>
                  <a:pt x="9172222" y="4392083"/>
                  <a:pt x="9168695" y="3989917"/>
                  <a:pt x="9165167" y="3587750"/>
                </a:cubicBezTo>
                <a:close/>
              </a:path>
            </a:pathLst>
          </a:custGeom>
          <a:gradFill flip="none" rotWithShape="1">
            <a:gsLst>
              <a:gs pos="0">
                <a:schemeClr val="accent5">
                  <a:alpha val="57000"/>
                </a:schemeClr>
              </a:gs>
              <a:gs pos="100000">
                <a:schemeClr val="bg1">
                  <a:alpha val="24000"/>
                </a:schemeClr>
              </a:gs>
            </a:gsLst>
            <a:lin ang="1224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0" name="Freeform 19"/>
          <p:cNvSpPr/>
          <p:nvPr userDrawn="1"/>
        </p:nvSpPr>
        <p:spPr>
          <a:xfrm flipH="1" flipV="1">
            <a:off x="3005667" y="3111502"/>
            <a:ext cx="6148917" cy="3767667"/>
          </a:xfrm>
          <a:custGeom>
            <a:avLst/>
            <a:gdLst>
              <a:gd name="connsiteX0" fmla="*/ 6138333 w 6138333"/>
              <a:gd name="connsiteY0" fmla="*/ 21167 h 3767667"/>
              <a:gd name="connsiteX1" fmla="*/ 0 w 6138333"/>
              <a:gd name="connsiteY1" fmla="*/ 3767667 h 3767667"/>
              <a:gd name="connsiteX2" fmla="*/ 10583 w 6138333"/>
              <a:gd name="connsiteY2" fmla="*/ 0 h 3767667"/>
              <a:gd name="connsiteX3" fmla="*/ 6138333 w 6138333"/>
              <a:gd name="connsiteY3" fmla="*/ 21167 h 3767667"/>
            </a:gdLst>
            <a:ahLst/>
            <a:cxnLst>
              <a:cxn ang="0">
                <a:pos x="connsiteX0" y="connsiteY0"/>
              </a:cxn>
              <a:cxn ang="0">
                <a:pos x="connsiteX1" y="connsiteY1"/>
              </a:cxn>
              <a:cxn ang="0">
                <a:pos x="connsiteX2" y="connsiteY2"/>
              </a:cxn>
              <a:cxn ang="0">
                <a:pos x="connsiteX3" y="connsiteY3"/>
              </a:cxn>
            </a:cxnLst>
            <a:rect l="l" t="t" r="r" b="b"/>
            <a:pathLst>
              <a:path w="6138333" h="3767667">
                <a:moveTo>
                  <a:pt x="6138333" y="21167"/>
                </a:moveTo>
                <a:lnTo>
                  <a:pt x="0" y="3767667"/>
                </a:lnTo>
                <a:cubicBezTo>
                  <a:pt x="3528" y="2511778"/>
                  <a:pt x="10583" y="0"/>
                  <a:pt x="10583" y="0"/>
                </a:cubicBezTo>
                <a:lnTo>
                  <a:pt x="6138333" y="21167"/>
                </a:lnTo>
                <a:close/>
              </a:path>
            </a:pathLst>
          </a:custGeom>
          <a:gradFill flip="none" rotWithShape="1">
            <a:gsLst>
              <a:gs pos="0">
                <a:schemeClr val="accent5">
                  <a:alpha val="79000"/>
                </a:schemeClr>
              </a:gs>
              <a:gs pos="100000">
                <a:srgbClr val="FFFFFF">
                  <a:alpha val="26000"/>
                </a:srgbClr>
              </a:gs>
            </a:gsLst>
            <a:lin ang="408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4" name="Date Placeholder 3"/>
          <p:cNvSpPr>
            <a:spLocks noGrp="1"/>
          </p:cNvSpPr>
          <p:nvPr userDrawn="1">
            <p:ph type="dt" sz="half" idx="10"/>
          </p:nvPr>
        </p:nvSpPr>
        <p:spPr/>
        <p:txBody>
          <a:bodyPr/>
          <a:lstStyle>
            <a:lvl1pPr>
              <a:defRPr>
                <a:solidFill>
                  <a:schemeClr val="bg1"/>
                </a:solidFill>
              </a:defRPr>
            </a:lvl1pPr>
          </a:lstStyle>
          <a:p>
            <a:fld id="{7B0E426A-0CD7-F744-A9E8-7C9E792413B6}" type="datetime1">
              <a:rPr lang="nb-NO" smtClean="0"/>
              <a:pPr/>
              <a:t>15.03.13</a:t>
            </a:fld>
            <a:endParaRPr lang="nb-NO" dirty="0"/>
          </a:p>
        </p:txBody>
      </p:sp>
      <p:sp>
        <p:nvSpPr>
          <p:cNvPr id="5" name="Footer Placeholder 4"/>
          <p:cNvSpPr>
            <a:spLocks noGrp="1"/>
          </p:cNvSpPr>
          <p:nvPr userDrawn="1">
            <p:ph type="ftr" sz="quarter" idx="11"/>
          </p:nvPr>
        </p:nvSpPr>
        <p:spPr/>
        <p:txBody>
          <a:bodyPr/>
          <a:lstStyle>
            <a:lvl1pPr>
              <a:defRPr>
                <a:solidFill>
                  <a:schemeClr val="bg1"/>
                </a:solidFill>
              </a:defRPr>
            </a:lvl1pPr>
          </a:lstStyle>
          <a:p>
            <a:r>
              <a:rPr lang="en-US" dirty="0" smtClean="0"/>
              <a:t>NRK </a:t>
            </a:r>
            <a:r>
              <a:rPr lang="en-US" dirty="0" err="1" smtClean="0"/>
              <a:t>PowerPointmal</a:t>
            </a:r>
            <a:endParaRPr lang="nb-NO" dirty="0"/>
          </a:p>
        </p:txBody>
      </p:sp>
      <p:sp>
        <p:nvSpPr>
          <p:cNvPr id="6" name="Slide Number Placeholder 5"/>
          <p:cNvSpPr>
            <a:spLocks noGrp="1"/>
          </p:cNvSpPr>
          <p:nvPr userDrawn="1">
            <p:ph type="sldNum" sz="quarter" idx="12"/>
          </p:nvPr>
        </p:nvSpPr>
        <p:spPr/>
        <p:txBody>
          <a:bodyPr/>
          <a:lstStyle/>
          <a:p>
            <a:fld id="{386C1B66-DFC1-9944-B08C-571264751923}" type="slidenum">
              <a:rPr lang="nb-NO" smtClean="0"/>
              <a:pPr/>
              <a:t>‹#›</a:t>
            </a:fld>
            <a:endParaRPr lang="nb-NO"/>
          </a:p>
        </p:txBody>
      </p:sp>
      <p:pic>
        <p:nvPicPr>
          <p:cNvPr id="10" name="Picture 9" descr="nrk_logo_hvit.png"/>
          <p:cNvPicPr>
            <a:picLocks noChangeAspect="1"/>
          </p:cNvPicPr>
          <p:nvPr userDrawn="1"/>
        </p:nvPicPr>
        <p:blipFill>
          <a:blip r:embed="rId2"/>
          <a:stretch>
            <a:fillRect/>
          </a:stretch>
        </p:blipFill>
        <p:spPr>
          <a:xfrm>
            <a:off x="7966802" y="6232211"/>
            <a:ext cx="719999" cy="256961"/>
          </a:xfrm>
          <a:prstGeom prst="rect">
            <a:avLst/>
          </a:prstGeom>
        </p:spPr>
      </p:pic>
      <p:sp>
        <p:nvSpPr>
          <p:cNvPr id="3" name="Text Placeholder 2"/>
          <p:cNvSpPr>
            <a:spLocks noGrp="1"/>
          </p:cNvSpPr>
          <p:nvPr userDrawn="1">
            <p:ph type="body" idx="1"/>
          </p:nvPr>
        </p:nvSpPr>
        <p:spPr>
          <a:xfrm>
            <a:off x="457200" y="3873502"/>
            <a:ext cx="7772400" cy="1500187"/>
          </a:xfrm>
        </p:spPr>
        <p:txBody>
          <a:bodyPr anchor="t"/>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2" name="Title 1"/>
          <p:cNvSpPr>
            <a:spLocks noGrp="1"/>
          </p:cNvSpPr>
          <p:nvPr userDrawn="1">
            <p:ph type="title"/>
          </p:nvPr>
        </p:nvSpPr>
        <p:spPr>
          <a:xfrm>
            <a:off x="457200" y="2294732"/>
            <a:ext cx="7772400" cy="1362075"/>
          </a:xfrm>
        </p:spPr>
        <p:txBody>
          <a:bodyPr anchor="t"/>
          <a:lstStyle>
            <a:lvl1pPr algn="l">
              <a:defRPr sz="4000" b="1" cap="all">
                <a:solidFill>
                  <a:schemeClr val="accent4"/>
                </a:solidFill>
              </a:defRPr>
            </a:lvl1pPr>
          </a:lstStyle>
          <a:p>
            <a:r>
              <a:rPr lang="nb-NO" smtClean="0"/>
              <a:t>Klikk for å redigere tittelstil</a:t>
            </a:r>
            <a:endParaRPr lang="nb-N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sz="half" idx="1"/>
          </p:nvPr>
        </p:nvSpPr>
        <p:spPr>
          <a:xfrm>
            <a:off x="457200" y="199495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Content Placeholder 3"/>
          <p:cNvSpPr>
            <a:spLocks noGrp="1"/>
          </p:cNvSpPr>
          <p:nvPr>
            <p:ph sz="half" idx="2"/>
          </p:nvPr>
        </p:nvSpPr>
        <p:spPr>
          <a:xfrm>
            <a:off x="4648200" y="199495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5" name="Date Placeholder 4"/>
          <p:cNvSpPr>
            <a:spLocks noGrp="1"/>
          </p:cNvSpPr>
          <p:nvPr>
            <p:ph type="dt" sz="half" idx="10"/>
          </p:nvPr>
        </p:nvSpPr>
        <p:spPr/>
        <p:txBody>
          <a:bodyPr/>
          <a:lstStyle/>
          <a:p>
            <a:fld id="{31E94232-6A9D-0B4D-950A-E48B7748967A}" type="datetime1">
              <a:rPr lang="nb-NO" smtClean="0"/>
              <a:pPr/>
              <a:t>15.03.13</a:t>
            </a:fld>
            <a:endParaRPr lang="nb-NO"/>
          </a:p>
        </p:txBody>
      </p:sp>
      <p:sp>
        <p:nvSpPr>
          <p:cNvPr id="6" name="Footer Placeholder 5"/>
          <p:cNvSpPr>
            <a:spLocks noGrp="1"/>
          </p:cNvSpPr>
          <p:nvPr>
            <p:ph type="ftr" sz="quarter" idx="11"/>
          </p:nvPr>
        </p:nvSpPr>
        <p:spPr/>
        <p:txBody>
          <a:bodyPr/>
          <a:lstStyle/>
          <a:p>
            <a:r>
              <a:rPr lang="en-US" smtClean="0"/>
              <a:t>NRK PowerPointmal</a:t>
            </a:r>
            <a:endParaRPr lang="nb-NO"/>
          </a:p>
        </p:txBody>
      </p:sp>
      <p:sp>
        <p:nvSpPr>
          <p:cNvPr id="7" name="Slide Number Placeholder 6"/>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Date Placeholder 6"/>
          <p:cNvSpPr>
            <a:spLocks noGrp="1"/>
          </p:cNvSpPr>
          <p:nvPr>
            <p:ph type="dt" sz="half" idx="10"/>
          </p:nvPr>
        </p:nvSpPr>
        <p:spPr/>
        <p:txBody>
          <a:bodyPr/>
          <a:lstStyle/>
          <a:p>
            <a:fld id="{C37792D1-9270-A947-B6A5-08EBD289D849}" type="datetime1">
              <a:rPr lang="nb-NO" smtClean="0"/>
              <a:pPr/>
              <a:t>15.03.13</a:t>
            </a:fld>
            <a:endParaRPr lang="nb-NO"/>
          </a:p>
        </p:txBody>
      </p:sp>
      <p:sp>
        <p:nvSpPr>
          <p:cNvPr id="8" name="Footer Placeholder 7"/>
          <p:cNvSpPr>
            <a:spLocks noGrp="1"/>
          </p:cNvSpPr>
          <p:nvPr>
            <p:ph type="ftr" sz="quarter" idx="11"/>
          </p:nvPr>
        </p:nvSpPr>
        <p:spPr/>
        <p:txBody>
          <a:bodyPr/>
          <a:lstStyle/>
          <a:p>
            <a:r>
              <a:rPr lang="en-US" smtClean="0"/>
              <a:t>NRK PowerPointmal</a:t>
            </a:r>
            <a:endParaRPr lang="nb-NO"/>
          </a:p>
        </p:txBody>
      </p:sp>
      <p:sp>
        <p:nvSpPr>
          <p:cNvPr id="9" name="Slide Number Placeholder 8"/>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Date Placeholder 2"/>
          <p:cNvSpPr>
            <a:spLocks noGrp="1"/>
          </p:cNvSpPr>
          <p:nvPr>
            <p:ph type="dt" sz="half" idx="10"/>
          </p:nvPr>
        </p:nvSpPr>
        <p:spPr/>
        <p:txBody>
          <a:bodyPr/>
          <a:lstStyle/>
          <a:p>
            <a:fld id="{78A6C806-B677-F44D-9F7C-15E54140F741}" type="datetime1">
              <a:rPr lang="nb-NO" smtClean="0"/>
              <a:pPr/>
              <a:t>15.03.13</a:t>
            </a:fld>
            <a:endParaRPr lang="nb-NO"/>
          </a:p>
        </p:txBody>
      </p:sp>
      <p:sp>
        <p:nvSpPr>
          <p:cNvPr id="4" name="Footer Placeholder 3"/>
          <p:cNvSpPr>
            <a:spLocks noGrp="1"/>
          </p:cNvSpPr>
          <p:nvPr>
            <p:ph type="ftr" sz="quarter" idx="11"/>
          </p:nvPr>
        </p:nvSpPr>
        <p:spPr/>
        <p:txBody>
          <a:bodyPr/>
          <a:lstStyle/>
          <a:p>
            <a:r>
              <a:rPr lang="en-US" smtClean="0"/>
              <a:t>NRK PowerPointmal</a:t>
            </a:r>
            <a:endParaRPr lang="nb-NO"/>
          </a:p>
        </p:txBody>
      </p:sp>
      <p:sp>
        <p:nvSpPr>
          <p:cNvPr id="5" name="Slide Number Placeholder 4"/>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accent5">
            <a:alpha val="90000"/>
          </a:schemeClr>
        </a:solidFill>
        <a:effectLst/>
      </p:bgPr>
    </p:bg>
    <p:spTree>
      <p:nvGrpSpPr>
        <p:cNvPr id="1" name=""/>
        <p:cNvGrpSpPr/>
        <p:nvPr/>
      </p:nvGrpSpPr>
      <p:grpSpPr>
        <a:xfrm>
          <a:off x="0" y="0"/>
          <a:ext cx="0" cy="0"/>
          <a:chOff x="0" y="0"/>
          <a:chExt cx="0" cy="0"/>
        </a:xfrm>
      </p:grpSpPr>
      <p:sp>
        <p:nvSpPr>
          <p:cNvPr id="11" name="Freeform 10"/>
          <p:cNvSpPr/>
          <p:nvPr userDrawn="1"/>
        </p:nvSpPr>
        <p:spPr>
          <a:xfrm flipH="1">
            <a:off x="-10160" y="-15447"/>
            <a:ext cx="9175751" cy="3767667"/>
          </a:xfrm>
          <a:custGeom>
            <a:avLst/>
            <a:gdLst>
              <a:gd name="connsiteX0" fmla="*/ 6138333 w 6138333"/>
              <a:gd name="connsiteY0" fmla="*/ 21167 h 3767667"/>
              <a:gd name="connsiteX1" fmla="*/ 0 w 6138333"/>
              <a:gd name="connsiteY1" fmla="*/ 3767667 h 3767667"/>
              <a:gd name="connsiteX2" fmla="*/ 10583 w 6138333"/>
              <a:gd name="connsiteY2" fmla="*/ 0 h 3767667"/>
              <a:gd name="connsiteX3" fmla="*/ 6138333 w 6138333"/>
              <a:gd name="connsiteY3" fmla="*/ 21167 h 3767667"/>
            </a:gdLst>
            <a:ahLst/>
            <a:cxnLst>
              <a:cxn ang="0">
                <a:pos x="connsiteX0" y="connsiteY0"/>
              </a:cxn>
              <a:cxn ang="0">
                <a:pos x="connsiteX1" y="connsiteY1"/>
              </a:cxn>
              <a:cxn ang="0">
                <a:pos x="connsiteX2" y="connsiteY2"/>
              </a:cxn>
              <a:cxn ang="0">
                <a:pos x="connsiteX3" y="connsiteY3"/>
              </a:cxn>
            </a:cxnLst>
            <a:rect l="l" t="t" r="r" b="b"/>
            <a:pathLst>
              <a:path w="6138333" h="3767667">
                <a:moveTo>
                  <a:pt x="6138333" y="21167"/>
                </a:moveTo>
                <a:lnTo>
                  <a:pt x="0" y="3767667"/>
                </a:lnTo>
                <a:cubicBezTo>
                  <a:pt x="3528" y="2511778"/>
                  <a:pt x="10583" y="0"/>
                  <a:pt x="10583" y="0"/>
                </a:cubicBezTo>
                <a:lnTo>
                  <a:pt x="6138333" y="21167"/>
                </a:lnTo>
                <a:close/>
              </a:path>
            </a:pathLst>
          </a:custGeom>
          <a:gradFill flip="none" rotWithShape="1">
            <a:gsLst>
              <a:gs pos="98000">
                <a:schemeClr val="accent5">
                  <a:alpha val="34000"/>
                </a:schemeClr>
              </a:gs>
              <a:gs pos="0">
                <a:schemeClr val="bg1">
                  <a:alpha val="86000"/>
                </a:schemeClr>
              </a:gs>
            </a:gsLst>
            <a:lin ang="21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dirty="0"/>
          </a:p>
        </p:txBody>
      </p:sp>
      <p:sp>
        <p:nvSpPr>
          <p:cNvPr id="12" name="Freeform 11"/>
          <p:cNvSpPr/>
          <p:nvPr userDrawn="1"/>
        </p:nvSpPr>
        <p:spPr>
          <a:xfrm flipH="1">
            <a:off x="-1271" y="868887"/>
            <a:ext cx="9175750" cy="5989113"/>
          </a:xfrm>
          <a:custGeom>
            <a:avLst/>
            <a:gdLst>
              <a:gd name="connsiteX0" fmla="*/ 9165167 w 9175750"/>
              <a:gd name="connsiteY0" fmla="*/ 3587750 h 4804834"/>
              <a:gd name="connsiteX1" fmla="*/ 0 w 9175750"/>
              <a:gd name="connsiteY1" fmla="*/ 0 h 4804834"/>
              <a:gd name="connsiteX2" fmla="*/ 0 w 9175750"/>
              <a:gd name="connsiteY2" fmla="*/ 4804834 h 4804834"/>
              <a:gd name="connsiteX3" fmla="*/ 9175750 w 9175750"/>
              <a:gd name="connsiteY3" fmla="*/ 4794250 h 4804834"/>
              <a:gd name="connsiteX4" fmla="*/ 9165167 w 9175750"/>
              <a:gd name="connsiteY4" fmla="*/ 3587750 h 4804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5750" h="4804834">
                <a:moveTo>
                  <a:pt x="9165167" y="3587750"/>
                </a:moveTo>
                <a:lnTo>
                  <a:pt x="0" y="0"/>
                </a:lnTo>
                <a:lnTo>
                  <a:pt x="0" y="4804834"/>
                </a:lnTo>
                <a:lnTo>
                  <a:pt x="9175750" y="4794250"/>
                </a:lnTo>
                <a:cubicBezTo>
                  <a:pt x="9172222" y="4392083"/>
                  <a:pt x="9168695" y="3989917"/>
                  <a:pt x="9165167" y="3587750"/>
                </a:cubicBezTo>
                <a:close/>
              </a:path>
            </a:pathLst>
          </a:custGeom>
          <a:gradFill flip="none" rotWithShape="1">
            <a:gsLst>
              <a:gs pos="0">
                <a:schemeClr val="accent5">
                  <a:alpha val="34000"/>
                </a:schemeClr>
              </a:gs>
              <a:gs pos="100000">
                <a:schemeClr val="accent5">
                  <a:alpha val="81000"/>
                </a:schemeClr>
              </a:gs>
            </a:gsLst>
            <a:lin ang="1224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Date Placeholder 1"/>
          <p:cNvSpPr>
            <a:spLocks noGrp="1"/>
          </p:cNvSpPr>
          <p:nvPr>
            <p:ph type="dt" sz="half" idx="10"/>
          </p:nvPr>
        </p:nvSpPr>
        <p:spPr/>
        <p:txBody>
          <a:bodyPr/>
          <a:lstStyle>
            <a:lvl1pPr>
              <a:defRPr>
                <a:solidFill>
                  <a:srgbClr val="FFFFFF"/>
                </a:solidFill>
              </a:defRPr>
            </a:lvl1pPr>
          </a:lstStyle>
          <a:p>
            <a:fld id="{007A10A0-D89E-2249-86DF-36037A7DF23D}" type="datetime1">
              <a:rPr lang="nb-NO" smtClean="0"/>
              <a:pPr/>
              <a:t>15.03.13</a:t>
            </a:fld>
            <a:endParaRPr lang="nb-NO"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smtClean="0"/>
              <a:t>NRK </a:t>
            </a:r>
            <a:r>
              <a:rPr lang="en-US" dirty="0" err="1" smtClean="0"/>
              <a:t>PowerPointmal</a:t>
            </a:r>
            <a:endParaRPr lang="nb-NO" dirty="0"/>
          </a:p>
        </p:txBody>
      </p:sp>
      <p:sp>
        <p:nvSpPr>
          <p:cNvPr id="4" name="Slide Number Placeholder 3"/>
          <p:cNvSpPr>
            <a:spLocks noGrp="1"/>
          </p:cNvSpPr>
          <p:nvPr>
            <p:ph type="sldNum" sz="quarter" idx="12"/>
          </p:nvPr>
        </p:nvSpPr>
        <p:spPr/>
        <p:txBody>
          <a:bodyPr/>
          <a:lstStyle/>
          <a:p>
            <a:fld id="{386C1B66-DFC1-9944-B08C-571264751923}" type="slidenum">
              <a:rPr lang="nb-NO" smtClean="0"/>
              <a:pPr/>
              <a:t>‹#›</a:t>
            </a:fld>
            <a:endParaRPr lang="nb-NO"/>
          </a:p>
        </p:txBody>
      </p:sp>
      <p:pic>
        <p:nvPicPr>
          <p:cNvPr id="8" name="Picture 7" descr="nrk_logo_hvit.png"/>
          <p:cNvPicPr>
            <a:picLocks noChangeAspect="1"/>
          </p:cNvPicPr>
          <p:nvPr userDrawn="1"/>
        </p:nvPicPr>
        <p:blipFill>
          <a:blip r:embed="rId2"/>
          <a:stretch>
            <a:fillRect/>
          </a:stretch>
        </p:blipFill>
        <p:spPr>
          <a:xfrm>
            <a:off x="7966802" y="6232211"/>
            <a:ext cx="719999" cy="256961"/>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Freeform 11"/>
          <p:cNvSpPr/>
          <p:nvPr userDrawn="1"/>
        </p:nvSpPr>
        <p:spPr>
          <a:xfrm>
            <a:off x="-31750" y="2053166"/>
            <a:ext cx="9175750" cy="4804834"/>
          </a:xfrm>
          <a:custGeom>
            <a:avLst/>
            <a:gdLst>
              <a:gd name="connsiteX0" fmla="*/ 9165167 w 9175750"/>
              <a:gd name="connsiteY0" fmla="*/ 3587750 h 4804834"/>
              <a:gd name="connsiteX1" fmla="*/ 0 w 9175750"/>
              <a:gd name="connsiteY1" fmla="*/ 0 h 4804834"/>
              <a:gd name="connsiteX2" fmla="*/ 0 w 9175750"/>
              <a:gd name="connsiteY2" fmla="*/ 4804834 h 4804834"/>
              <a:gd name="connsiteX3" fmla="*/ 9175750 w 9175750"/>
              <a:gd name="connsiteY3" fmla="*/ 4794250 h 4804834"/>
              <a:gd name="connsiteX4" fmla="*/ 9165167 w 9175750"/>
              <a:gd name="connsiteY4" fmla="*/ 3587750 h 4804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5750" h="4804834">
                <a:moveTo>
                  <a:pt x="9165167" y="3587750"/>
                </a:moveTo>
                <a:lnTo>
                  <a:pt x="0" y="0"/>
                </a:lnTo>
                <a:lnTo>
                  <a:pt x="0" y="4804834"/>
                </a:lnTo>
                <a:lnTo>
                  <a:pt x="9175750" y="4794250"/>
                </a:lnTo>
                <a:cubicBezTo>
                  <a:pt x="9172222" y="4392083"/>
                  <a:pt x="9168695" y="3989917"/>
                  <a:pt x="9165167" y="3587750"/>
                </a:cubicBezTo>
                <a:close/>
              </a:path>
            </a:pathLst>
          </a:custGeom>
          <a:gradFill flip="none" rotWithShape="1">
            <a:gsLst>
              <a:gs pos="0">
                <a:schemeClr val="accent6">
                  <a:alpha val="57000"/>
                </a:schemeClr>
              </a:gs>
              <a:gs pos="100000">
                <a:schemeClr val="bg1">
                  <a:alpha val="57000"/>
                </a:schemeClr>
              </a:gs>
            </a:gsLst>
            <a:lin ang="1224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Date Placeholder 1"/>
          <p:cNvSpPr>
            <a:spLocks noGrp="1"/>
          </p:cNvSpPr>
          <p:nvPr>
            <p:ph type="dt" sz="half" idx="10"/>
          </p:nvPr>
        </p:nvSpPr>
        <p:spPr/>
        <p:txBody>
          <a:bodyPr/>
          <a:lstStyle>
            <a:lvl1pPr>
              <a:defRPr>
                <a:solidFill>
                  <a:srgbClr val="FFFFFF"/>
                </a:solidFill>
              </a:defRPr>
            </a:lvl1pPr>
          </a:lstStyle>
          <a:p>
            <a:fld id="{007A10A0-D89E-2249-86DF-36037A7DF23D}" type="datetime1">
              <a:rPr lang="nb-NO" smtClean="0"/>
              <a:pPr/>
              <a:t>15.03.13</a:t>
            </a:fld>
            <a:endParaRPr lang="nb-NO"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smtClean="0"/>
              <a:t>NRK </a:t>
            </a:r>
            <a:r>
              <a:rPr lang="en-US" dirty="0" err="1" smtClean="0"/>
              <a:t>PowerPointmal</a:t>
            </a:r>
            <a:endParaRPr lang="nb-NO" dirty="0"/>
          </a:p>
        </p:txBody>
      </p:sp>
      <p:sp>
        <p:nvSpPr>
          <p:cNvPr id="4" name="Slide Number Placeholder 3"/>
          <p:cNvSpPr>
            <a:spLocks noGrp="1"/>
          </p:cNvSpPr>
          <p:nvPr>
            <p:ph type="sldNum" sz="quarter" idx="12"/>
          </p:nvPr>
        </p:nvSpPr>
        <p:spPr/>
        <p:txBody>
          <a:bodyPr/>
          <a:lstStyle/>
          <a:p>
            <a:fld id="{386C1B66-DFC1-9944-B08C-571264751923}" type="slidenum">
              <a:rPr lang="nb-NO" smtClean="0"/>
              <a:pPr/>
              <a:t>‹#›</a:t>
            </a:fld>
            <a:endParaRPr lang="nb-NO"/>
          </a:p>
        </p:txBody>
      </p:sp>
      <p:pic>
        <p:nvPicPr>
          <p:cNvPr id="8" name="Picture 7" descr="nrk_logo_hvit.png"/>
          <p:cNvPicPr>
            <a:picLocks noChangeAspect="1"/>
          </p:cNvPicPr>
          <p:nvPr userDrawn="1"/>
        </p:nvPicPr>
        <p:blipFill>
          <a:blip r:embed="rId2"/>
          <a:stretch>
            <a:fillRect/>
          </a:stretch>
        </p:blipFill>
        <p:spPr>
          <a:xfrm>
            <a:off x="7966802" y="6232211"/>
            <a:ext cx="719999" cy="256961"/>
          </a:xfrm>
          <a:prstGeom prst="rect">
            <a:avLst/>
          </a:prstGeom>
        </p:spPr>
      </p:pic>
      <p:sp>
        <p:nvSpPr>
          <p:cNvPr id="11" name="Freeform 10"/>
          <p:cNvSpPr/>
          <p:nvPr userDrawn="1"/>
        </p:nvSpPr>
        <p:spPr>
          <a:xfrm>
            <a:off x="-21167" y="-21167"/>
            <a:ext cx="6148917" cy="3767667"/>
          </a:xfrm>
          <a:custGeom>
            <a:avLst/>
            <a:gdLst>
              <a:gd name="connsiteX0" fmla="*/ 6138333 w 6138333"/>
              <a:gd name="connsiteY0" fmla="*/ 21167 h 3767667"/>
              <a:gd name="connsiteX1" fmla="*/ 0 w 6138333"/>
              <a:gd name="connsiteY1" fmla="*/ 3767667 h 3767667"/>
              <a:gd name="connsiteX2" fmla="*/ 10583 w 6138333"/>
              <a:gd name="connsiteY2" fmla="*/ 0 h 3767667"/>
              <a:gd name="connsiteX3" fmla="*/ 6138333 w 6138333"/>
              <a:gd name="connsiteY3" fmla="*/ 21167 h 3767667"/>
            </a:gdLst>
            <a:ahLst/>
            <a:cxnLst>
              <a:cxn ang="0">
                <a:pos x="connsiteX0" y="connsiteY0"/>
              </a:cxn>
              <a:cxn ang="0">
                <a:pos x="connsiteX1" y="connsiteY1"/>
              </a:cxn>
              <a:cxn ang="0">
                <a:pos x="connsiteX2" y="connsiteY2"/>
              </a:cxn>
              <a:cxn ang="0">
                <a:pos x="connsiteX3" y="connsiteY3"/>
              </a:cxn>
            </a:cxnLst>
            <a:rect l="l" t="t" r="r" b="b"/>
            <a:pathLst>
              <a:path w="6138333" h="3767667">
                <a:moveTo>
                  <a:pt x="6138333" y="21167"/>
                </a:moveTo>
                <a:lnTo>
                  <a:pt x="0" y="3767667"/>
                </a:lnTo>
                <a:cubicBezTo>
                  <a:pt x="3528" y="2511778"/>
                  <a:pt x="10583" y="0"/>
                  <a:pt x="10583" y="0"/>
                </a:cubicBezTo>
                <a:lnTo>
                  <a:pt x="6138333" y="21167"/>
                </a:lnTo>
                <a:close/>
              </a:path>
            </a:pathLst>
          </a:custGeom>
          <a:gradFill flip="none" rotWithShape="1">
            <a:gsLst>
              <a:gs pos="0">
                <a:schemeClr val="accent6">
                  <a:alpha val="85000"/>
                </a:schemeClr>
              </a:gs>
              <a:gs pos="100000">
                <a:schemeClr val="bg1">
                  <a:alpha val="86000"/>
                </a:schemeClr>
              </a:gs>
            </a:gsLst>
            <a:lin ang="21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t">
            <a:normAutofit/>
          </a:bodyPr>
          <a:lstStyle>
            <a:lvl1pPr algn="l">
              <a:defRPr sz="2600" b="0" i="0">
                <a:latin typeface="LFT Etica Book"/>
                <a:cs typeface="LFT Etica Book"/>
              </a:defRPr>
            </a:lvl1pPr>
          </a:lstStyle>
          <a:p>
            <a:r>
              <a:rPr lang="nb-NO" smtClean="0"/>
              <a:t>Klikk for å redigere tittelstil</a:t>
            </a:r>
            <a:endParaRPr lang="nb-NO" dirty="0"/>
          </a:p>
        </p:txBody>
      </p:sp>
      <p:sp>
        <p:nvSpPr>
          <p:cNvPr id="3" name="Content Placeholder 2"/>
          <p:cNvSpPr>
            <a:spLocks noGrp="1"/>
          </p:cNvSpPr>
          <p:nvPr>
            <p:ph idx="1"/>
          </p:nvPr>
        </p:nvSpPr>
        <p:spPr>
          <a:xfrm>
            <a:off x="3575051" y="273052"/>
            <a:ext cx="5111750" cy="5853113"/>
          </a:xfrm>
        </p:spPr>
        <p:txBody>
          <a:bodyPr/>
          <a:lstStyle>
            <a:lvl1pPr>
              <a:defRPr sz="2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Text Placeholder 3"/>
          <p:cNvSpPr>
            <a:spLocks noGrp="1"/>
          </p:cNvSpPr>
          <p:nvPr>
            <p:ph type="body" sz="half" idx="2"/>
          </p:nvPr>
        </p:nvSpPr>
        <p:spPr>
          <a:xfrm>
            <a:off x="457200" y="1435102"/>
            <a:ext cx="3008313" cy="4691063"/>
          </a:xfrm>
        </p:spPr>
        <p:txBody>
          <a:bodyPr>
            <a:normAutofit/>
          </a:bodyPr>
          <a:lstStyle>
            <a:lvl1pPr marL="0" indent="0">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4795409E-BA24-554D-B55F-939C69BEAF6A}" type="datetime1">
              <a:rPr lang="nb-NO" smtClean="0"/>
              <a:pPr/>
              <a:t>15.03.13</a:t>
            </a:fld>
            <a:endParaRPr lang="nb-NO"/>
          </a:p>
        </p:txBody>
      </p:sp>
      <p:sp>
        <p:nvSpPr>
          <p:cNvPr id="6" name="Footer Placeholder 5"/>
          <p:cNvSpPr>
            <a:spLocks noGrp="1"/>
          </p:cNvSpPr>
          <p:nvPr>
            <p:ph type="ftr" sz="quarter" idx="11"/>
          </p:nvPr>
        </p:nvSpPr>
        <p:spPr/>
        <p:txBody>
          <a:bodyPr/>
          <a:lstStyle/>
          <a:p>
            <a:r>
              <a:rPr lang="en-US" smtClean="0"/>
              <a:t>NRK PowerPointmal</a:t>
            </a:r>
            <a:endParaRPr lang="nb-NO"/>
          </a:p>
        </p:txBody>
      </p:sp>
      <p:sp>
        <p:nvSpPr>
          <p:cNvPr id="7" name="Slide Number Placeholder 6"/>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4800600"/>
            <a:ext cx="5486400" cy="566738"/>
          </a:xfrm>
        </p:spPr>
        <p:txBody>
          <a:bodyPr anchor="b">
            <a:normAutofit/>
          </a:bodyPr>
          <a:lstStyle>
            <a:lvl1pPr algn="l">
              <a:defRPr sz="2600" b="0" i="0">
                <a:latin typeface="LFT Etica Book"/>
                <a:cs typeface="LFT Etica Book"/>
              </a:defRPr>
            </a:lvl1pPr>
          </a:lstStyle>
          <a:p>
            <a:r>
              <a:rPr lang="nb-NO" smtClean="0"/>
              <a:t>Klikk for å redigere tittelstil</a:t>
            </a:r>
            <a:endParaRPr lang="nb-NO" dirty="0"/>
          </a:p>
        </p:txBody>
      </p:sp>
      <p:sp>
        <p:nvSpPr>
          <p:cNvPr id="3" name="Picture Placeholder 2"/>
          <p:cNvSpPr>
            <a:spLocks noGrp="1"/>
          </p:cNvSpPr>
          <p:nvPr>
            <p:ph type="pic" idx="1"/>
          </p:nvPr>
        </p:nvSpPr>
        <p:spPr>
          <a:xfrm>
            <a:off x="457201" y="719667"/>
            <a:ext cx="8221133" cy="40809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dirty="0"/>
          </a:p>
        </p:txBody>
      </p:sp>
      <p:sp>
        <p:nvSpPr>
          <p:cNvPr id="4" name="Text Placeholder 3"/>
          <p:cNvSpPr>
            <a:spLocks noGrp="1"/>
          </p:cNvSpPr>
          <p:nvPr>
            <p:ph type="body" sz="half" idx="2"/>
          </p:nvPr>
        </p:nvSpPr>
        <p:spPr>
          <a:xfrm>
            <a:off x="4572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EA013DF1-85AE-9342-BAEB-C219FC85922F}" type="datetime1">
              <a:rPr lang="nb-NO" smtClean="0"/>
              <a:pPr/>
              <a:t>15.03.13</a:t>
            </a:fld>
            <a:endParaRPr lang="nb-NO"/>
          </a:p>
        </p:txBody>
      </p:sp>
      <p:sp>
        <p:nvSpPr>
          <p:cNvPr id="6" name="Footer Placeholder 5"/>
          <p:cNvSpPr>
            <a:spLocks noGrp="1"/>
          </p:cNvSpPr>
          <p:nvPr>
            <p:ph type="ftr" sz="quarter" idx="11"/>
          </p:nvPr>
        </p:nvSpPr>
        <p:spPr/>
        <p:txBody>
          <a:bodyPr/>
          <a:lstStyle/>
          <a:p>
            <a:r>
              <a:rPr lang="en-US" smtClean="0"/>
              <a:t>NRK PowerPointmal</a:t>
            </a:r>
            <a:endParaRPr lang="nb-NO"/>
          </a:p>
        </p:txBody>
      </p:sp>
      <p:sp>
        <p:nvSpPr>
          <p:cNvPr id="7" name="Slide Number Placeholder 6"/>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1"/>
        </a:solidFill>
        <a:effectLst/>
      </p:bgPr>
    </p:bg>
    <p:spTree>
      <p:nvGrpSpPr>
        <p:cNvPr id="1" name=""/>
        <p:cNvGrpSpPr/>
        <p:nvPr/>
      </p:nvGrpSpPr>
      <p:grpSpPr>
        <a:xfrm>
          <a:off x="0" y="0"/>
          <a:ext cx="0" cy="0"/>
          <a:chOff x="0" y="0"/>
          <a:chExt cx="0" cy="0"/>
        </a:xfrm>
      </p:grpSpPr>
      <p:pic>
        <p:nvPicPr>
          <p:cNvPr id="11" name="Picture 10" descr="NRK_sirkel_Aubergine.png"/>
          <p:cNvPicPr>
            <a:picLocks noChangeAspect="1"/>
          </p:cNvPicPr>
          <p:nvPr userDrawn="1"/>
        </p:nvPicPr>
        <p:blipFill>
          <a:blip r:embed="rId2"/>
          <a:stretch>
            <a:fillRect/>
          </a:stretch>
        </p:blipFill>
        <p:spPr>
          <a:xfrm rot="10800000">
            <a:off x="2275419" y="831946"/>
            <a:ext cx="4592970" cy="4592970"/>
          </a:xfrm>
          <a:prstGeom prst="rect">
            <a:avLst/>
          </a:prstGeom>
        </p:spPr>
      </p:pic>
      <p:sp>
        <p:nvSpPr>
          <p:cNvPr id="2" name="Title 1"/>
          <p:cNvSpPr>
            <a:spLocks noGrp="1"/>
          </p:cNvSpPr>
          <p:nvPr>
            <p:ph type="ctrTitle"/>
          </p:nvPr>
        </p:nvSpPr>
        <p:spPr>
          <a:xfrm>
            <a:off x="2275419" y="831946"/>
            <a:ext cx="4571998" cy="4592970"/>
          </a:xfrm>
        </p:spPr>
        <p:txBody>
          <a:bodyPr anchor="ctr"/>
          <a:lstStyle>
            <a:lvl1pPr algn="ctr">
              <a:defRPr b="0" i="0">
                <a:solidFill>
                  <a:schemeClr val="tx1"/>
                </a:solidFill>
                <a:latin typeface="LFT Etica ExtraBold"/>
                <a:cs typeface="LFT Etica ExtraBold"/>
              </a:defRPr>
            </a:lvl1pPr>
          </a:lstStyle>
          <a:p>
            <a:r>
              <a:rPr lang="nb-NO" smtClean="0"/>
              <a:t>Klikk for å redigere tittelstil</a:t>
            </a:r>
            <a:endParaRPr lang="nb-NO" dirty="0"/>
          </a:p>
        </p:txBody>
      </p:sp>
      <p:sp>
        <p:nvSpPr>
          <p:cNvPr id="3" name="Subtitle 2"/>
          <p:cNvSpPr>
            <a:spLocks noGrp="1"/>
          </p:cNvSpPr>
          <p:nvPr>
            <p:ph type="subTitle" idx="1"/>
          </p:nvPr>
        </p:nvSpPr>
        <p:spPr>
          <a:xfrm>
            <a:off x="1371601" y="5706538"/>
            <a:ext cx="6273800" cy="708553"/>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419440F2-BE53-F14A-8CED-A30BEFE2A06C}" type="datetime1">
              <a:rPr lang="nb-NO" smtClean="0"/>
              <a:pPr/>
              <a:t>15.03.13</a:t>
            </a:fld>
            <a:endParaRPr lang="nb-NO" dirty="0"/>
          </a:p>
        </p:txBody>
      </p:sp>
      <p:sp>
        <p:nvSpPr>
          <p:cNvPr id="5" name="Footer Placeholder 4"/>
          <p:cNvSpPr>
            <a:spLocks noGrp="1"/>
          </p:cNvSpPr>
          <p:nvPr>
            <p:ph type="ftr" sz="quarter" idx="11"/>
          </p:nvPr>
        </p:nvSpPr>
        <p:spPr/>
        <p:txBody>
          <a:bodyPr/>
          <a:lstStyle>
            <a:lvl1pPr>
              <a:defRPr>
                <a:solidFill>
                  <a:srgbClr val="FFFFFF"/>
                </a:solidFill>
              </a:defRPr>
            </a:lvl1pPr>
          </a:lstStyle>
          <a:p>
            <a:r>
              <a:rPr lang="en-US" dirty="0" smtClean="0"/>
              <a:t>NRK </a:t>
            </a:r>
            <a:r>
              <a:rPr lang="en-US" dirty="0" err="1" smtClean="0"/>
              <a:t>PowerPointmal</a:t>
            </a:r>
            <a:endParaRPr lang="nb-NO" dirty="0"/>
          </a:p>
        </p:txBody>
      </p:sp>
      <p:sp>
        <p:nvSpPr>
          <p:cNvPr id="6" name="Slide Number Placeholder 5"/>
          <p:cNvSpPr>
            <a:spLocks noGrp="1"/>
          </p:cNvSpPr>
          <p:nvPr>
            <p:ph type="sldNum" sz="quarter" idx="12"/>
          </p:nvPr>
        </p:nvSpPr>
        <p:spPr/>
        <p:txBody>
          <a:bodyPr/>
          <a:lstStyle/>
          <a:p>
            <a:fld id="{386C1B66-DFC1-9944-B08C-571264751923}" type="slidenum">
              <a:rPr lang="nb-NO" smtClean="0"/>
              <a:pPr/>
              <a:t>‹#›</a:t>
            </a:fld>
            <a:endParaRPr lang="nb-NO"/>
          </a:p>
        </p:txBody>
      </p:sp>
      <p:pic>
        <p:nvPicPr>
          <p:cNvPr id="16" name="Picture 15" descr="nrk_logo_hvit.png"/>
          <p:cNvPicPr>
            <a:picLocks noChangeAspect="1"/>
          </p:cNvPicPr>
          <p:nvPr userDrawn="1"/>
        </p:nvPicPr>
        <p:blipFill>
          <a:blip r:embed="rId3"/>
          <a:stretch>
            <a:fillRect/>
          </a:stretch>
        </p:blipFill>
        <p:spPr>
          <a:xfrm>
            <a:off x="7966802" y="6232211"/>
            <a:ext cx="719999" cy="256961"/>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p>
            <a:fld id="{0DEB33C6-CE76-9346-9C31-FB1A33117428}" type="datetime1">
              <a:rPr lang="nb-NO" smtClean="0"/>
              <a:pPr/>
              <a:t>15.03.13</a:t>
            </a:fld>
            <a:endParaRPr lang="nb-NO"/>
          </a:p>
        </p:txBody>
      </p:sp>
      <p:sp>
        <p:nvSpPr>
          <p:cNvPr id="5" name="Footer Placeholder 4"/>
          <p:cNvSpPr>
            <a:spLocks noGrp="1"/>
          </p:cNvSpPr>
          <p:nvPr>
            <p:ph type="ftr" sz="quarter" idx="11"/>
          </p:nvPr>
        </p:nvSpPr>
        <p:spPr/>
        <p:txBody>
          <a:bodyPr/>
          <a:lstStyle/>
          <a:p>
            <a:r>
              <a:rPr lang="en-US" smtClean="0"/>
              <a:t>NRK PowerPointmal</a:t>
            </a:r>
            <a:endParaRPr lang="nb-NO"/>
          </a:p>
        </p:txBody>
      </p:sp>
      <p:sp>
        <p:nvSpPr>
          <p:cNvPr id="6" name="Slide Number Placeholder 5"/>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2">
            <a:alpha val="14000"/>
          </a:schemeClr>
        </a:solidFill>
        <a:effectLst/>
      </p:bgPr>
    </p:bg>
    <p:spTree>
      <p:nvGrpSpPr>
        <p:cNvPr id="1" name=""/>
        <p:cNvGrpSpPr/>
        <p:nvPr/>
      </p:nvGrpSpPr>
      <p:grpSpPr>
        <a:xfrm>
          <a:off x="0" y="0"/>
          <a:ext cx="0" cy="0"/>
          <a:chOff x="0" y="0"/>
          <a:chExt cx="0" cy="0"/>
        </a:xfrm>
      </p:grpSpPr>
      <p:sp>
        <p:nvSpPr>
          <p:cNvPr id="10" name="Freeform 9"/>
          <p:cNvSpPr/>
          <p:nvPr userDrawn="1"/>
        </p:nvSpPr>
        <p:spPr>
          <a:xfrm>
            <a:off x="0" y="-20320"/>
            <a:ext cx="9144000" cy="3749040"/>
          </a:xfrm>
          <a:custGeom>
            <a:avLst/>
            <a:gdLst>
              <a:gd name="connsiteX0" fmla="*/ 0 w 9154160"/>
              <a:gd name="connsiteY0" fmla="*/ 10160 h 3749040"/>
              <a:gd name="connsiteX1" fmla="*/ 0 w 9154160"/>
              <a:gd name="connsiteY1" fmla="*/ 3749040 h 3749040"/>
              <a:gd name="connsiteX2" fmla="*/ 9154160 w 9154160"/>
              <a:gd name="connsiteY2" fmla="*/ 2479040 h 3749040"/>
              <a:gd name="connsiteX3" fmla="*/ 9154160 w 9154160"/>
              <a:gd name="connsiteY3" fmla="*/ 0 h 3749040"/>
              <a:gd name="connsiteX4" fmla="*/ 0 w 9154160"/>
              <a:gd name="connsiteY4" fmla="*/ 10160 h 374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160" h="3749040">
                <a:moveTo>
                  <a:pt x="0" y="10160"/>
                </a:moveTo>
                <a:lnTo>
                  <a:pt x="0" y="3749040"/>
                </a:lnTo>
                <a:lnTo>
                  <a:pt x="9154160" y="2479040"/>
                </a:lnTo>
                <a:lnTo>
                  <a:pt x="9154160" y="0"/>
                </a:lnTo>
                <a:lnTo>
                  <a:pt x="0" y="10160"/>
                </a:lnTo>
                <a:close/>
              </a:path>
            </a:pathLst>
          </a:custGeom>
          <a:gradFill flip="none" rotWithShape="1">
            <a:gsLst>
              <a:gs pos="0">
                <a:schemeClr val="bg2"/>
              </a:gs>
              <a:gs pos="100000">
                <a:schemeClr val="bg1"/>
              </a:gs>
            </a:gsLst>
            <a:lin ang="2148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dirty="0"/>
          </a:p>
        </p:txBody>
      </p:sp>
      <p:sp>
        <p:nvSpPr>
          <p:cNvPr id="11" name="Freeform 10"/>
          <p:cNvSpPr/>
          <p:nvPr userDrawn="1"/>
        </p:nvSpPr>
        <p:spPr>
          <a:xfrm>
            <a:off x="-10160" y="-30480"/>
            <a:ext cx="9154160" cy="3799840"/>
          </a:xfrm>
          <a:custGeom>
            <a:avLst/>
            <a:gdLst>
              <a:gd name="connsiteX0" fmla="*/ 0 w 9154160"/>
              <a:gd name="connsiteY0" fmla="*/ 1645920 h 3799840"/>
              <a:gd name="connsiteX1" fmla="*/ 9154160 w 9154160"/>
              <a:gd name="connsiteY1" fmla="*/ 3799840 h 3799840"/>
              <a:gd name="connsiteX2" fmla="*/ 9154160 w 9154160"/>
              <a:gd name="connsiteY2" fmla="*/ 0 h 3799840"/>
              <a:gd name="connsiteX3" fmla="*/ 0 w 9154160"/>
              <a:gd name="connsiteY3" fmla="*/ 10160 h 3799840"/>
              <a:gd name="connsiteX4" fmla="*/ 0 w 9154160"/>
              <a:gd name="connsiteY4" fmla="*/ 1645920 h 3799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160" h="3799840">
                <a:moveTo>
                  <a:pt x="0" y="1645920"/>
                </a:moveTo>
                <a:lnTo>
                  <a:pt x="9154160" y="3799840"/>
                </a:lnTo>
                <a:lnTo>
                  <a:pt x="9154160" y="0"/>
                </a:lnTo>
                <a:lnTo>
                  <a:pt x="0" y="10160"/>
                </a:lnTo>
                <a:cubicBezTo>
                  <a:pt x="3387" y="555413"/>
                  <a:pt x="10160" y="1645920"/>
                  <a:pt x="0" y="1645920"/>
                </a:cubicBezTo>
                <a:close/>
              </a:path>
            </a:pathLst>
          </a:custGeom>
          <a:gradFill flip="none" rotWithShape="1">
            <a:gsLst>
              <a:gs pos="100000">
                <a:schemeClr val="bg1">
                  <a:alpha val="34000"/>
                </a:schemeClr>
              </a:gs>
              <a:gs pos="0">
                <a:schemeClr val="bg2">
                  <a:alpha val="34000"/>
                </a:schemeClr>
              </a:gs>
            </a:gsLst>
            <a:lin ang="11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p:txBody>
          <a:bodyPr/>
          <a:lstStyle>
            <a:lvl1pPr>
              <a:defRPr>
                <a:latin typeface="LFT Etica SemiBold"/>
                <a:cs typeface="LFT Etica SemiBold"/>
              </a:defRPr>
            </a:lvl1pPr>
          </a:lstStyle>
          <a:p>
            <a:r>
              <a:rPr lang="nb-NO" smtClean="0"/>
              <a:t>Klikk for å redigere tittelstil</a:t>
            </a:r>
            <a:endParaRPr lang="nb-NO" dirty="0"/>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p>
            <a:fld id="{0DEB33C6-CE76-9346-9C31-FB1A33117428}" type="datetime1">
              <a:rPr lang="nb-NO" smtClean="0"/>
              <a:pPr/>
              <a:t>15.03.13</a:t>
            </a:fld>
            <a:endParaRPr lang="nb-NO"/>
          </a:p>
        </p:txBody>
      </p:sp>
      <p:sp>
        <p:nvSpPr>
          <p:cNvPr id="5" name="Footer Placeholder 4"/>
          <p:cNvSpPr>
            <a:spLocks noGrp="1"/>
          </p:cNvSpPr>
          <p:nvPr>
            <p:ph type="ftr" sz="quarter" idx="11"/>
          </p:nvPr>
        </p:nvSpPr>
        <p:spPr/>
        <p:txBody>
          <a:bodyPr/>
          <a:lstStyle/>
          <a:p>
            <a:r>
              <a:rPr lang="en-US" smtClean="0"/>
              <a:t>NRK PowerPointmal</a:t>
            </a:r>
            <a:endParaRPr lang="nb-NO"/>
          </a:p>
        </p:txBody>
      </p:sp>
      <p:sp>
        <p:nvSpPr>
          <p:cNvPr id="6" name="Slide Number Placeholder 5"/>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8" name="Freeform 7"/>
          <p:cNvSpPr/>
          <p:nvPr userDrawn="1"/>
        </p:nvSpPr>
        <p:spPr>
          <a:xfrm flipH="1">
            <a:off x="0" y="-20320"/>
            <a:ext cx="9154160" cy="4754880"/>
          </a:xfrm>
          <a:custGeom>
            <a:avLst/>
            <a:gdLst>
              <a:gd name="connsiteX0" fmla="*/ 0 w 9154160"/>
              <a:gd name="connsiteY0" fmla="*/ 10160 h 4267200"/>
              <a:gd name="connsiteX1" fmla="*/ 0 w 9154160"/>
              <a:gd name="connsiteY1" fmla="*/ 1544320 h 4267200"/>
              <a:gd name="connsiteX2" fmla="*/ 9154160 w 9154160"/>
              <a:gd name="connsiteY2" fmla="*/ 4267200 h 4267200"/>
              <a:gd name="connsiteX3" fmla="*/ 9154160 w 9154160"/>
              <a:gd name="connsiteY3" fmla="*/ 0 h 4267200"/>
              <a:gd name="connsiteX4" fmla="*/ 0 w 9154160"/>
              <a:gd name="connsiteY4" fmla="*/ 1016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160" h="4267200">
                <a:moveTo>
                  <a:pt x="0" y="10160"/>
                </a:moveTo>
                <a:lnTo>
                  <a:pt x="0" y="1544320"/>
                </a:lnTo>
                <a:lnTo>
                  <a:pt x="9154160" y="4267200"/>
                </a:lnTo>
                <a:lnTo>
                  <a:pt x="9154160" y="0"/>
                </a:lnTo>
                <a:lnTo>
                  <a:pt x="0" y="10160"/>
                </a:lnTo>
                <a:close/>
              </a:path>
            </a:pathLst>
          </a:custGeom>
          <a:gradFill flip="none" rotWithShape="1">
            <a:gsLst>
              <a:gs pos="0">
                <a:schemeClr val="accent1">
                  <a:alpha val="74000"/>
                </a:schemeClr>
              </a:gs>
              <a:gs pos="69000">
                <a:schemeClr val="bg1"/>
              </a:gs>
            </a:gsLst>
            <a:lin ang="1968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p:txBody>
          <a:bodyPr/>
          <a:lstStyle>
            <a:lvl1pPr>
              <a:defRPr b="0" i="0">
                <a:latin typeface="LFT Etica ExtraBold"/>
                <a:cs typeface="LFT Etica ExtraBold"/>
              </a:defRPr>
            </a:lvl1pPr>
          </a:lstStyle>
          <a:p>
            <a:r>
              <a:rPr lang="nb-NO" smtClean="0"/>
              <a:t>Klikk for å redigere tittelstil</a:t>
            </a:r>
            <a:endParaRPr lang="nb-NO" dirty="0"/>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p>
            <a:fld id="{0DEB33C6-CE76-9346-9C31-FB1A33117428}" type="datetime1">
              <a:rPr lang="nb-NO" smtClean="0"/>
              <a:pPr/>
              <a:t>15.03.13</a:t>
            </a:fld>
            <a:endParaRPr lang="nb-NO"/>
          </a:p>
        </p:txBody>
      </p:sp>
      <p:sp>
        <p:nvSpPr>
          <p:cNvPr id="5" name="Footer Placeholder 4"/>
          <p:cNvSpPr>
            <a:spLocks noGrp="1"/>
          </p:cNvSpPr>
          <p:nvPr>
            <p:ph type="ftr" sz="quarter" idx="11"/>
          </p:nvPr>
        </p:nvSpPr>
        <p:spPr/>
        <p:txBody>
          <a:bodyPr/>
          <a:lstStyle/>
          <a:p>
            <a:r>
              <a:rPr lang="en-US" smtClean="0"/>
              <a:t>NRK PowerPointmal</a:t>
            </a:r>
            <a:endParaRPr lang="nb-NO"/>
          </a:p>
        </p:txBody>
      </p:sp>
      <p:sp>
        <p:nvSpPr>
          <p:cNvPr id="6" name="Slide Number Placeholder 5"/>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8" name="Freeform 7"/>
          <p:cNvSpPr/>
          <p:nvPr userDrawn="1"/>
        </p:nvSpPr>
        <p:spPr>
          <a:xfrm flipH="1">
            <a:off x="0" y="-20320"/>
            <a:ext cx="9154160" cy="4754880"/>
          </a:xfrm>
          <a:custGeom>
            <a:avLst/>
            <a:gdLst>
              <a:gd name="connsiteX0" fmla="*/ 0 w 9154160"/>
              <a:gd name="connsiteY0" fmla="*/ 10160 h 4267200"/>
              <a:gd name="connsiteX1" fmla="*/ 0 w 9154160"/>
              <a:gd name="connsiteY1" fmla="*/ 1544320 h 4267200"/>
              <a:gd name="connsiteX2" fmla="*/ 9154160 w 9154160"/>
              <a:gd name="connsiteY2" fmla="*/ 4267200 h 4267200"/>
              <a:gd name="connsiteX3" fmla="*/ 9154160 w 9154160"/>
              <a:gd name="connsiteY3" fmla="*/ 0 h 4267200"/>
              <a:gd name="connsiteX4" fmla="*/ 0 w 9154160"/>
              <a:gd name="connsiteY4" fmla="*/ 1016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4160" h="4267200">
                <a:moveTo>
                  <a:pt x="0" y="10160"/>
                </a:moveTo>
                <a:lnTo>
                  <a:pt x="0" y="1544320"/>
                </a:lnTo>
                <a:lnTo>
                  <a:pt x="9154160" y="4267200"/>
                </a:lnTo>
                <a:lnTo>
                  <a:pt x="9154160" y="0"/>
                </a:lnTo>
                <a:lnTo>
                  <a:pt x="0" y="10160"/>
                </a:lnTo>
                <a:close/>
              </a:path>
            </a:pathLst>
          </a:custGeom>
          <a:gradFill flip="none" rotWithShape="1">
            <a:gsLst>
              <a:gs pos="0">
                <a:schemeClr val="tx2">
                  <a:alpha val="74000"/>
                </a:schemeClr>
              </a:gs>
              <a:gs pos="69000">
                <a:schemeClr val="bg1"/>
              </a:gs>
            </a:gsLst>
            <a:lin ang="1968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p:txBody>
          <a:bodyPr/>
          <a:lstStyle>
            <a:lvl1pPr>
              <a:defRPr b="0" i="0">
                <a:solidFill>
                  <a:schemeClr val="accent1"/>
                </a:solidFill>
                <a:latin typeface="LFT Etica ExtraBold"/>
                <a:cs typeface="LFT Etica ExtraBold"/>
              </a:defRPr>
            </a:lvl1pPr>
          </a:lstStyle>
          <a:p>
            <a:r>
              <a:rPr lang="nb-NO" smtClean="0"/>
              <a:t>Klikk for å redigere tittelstil</a:t>
            </a:r>
            <a:endParaRPr lang="nb-NO" dirty="0"/>
          </a:p>
        </p:txBody>
      </p:sp>
      <p:sp>
        <p:nvSpPr>
          <p:cNvPr id="3" name="Content Placeholder 2"/>
          <p:cNvSpPr>
            <a:spLocks noGrp="1"/>
          </p:cNvSpPr>
          <p:nvPr>
            <p:ph idx="1"/>
          </p:nvPr>
        </p:nvSpPr>
        <p:spPr/>
        <p:txBody>
          <a:bodyPr/>
          <a:lstStyle>
            <a:lvl1pPr>
              <a:defRPr>
                <a:solidFill>
                  <a:schemeClr val="tx2"/>
                </a:solidFill>
              </a:defRPr>
            </a:lvl1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Date Placeholder 3"/>
          <p:cNvSpPr>
            <a:spLocks noGrp="1"/>
          </p:cNvSpPr>
          <p:nvPr>
            <p:ph type="dt" sz="half" idx="10"/>
          </p:nvPr>
        </p:nvSpPr>
        <p:spPr/>
        <p:txBody>
          <a:bodyPr/>
          <a:lstStyle/>
          <a:p>
            <a:fld id="{0DEB33C6-CE76-9346-9C31-FB1A33117428}" type="datetime1">
              <a:rPr lang="nb-NO" smtClean="0"/>
              <a:pPr/>
              <a:t>15.03.13</a:t>
            </a:fld>
            <a:endParaRPr lang="nb-NO"/>
          </a:p>
        </p:txBody>
      </p:sp>
      <p:sp>
        <p:nvSpPr>
          <p:cNvPr id="5" name="Footer Placeholder 4"/>
          <p:cNvSpPr>
            <a:spLocks noGrp="1"/>
          </p:cNvSpPr>
          <p:nvPr>
            <p:ph type="ftr" sz="quarter" idx="11"/>
          </p:nvPr>
        </p:nvSpPr>
        <p:spPr/>
        <p:txBody>
          <a:bodyPr/>
          <a:lstStyle/>
          <a:p>
            <a:r>
              <a:rPr lang="en-US" smtClean="0"/>
              <a:t>NRK PowerPointmal</a:t>
            </a:r>
            <a:endParaRPr lang="nb-NO"/>
          </a:p>
        </p:txBody>
      </p:sp>
      <p:sp>
        <p:nvSpPr>
          <p:cNvPr id="6" name="Slide Number Placeholder 5"/>
          <p:cNvSpPr>
            <a:spLocks noGrp="1"/>
          </p:cNvSpPr>
          <p:nvPr>
            <p:ph type="sldNum" sz="quarter" idx="12"/>
          </p:nvPr>
        </p:nvSpPr>
        <p:spPr/>
        <p:txBody>
          <a:bodyPr/>
          <a:lstStyle/>
          <a:p>
            <a:fld id="{386C1B66-DFC1-9944-B08C-571264751923}"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Deloverskrift">
    <p:bg>
      <p:bgPr>
        <a:gradFill flip="none" rotWithShape="1">
          <a:gsLst>
            <a:gs pos="0">
              <a:schemeClr val="bg2"/>
            </a:gs>
            <a:gs pos="100000">
              <a:schemeClr val="bg1">
                <a:alpha val="0"/>
              </a:schemeClr>
            </a:gs>
          </a:gsLst>
          <a:lin ang="17940000" scaled="0"/>
          <a:tileRect/>
        </a:gradFill>
        <a:effectLst/>
      </p:bgPr>
    </p:bg>
    <p:spTree>
      <p:nvGrpSpPr>
        <p:cNvPr id="1" name=""/>
        <p:cNvGrpSpPr/>
        <p:nvPr/>
      </p:nvGrpSpPr>
      <p:grpSpPr>
        <a:xfrm>
          <a:off x="0" y="0"/>
          <a:ext cx="0" cy="0"/>
          <a:chOff x="0" y="0"/>
          <a:chExt cx="0" cy="0"/>
        </a:xfrm>
      </p:grpSpPr>
      <p:sp>
        <p:nvSpPr>
          <p:cNvPr id="11" name="Freeform 10"/>
          <p:cNvSpPr/>
          <p:nvPr userDrawn="1"/>
        </p:nvSpPr>
        <p:spPr>
          <a:xfrm flipV="1">
            <a:off x="-1" y="-3060002"/>
            <a:ext cx="9144001" cy="5447921"/>
          </a:xfrm>
          <a:custGeom>
            <a:avLst/>
            <a:gdLst>
              <a:gd name="connsiteX0" fmla="*/ 7244080 w 9174480"/>
              <a:gd name="connsiteY0" fmla="*/ 467360 h 5466080"/>
              <a:gd name="connsiteX1" fmla="*/ 0 w 9174480"/>
              <a:gd name="connsiteY1" fmla="*/ 2286000 h 5466080"/>
              <a:gd name="connsiteX2" fmla="*/ 30480 w 9174480"/>
              <a:gd name="connsiteY2" fmla="*/ 5455920 h 5466080"/>
              <a:gd name="connsiteX3" fmla="*/ 9164320 w 9174480"/>
              <a:gd name="connsiteY3" fmla="*/ 5466080 h 5466080"/>
              <a:gd name="connsiteX4" fmla="*/ 9174480 w 9174480"/>
              <a:gd name="connsiteY4" fmla="*/ 0 h 5466080"/>
              <a:gd name="connsiteX5" fmla="*/ 7244080 w 9174480"/>
              <a:gd name="connsiteY5" fmla="*/ 467360 h 546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74480" h="5466080">
                <a:moveTo>
                  <a:pt x="7244080" y="467360"/>
                </a:moveTo>
                <a:lnTo>
                  <a:pt x="0" y="2286000"/>
                </a:lnTo>
                <a:lnTo>
                  <a:pt x="30480" y="5455920"/>
                </a:lnTo>
                <a:lnTo>
                  <a:pt x="9164320" y="5466080"/>
                </a:lnTo>
                <a:cubicBezTo>
                  <a:pt x="9167707" y="3644053"/>
                  <a:pt x="9174480" y="0"/>
                  <a:pt x="9174480" y="0"/>
                </a:cubicBezTo>
                <a:lnTo>
                  <a:pt x="7244080" y="467360"/>
                </a:lnTo>
                <a:close/>
              </a:path>
            </a:pathLst>
          </a:custGeom>
          <a:gradFill flip="none" rotWithShape="1">
            <a:gsLst>
              <a:gs pos="100000">
                <a:schemeClr val="bg2"/>
              </a:gs>
              <a:gs pos="16000">
                <a:schemeClr val="bg1"/>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dirty="0"/>
          </a:p>
        </p:txBody>
      </p:sp>
      <p:sp>
        <p:nvSpPr>
          <p:cNvPr id="13" name="Freeform 12"/>
          <p:cNvSpPr/>
          <p:nvPr userDrawn="1"/>
        </p:nvSpPr>
        <p:spPr>
          <a:xfrm flipV="1">
            <a:off x="7220014" y="-3060002"/>
            <a:ext cx="1913861" cy="5164386"/>
          </a:xfrm>
          <a:custGeom>
            <a:avLst/>
            <a:gdLst>
              <a:gd name="connsiteX0" fmla="*/ 0 w 1940560"/>
              <a:gd name="connsiteY0" fmla="*/ 182880 h 5181600"/>
              <a:gd name="connsiteX1" fmla="*/ 1656080 w 1940560"/>
              <a:gd name="connsiteY1" fmla="*/ 5171440 h 5181600"/>
              <a:gd name="connsiteX2" fmla="*/ 1940560 w 1940560"/>
              <a:gd name="connsiteY2" fmla="*/ 5181600 h 5181600"/>
              <a:gd name="connsiteX3" fmla="*/ 1920240 w 1940560"/>
              <a:gd name="connsiteY3" fmla="*/ 1087120 h 5181600"/>
              <a:gd name="connsiteX4" fmla="*/ 772160 w 1940560"/>
              <a:gd name="connsiteY4" fmla="*/ 0 h 5181600"/>
              <a:gd name="connsiteX5" fmla="*/ 0 w 1940560"/>
              <a:gd name="connsiteY5" fmla="*/ 182880 h 518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40560" h="5181600">
                <a:moveTo>
                  <a:pt x="0" y="182880"/>
                </a:moveTo>
                <a:lnTo>
                  <a:pt x="1656080" y="5171440"/>
                </a:lnTo>
                <a:lnTo>
                  <a:pt x="1940560" y="5181600"/>
                </a:lnTo>
                <a:lnTo>
                  <a:pt x="1920240" y="1087120"/>
                </a:lnTo>
                <a:lnTo>
                  <a:pt x="772160" y="0"/>
                </a:lnTo>
                <a:lnTo>
                  <a:pt x="0" y="182880"/>
                </a:lnTo>
                <a:close/>
              </a:path>
            </a:pathLst>
          </a:custGeom>
          <a:gradFill flip="none" rotWithShape="1">
            <a:gsLst>
              <a:gs pos="100000">
                <a:schemeClr val="bg2"/>
              </a:gs>
              <a:gs pos="0">
                <a:schemeClr val="bg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dirty="0"/>
          </a:p>
        </p:txBody>
      </p:sp>
      <p:pic>
        <p:nvPicPr>
          <p:cNvPr id="14" name="Picture 13" descr="NRK_sirkel_granit.png"/>
          <p:cNvPicPr>
            <a:picLocks noChangeAspect="1"/>
          </p:cNvPicPr>
          <p:nvPr userDrawn="1"/>
        </p:nvPicPr>
        <p:blipFill>
          <a:blip r:embed="rId2"/>
          <a:stretch>
            <a:fillRect/>
          </a:stretch>
        </p:blipFill>
        <p:spPr>
          <a:xfrm rot="13951235" flipV="1">
            <a:off x="1849977" y="-1685959"/>
            <a:ext cx="6835217" cy="6835217"/>
          </a:xfrm>
          <a:prstGeom prst="rect">
            <a:avLst/>
          </a:prstGeom>
        </p:spPr>
      </p:pic>
      <p:sp>
        <p:nvSpPr>
          <p:cNvPr id="2" name="Title 1"/>
          <p:cNvSpPr>
            <a:spLocks noGrp="1"/>
          </p:cNvSpPr>
          <p:nvPr userDrawn="1">
            <p:ph type="title"/>
          </p:nvPr>
        </p:nvSpPr>
        <p:spPr>
          <a:xfrm>
            <a:off x="457200" y="4406902"/>
            <a:ext cx="7772400" cy="1362075"/>
          </a:xfrm>
        </p:spPr>
        <p:txBody>
          <a:bodyPr anchor="t"/>
          <a:lstStyle>
            <a:lvl1pPr algn="l">
              <a:defRPr sz="4000" b="1" cap="all"/>
            </a:lvl1pPr>
          </a:lstStyle>
          <a:p>
            <a:r>
              <a:rPr lang="nb-NO" smtClean="0"/>
              <a:t>Klikk for å redigere tittelstil</a:t>
            </a:r>
            <a:endParaRPr lang="nb-NO" dirty="0"/>
          </a:p>
        </p:txBody>
      </p:sp>
      <p:sp>
        <p:nvSpPr>
          <p:cNvPr id="3" name="Text Placeholder 2"/>
          <p:cNvSpPr>
            <a:spLocks noGrp="1"/>
          </p:cNvSpPr>
          <p:nvPr userDrawn="1">
            <p:ph type="body" idx="1"/>
          </p:nvPr>
        </p:nvSpPr>
        <p:spPr>
          <a:xfrm>
            <a:off x="457200" y="2906713"/>
            <a:ext cx="7772400" cy="1500187"/>
          </a:xfr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userDrawn="1">
            <p:ph type="dt" sz="half" idx="10"/>
          </p:nvPr>
        </p:nvSpPr>
        <p:spPr/>
        <p:txBody>
          <a:bodyPr/>
          <a:lstStyle>
            <a:lvl1pPr>
              <a:defRPr>
                <a:solidFill>
                  <a:schemeClr val="tx2"/>
                </a:solidFill>
              </a:defRPr>
            </a:lvl1pPr>
          </a:lstStyle>
          <a:p>
            <a:fld id="{26D37CC8-68B6-8A4A-8532-6454907D3B1D}" type="datetime1">
              <a:rPr lang="nb-NO" smtClean="0"/>
              <a:pPr/>
              <a:t>15.03.13</a:t>
            </a:fld>
            <a:endParaRPr lang="nb-NO" dirty="0"/>
          </a:p>
        </p:txBody>
      </p:sp>
      <p:sp>
        <p:nvSpPr>
          <p:cNvPr id="5" name="Footer Placeholder 4"/>
          <p:cNvSpPr>
            <a:spLocks noGrp="1"/>
          </p:cNvSpPr>
          <p:nvPr userDrawn="1">
            <p:ph type="ftr" sz="quarter" idx="11"/>
          </p:nvPr>
        </p:nvSpPr>
        <p:spPr/>
        <p:txBody>
          <a:bodyPr/>
          <a:lstStyle>
            <a:lvl1pPr>
              <a:defRPr>
                <a:solidFill>
                  <a:srgbClr val="260859"/>
                </a:solidFill>
              </a:defRPr>
            </a:lvl1pPr>
          </a:lstStyle>
          <a:p>
            <a:r>
              <a:rPr lang="en-US" dirty="0" smtClean="0"/>
              <a:t>NRK </a:t>
            </a:r>
            <a:r>
              <a:rPr lang="en-US" dirty="0" err="1" smtClean="0"/>
              <a:t>PowerPointmal</a:t>
            </a:r>
            <a:endParaRPr lang="nb-NO" dirty="0"/>
          </a:p>
        </p:txBody>
      </p:sp>
      <p:sp>
        <p:nvSpPr>
          <p:cNvPr id="6" name="Slide Number Placeholder 5"/>
          <p:cNvSpPr>
            <a:spLocks noGrp="1"/>
          </p:cNvSpPr>
          <p:nvPr userDrawn="1">
            <p:ph type="sldNum" sz="quarter" idx="12"/>
          </p:nvPr>
        </p:nvSpPr>
        <p:spPr/>
        <p:txBody>
          <a:bodyPr/>
          <a:lstStyle/>
          <a:p>
            <a:fld id="{386C1B66-DFC1-9944-B08C-571264751923}" type="slidenum">
              <a:rPr lang="nb-NO" smtClean="0"/>
              <a:pPr/>
              <a:t>‹#›</a:t>
            </a:fld>
            <a:endParaRPr lang="nb-NO"/>
          </a:p>
        </p:txBody>
      </p:sp>
      <p:pic>
        <p:nvPicPr>
          <p:cNvPr id="10" name="Picture 9" descr="nrk_logo_sort.png"/>
          <p:cNvPicPr>
            <a:picLocks noChangeAspect="1"/>
          </p:cNvPicPr>
          <p:nvPr userDrawn="1"/>
        </p:nvPicPr>
        <p:blipFill>
          <a:blip r:embed="rId3"/>
          <a:stretch>
            <a:fillRect/>
          </a:stretch>
        </p:blipFill>
        <p:spPr>
          <a:xfrm>
            <a:off x="7966802" y="6232211"/>
            <a:ext cx="719999" cy="25696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chemeClr val="tx2"/>
        </a:solidFill>
        <a:effectLst/>
      </p:bgPr>
    </p:bg>
    <p:spTree>
      <p:nvGrpSpPr>
        <p:cNvPr id="1" name=""/>
        <p:cNvGrpSpPr/>
        <p:nvPr/>
      </p:nvGrpSpPr>
      <p:grpSpPr>
        <a:xfrm>
          <a:off x="0" y="0"/>
          <a:ext cx="0" cy="0"/>
          <a:chOff x="0" y="0"/>
          <a:chExt cx="0" cy="0"/>
        </a:xfrm>
      </p:grpSpPr>
      <p:pic>
        <p:nvPicPr>
          <p:cNvPr id="8" name="Picture 7" descr="NRK_ppt_bakgrunn_01.pn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2294732"/>
            <a:ext cx="7772400" cy="1362075"/>
          </a:xfrm>
        </p:spPr>
        <p:txBody>
          <a:bodyPr anchor="t"/>
          <a:lstStyle>
            <a:lvl1pPr algn="l">
              <a:defRPr sz="4000" b="1" cap="all">
                <a:solidFill>
                  <a:srgbClr val="00AFEC"/>
                </a:solidFill>
              </a:defRPr>
            </a:lvl1pPr>
          </a:lstStyle>
          <a:p>
            <a:r>
              <a:rPr lang="nb-NO" smtClean="0"/>
              <a:t>Klikk for å redigere tittelstil</a:t>
            </a:r>
            <a:endParaRPr lang="nb-NO" dirty="0"/>
          </a:p>
        </p:txBody>
      </p:sp>
      <p:sp>
        <p:nvSpPr>
          <p:cNvPr id="3" name="Text Placeholder 2"/>
          <p:cNvSpPr>
            <a:spLocks noGrp="1"/>
          </p:cNvSpPr>
          <p:nvPr>
            <p:ph type="body" idx="1"/>
          </p:nvPr>
        </p:nvSpPr>
        <p:spPr>
          <a:xfrm>
            <a:off x="457200" y="3873502"/>
            <a:ext cx="7772400" cy="15001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lvl1pPr>
              <a:defRPr>
                <a:solidFill>
                  <a:srgbClr val="FFFFFF"/>
                </a:solidFill>
              </a:defRPr>
            </a:lvl1pPr>
          </a:lstStyle>
          <a:p>
            <a:fld id="{7B0E426A-0CD7-F744-A9E8-7C9E792413B6}" type="datetime1">
              <a:rPr lang="nb-NO" smtClean="0"/>
              <a:pPr/>
              <a:t>15.03.13</a:t>
            </a:fld>
            <a:endParaRPr lang="nb-NO" dirty="0"/>
          </a:p>
        </p:txBody>
      </p:sp>
      <p:sp>
        <p:nvSpPr>
          <p:cNvPr id="5" name="Footer Placeholder 4"/>
          <p:cNvSpPr>
            <a:spLocks noGrp="1"/>
          </p:cNvSpPr>
          <p:nvPr>
            <p:ph type="ftr" sz="quarter" idx="11"/>
          </p:nvPr>
        </p:nvSpPr>
        <p:spPr/>
        <p:txBody>
          <a:bodyPr/>
          <a:lstStyle>
            <a:lvl1pPr>
              <a:defRPr>
                <a:solidFill>
                  <a:srgbClr val="FFFFFF"/>
                </a:solidFill>
              </a:defRPr>
            </a:lvl1pPr>
          </a:lstStyle>
          <a:p>
            <a:r>
              <a:rPr lang="en-US" dirty="0" smtClean="0"/>
              <a:t>NRK </a:t>
            </a:r>
            <a:r>
              <a:rPr lang="en-US" dirty="0" err="1" smtClean="0"/>
              <a:t>PowerPointmal</a:t>
            </a:r>
            <a:endParaRPr lang="nb-NO" dirty="0"/>
          </a:p>
        </p:txBody>
      </p:sp>
      <p:sp>
        <p:nvSpPr>
          <p:cNvPr id="6" name="Slide Number Placeholder 5"/>
          <p:cNvSpPr>
            <a:spLocks noGrp="1"/>
          </p:cNvSpPr>
          <p:nvPr>
            <p:ph type="sldNum" sz="quarter" idx="12"/>
          </p:nvPr>
        </p:nvSpPr>
        <p:spPr/>
        <p:txBody>
          <a:bodyPr/>
          <a:lstStyle/>
          <a:p>
            <a:fld id="{386C1B66-DFC1-9944-B08C-571264751923}" type="slidenum">
              <a:rPr lang="nb-NO" smtClean="0"/>
              <a:pPr/>
              <a:t>‹#›</a:t>
            </a:fld>
            <a:endParaRPr lang="nb-NO"/>
          </a:p>
        </p:txBody>
      </p:sp>
      <p:pic>
        <p:nvPicPr>
          <p:cNvPr id="10" name="Picture 9" descr="nrk_logo_hvit.png"/>
          <p:cNvPicPr>
            <a:picLocks noChangeAspect="1"/>
          </p:cNvPicPr>
          <p:nvPr userDrawn="1"/>
        </p:nvPicPr>
        <p:blipFill>
          <a:blip r:embed="rId3"/>
          <a:stretch>
            <a:fillRect/>
          </a:stretch>
        </p:blipFill>
        <p:spPr>
          <a:xfrm>
            <a:off x="7966802" y="6232211"/>
            <a:ext cx="719999" cy="256961"/>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2_Section Header">
    <p:bg>
      <p:bgPr>
        <a:gradFill flip="none" rotWithShape="1">
          <a:gsLst>
            <a:gs pos="0">
              <a:schemeClr val="tx2"/>
            </a:gs>
            <a:gs pos="100000">
              <a:schemeClr val="tx2">
                <a:alpha val="66000"/>
              </a:schemeClr>
            </a:gs>
          </a:gsLst>
          <a:lin ang="0" scaled="1"/>
          <a:tileRect/>
        </a:gradFill>
        <a:effectLst/>
      </p:bgPr>
    </p:bg>
    <p:spTree>
      <p:nvGrpSpPr>
        <p:cNvPr id="1" name=""/>
        <p:cNvGrpSpPr/>
        <p:nvPr/>
      </p:nvGrpSpPr>
      <p:grpSpPr>
        <a:xfrm>
          <a:off x="0" y="0"/>
          <a:ext cx="0" cy="0"/>
          <a:chOff x="0" y="0"/>
          <a:chExt cx="0" cy="0"/>
        </a:xfrm>
      </p:grpSpPr>
      <p:sp>
        <p:nvSpPr>
          <p:cNvPr id="19" name="Freeform 18"/>
          <p:cNvSpPr/>
          <p:nvPr userDrawn="1"/>
        </p:nvSpPr>
        <p:spPr>
          <a:xfrm flipV="1">
            <a:off x="2029882" y="2"/>
            <a:ext cx="7132320" cy="7732385"/>
          </a:xfrm>
          <a:custGeom>
            <a:avLst/>
            <a:gdLst>
              <a:gd name="connsiteX0" fmla="*/ 2773680 w 7132320"/>
              <a:gd name="connsiteY0" fmla="*/ 1605905 h 7732385"/>
              <a:gd name="connsiteX1" fmla="*/ 0 w 7132320"/>
              <a:gd name="connsiteY1" fmla="*/ 7732385 h 7732385"/>
              <a:gd name="connsiteX2" fmla="*/ 7132320 w 7132320"/>
              <a:gd name="connsiteY2" fmla="*/ 7722225 h 7732385"/>
              <a:gd name="connsiteX3" fmla="*/ 7112000 w 7132320"/>
              <a:gd name="connsiteY3" fmla="*/ 3759825 h 7732385"/>
              <a:gd name="connsiteX4" fmla="*/ 2773680 w 7132320"/>
              <a:gd name="connsiteY4" fmla="*/ 1605905 h 77323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32320" h="7732385">
                <a:moveTo>
                  <a:pt x="2773680" y="1605905"/>
                </a:moveTo>
                <a:lnTo>
                  <a:pt x="0" y="7732385"/>
                </a:lnTo>
                <a:lnTo>
                  <a:pt x="7132320" y="7722225"/>
                </a:lnTo>
                <a:lnTo>
                  <a:pt x="7112000" y="3759825"/>
                </a:lnTo>
                <a:cubicBezTo>
                  <a:pt x="5663851" y="3042518"/>
                  <a:pt x="2763520" y="0"/>
                  <a:pt x="2773680" y="1605905"/>
                </a:cubicBezTo>
                <a:close/>
              </a:path>
            </a:pathLst>
          </a:custGeom>
          <a:gradFill flip="none" rotWithShape="1">
            <a:gsLst>
              <a:gs pos="100000">
                <a:schemeClr val="tx2"/>
              </a:gs>
              <a:gs pos="14000">
                <a:schemeClr val="bg1">
                  <a:alpha val="2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9" name="Picture 8" descr="NRK_sirkel_Aubergine.png"/>
          <p:cNvPicPr>
            <a:picLocks/>
          </p:cNvPicPr>
          <p:nvPr userDrawn="1"/>
        </p:nvPicPr>
        <p:blipFill>
          <a:blip r:embed="rId2"/>
          <a:stretch>
            <a:fillRect/>
          </a:stretch>
        </p:blipFill>
        <p:spPr>
          <a:xfrm rot="569096" flipV="1">
            <a:off x="2824489" y="1188026"/>
            <a:ext cx="7306574" cy="7306574"/>
          </a:xfrm>
          <a:prstGeom prst="rect">
            <a:avLst/>
          </a:prstGeom>
        </p:spPr>
      </p:pic>
      <p:sp>
        <p:nvSpPr>
          <p:cNvPr id="4" name="Date Placeholder 3"/>
          <p:cNvSpPr>
            <a:spLocks noGrp="1"/>
          </p:cNvSpPr>
          <p:nvPr userDrawn="1">
            <p:ph type="dt" sz="half" idx="10"/>
          </p:nvPr>
        </p:nvSpPr>
        <p:spPr/>
        <p:txBody>
          <a:bodyPr/>
          <a:lstStyle>
            <a:lvl1pPr>
              <a:defRPr>
                <a:solidFill>
                  <a:srgbClr val="FFFFFF"/>
                </a:solidFill>
              </a:defRPr>
            </a:lvl1pPr>
          </a:lstStyle>
          <a:p>
            <a:fld id="{7B0E426A-0CD7-F744-A9E8-7C9E792413B6}" type="datetime1">
              <a:rPr lang="nb-NO" smtClean="0"/>
              <a:pPr/>
              <a:t>15.03.13</a:t>
            </a:fld>
            <a:endParaRPr lang="nb-NO" dirty="0"/>
          </a:p>
        </p:txBody>
      </p:sp>
      <p:sp>
        <p:nvSpPr>
          <p:cNvPr id="5" name="Footer Placeholder 4"/>
          <p:cNvSpPr>
            <a:spLocks noGrp="1"/>
          </p:cNvSpPr>
          <p:nvPr userDrawn="1">
            <p:ph type="ftr" sz="quarter" idx="11"/>
          </p:nvPr>
        </p:nvSpPr>
        <p:spPr/>
        <p:txBody>
          <a:bodyPr/>
          <a:lstStyle>
            <a:lvl1pPr>
              <a:defRPr>
                <a:solidFill>
                  <a:srgbClr val="FFFFFF"/>
                </a:solidFill>
              </a:defRPr>
            </a:lvl1pPr>
          </a:lstStyle>
          <a:p>
            <a:r>
              <a:rPr lang="en-US" dirty="0" smtClean="0"/>
              <a:t>NRK </a:t>
            </a:r>
            <a:r>
              <a:rPr lang="en-US" dirty="0" err="1" smtClean="0"/>
              <a:t>PowerPointmal</a:t>
            </a:r>
            <a:endParaRPr lang="nb-NO" dirty="0"/>
          </a:p>
        </p:txBody>
      </p:sp>
      <p:sp>
        <p:nvSpPr>
          <p:cNvPr id="6" name="Slide Number Placeholder 5"/>
          <p:cNvSpPr>
            <a:spLocks noGrp="1"/>
          </p:cNvSpPr>
          <p:nvPr userDrawn="1">
            <p:ph type="sldNum" sz="quarter" idx="12"/>
          </p:nvPr>
        </p:nvSpPr>
        <p:spPr/>
        <p:txBody>
          <a:bodyPr/>
          <a:lstStyle/>
          <a:p>
            <a:fld id="{386C1B66-DFC1-9944-B08C-571264751923}" type="slidenum">
              <a:rPr lang="nb-NO" smtClean="0"/>
              <a:pPr/>
              <a:t>‹#›</a:t>
            </a:fld>
            <a:endParaRPr lang="nb-NO"/>
          </a:p>
        </p:txBody>
      </p:sp>
      <p:pic>
        <p:nvPicPr>
          <p:cNvPr id="10" name="Picture 9" descr="nrk_logo_hvit.png"/>
          <p:cNvPicPr>
            <a:picLocks noChangeAspect="1"/>
          </p:cNvPicPr>
          <p:nvPr userDrawn="1"/>
        </p:nvPicPr>
        <p:blipFill>
          <a:blip r:embed="rId3"/>
          <a:stretch>
            <a:fillRect/>
          </a:stretch>
        </p:blipFill>
        <p:spPr>
          <a:xfrm>
            <a:off x="7966802" y="6232211"/>
            <a:ext cx="719999" cy="256961"/>
          </a:xfrm>
          <a:prstGeom prst="rect">
            <a:avLst/>
          </a:prstGeom>
        </p:spPr>
      </p:pic>
      <p:sp>
        <p:nvSpPr>
          <p:cNvPr id="2" name="Title 1"/>
          <p:cNvSpPr>
            <a:spLocks noGrp="1"/>
          </p:cNvSpPr>
          <p:nvPr userDrawn="1">
            <p:ph type="title"/>
          </p:nvPr>
        </p:nvSpPr>
        <p:spPr>
          <a:xfrm>
            <a:off x="457200" y="2294732"/>
            <a:ext cx="7772400" cy="1362075"/>
          </a:xfrm>
        </p:spPr>
        <p:txBody>
          <a:bodyPr anchor="t"/>
          <a:lstStyle>
            <a:lvl1pPr algn="l">
              <a:defRPr sz="4000" b="1" cap="all">
                <a:solidFill>
                  <a:srgbClr val="00AFEC"/>
                </a:solidFill>
              </a:defRPr>
            </a:lvl1pPr>
          </a:lstStyle>
          <a:p>
            <a:r>
              <a:rPr lang="nb-NO" smtClean="0"/>
              <a:t>Klikk for å redigere tittelstil</a:t>
            </a:r>
            <a:endParaRPr lang="nb-NO" dirty="0"/>
          </a:p>
        </p:txBody>
      </p:sp>
      <p:sp>
        <p:nvSpPr>
          <p:cNvPr id="3" name="Text Placeholder 2"/>
          <p:cNvSpPr>
            <a:spLocks noGrp="1"/>
          </p:cNvSpPr>
          <p:nvPr userDrawn="1">
            <p:ph type="body" idx="1"/>
          </p:nvPr>
        </p:nvSpPr>
        <p:spPr>
          <a:xfrm>
            <a:off x="457200" y="3873502"/>
            <a:ext cx="7772400" cy="15001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24573"/>
            <a:ext cx="8229600" cy="1143000"/>
          </a:xfrm>
          <a:prstGeom prst="rect">
            <a:avLst/>
          </a:prstGeom>
        </p:spPr>
        <p:txBody>
          <a:bodyPr vert="horz" lIns="91440" tIns="45720" rIns="91440" bIns="45720" rtlCol="0" anchor="t">
            <a:normAutofit/>
          </a:bodyPr>
          <a:lstStyle/>
          <a:p>
            <a:r>
              <a:rPr lang="nb-NO" smtClean="0"/>
              <a:t>Klikk for å redigere tittelstil</a:t>
            </a:r>
            <a:endParaRPr lang="nb-NO" dirty="0"/>
          </a:p>
        </p:txBody>
      </p:sp>
      <p:sp>
        <p:nvSpPr>
          <p:cNvPr id="3" name="Text Placeholder 2"/>
          <p:cNvSpPr>
            <a:spLocks noGrp="1"/>
          </p:cNvSpPr>
          <p:nvPr>
            <p:ph type="body" idx="1"/>
          </p:nvPr>
        </p:nvSpPr>
        <p:spPr>
          <a:xfrm>
            <a:off x="457200" y="2051599"/>
            <a:ext cx="8229600" cy="4074564"/>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Date Placeholder 3"/>
          <p:cNvSpPr>
            <a:spLocks noGrp="1"/>
          </p:cNvSpPr>
          <p:nvPr>
            <p:ph type="dt" sz="half" idx="2"/>
          </p:nvPr>
        </p:nvSpPr>
        <p:spPr>
          <a:xfrm>
            <a:off x="457201" y="6175380"/>
            <a:ext cx="1092200" cy="345541"/>
          </a:xfrm>
          <a:prstGeom prst="rect">
            <a:avLst/>
          </a:prstGeom>
        </p:spPr>
        <p:txBody>
          <a:bodyPr vert="horz" lIns="91440" tIns="45720" rIns="91440" bIns="45720" rtlCol="0" anchor="b"/>
          <a:lstStyle>
            <a:lvl1pPr algn="l">
              <a:defRPr sz="900" b="0" i="0">
                <a:solidFill>
                  <a:srgbClr val="82745C"/>
                </a:solidFill>
                <a:latin typeface="LFT Etica Book"/>
                <a:cs typeface="LFT Etica Book"/>
              </a:defRPr>
            </a:lvl1pPr>
          </a:lstStyle>
          <a:p>
            <a:fld id="{32329F4C-FF68-A14F-8973-C20EFECCAF81}" type="datetime1">
              <a:rPr lang="nb-NO" smtClean="0"/>
              <a:pPr/>
              <a:t>15.03.13</a:t>
            </a:fld>
            <a:endParaRPr lang="nb-NO" dirty="0"/>
          </a:p>
        </p:txBody>
      </p:sp>
      <p:sp>
        <p:nvSpPr>
          <p:cNvPr id="5" name="Footer Placeholder 4"/>
          <p:cNvSpPr>
            <a:spLocks noGrp="1"/>
          </p:cNvSpPr>
          <p:nvPr>
            <p:ph type="ftr" sz="quarter" idx="3"/>
          </p:nvPr>
        </p:nvSpPr>
        <p:spPr>
          <a:xfrm>
            <a:off x="1987551" y="6153418"/>
            <a:ext cx="2218267" cy="365125"/>
          </a:xfrm>
          <a:prstGeom prst="rect">
            <a:avLst/>
          </a:prstGeom>
        </p:spPr>
        <p:txBody>
          <a:bodyPr vert="horz" lIns="91440" tIns="45720" rIns="91440" bIns="45720" rtlCol="0" anchor="b"/>
          <a:lstStyle>
            <a:lvl1pPr algn="l">
              <a:defRPr sz="900" b="0" i="0">
                <a:solidFill>
                  <a:srgbClr val="867D78"/>
                </a:solidFill>
                <a:latin typeface="LFT Etica Book"/>
                <a:cs typeface="LFT Etica Book"/>
              </a:defRPr>
            </a:lvl1pPr>
          </a:lstStyle>
          <a:p>
            <a:r>
              <a:rPr lang="en-US" dirty="0" smtClean="0"/>
              <a:t>NRK </a:t>
            </a:r>
            <a:r>
              <a:rPr lang="en-US" dirty="0" err="1" smtClean="0"/>
              <a:t>PowerPointmal</a:t>
            </a:r>
            <a:endParaRPr lang="nb-NO" dirty="0"/>
          </a:p>
        </p:txBody>
      </p:sp>
      <p:sp>
        <p:nvSpPr>
          <p:cNvPr id="6" name="Slide Number Placeholder 5"/>
          <p:cNvSpPr>
            <a:spLocks noGrp="1"/>
          </p:cNvSpPr>
          <p:nvPr>
            <p:ph type="sldNum" sz="quarter" idx="4"/>
          </p:nvPr>
        </p:nvSpPr>
        <p:spPr>
          <a:xfrm>
            <a:off x="1591732" y="6348149"/>
            <a:ext cx="438150" cy="170392"/>
          </a:xfrm>
          <a:prstGeom prst="rect">
            <a:avLst/>
          </a:prstGeom>
        </p:spPr>
        <p:txBody>
          <a:bodyPr vert="horz" lIns="91440" tIns="45720" rIns="91440" bIns="45720" rtlCol="0" anchor="b"/>
          <a:lstStyle>
            <a:lvl1pPr algn="r">
              <a:defRPr sz="900">
                <a:solidFill>
                  <a:schemeClr val="accent3"/>
                </a:solidFill>
                <a:latin typeface="LFT Etica Book"/>
                <a:cs typeface="LFT Etica Book"/>
              </a:defRPr>
            </a:lvl1pPr>
          </a:lstStyle>
          <a:p>
            <a:fld id="{386C1B66-DFC1-9944-B08C-571264751923}" type="slidenum">
              <a:rPr lang="nb-NO" smtClean="0"/>
              <a:pPr/>
              <a:t>‹#›</a:t>
            </a:fld>
            <a:endParaRPr lang="nb-NO" dirty="0"/>
          </a:p>
        </p:txBody>
      </p:sp>
      <p:pic>
        <p:nvPicPr>
          <p:cNvPr id="11" name="Picture 10" descr="nrk_logo_sort.png"/>
          <p:cNvPicPr>
            <a:picLocks noChangeAspect="1"/>
          </p:cNvPicPr>
          <p:nvPr/>
        </p:nvPicPr>
        <p:blipFill>
          <a:blip r:embed="rId19"/>
          <a:stretch>
            <a:fillRect/>
          </a:stretch>
        </p:blipFill>
        <p:spPr>
          <a:xfrm>
            <a:off x="7966802" y="6232211"/>
            <a:ext cx="719999" cy="25696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5" r:id="rId4"/>
    <p:sldLayoutId id="2147483667" r:id="rId5"/>
    <p:sldLayoutId id="2147483666" r:id="rId6"/>
    <p:sldLayoutId id="2147483651" r:id="rId7"/>
    <p:sldLayoutId id="2147483660" r:id="rId8"/>
    <p:sldLayoutId id="2147483663" r:id="rId9"/>
    <p:sldLayoutId id="2147483664" r:id="rId10"/>
    <p:sldLayoutId id="2147483652" r:id="rId11"/>
    <p:sldLayoutId id="2147483653" r:id="rId12"/>
    <p:sldLayoutId id="2147483654" r:id="rId13"/>
    <p:sldLayoutId id="2147483662" r:id="rId14"/>
    <p:sldLayoutId id="2147483655" r:id="rId15"/>
    <p:sldLayoutId id="2147483656" r:id="rId16"/>
    <p:sldLayoutId id="2147483657" r:id="rId17"/>
  </p:sldLayoutIdLst>
  <p:timing>
    <p:tnLst>
      <p:par>
        <p:cTn xmlns:p14="http://schemas.microsoft.com/office/powerpoint/2010/main" id="1" dur="indefinite" restart="never" nodeType="tmRoot"/>
      </p:par>
    </p:tnLst>
  </p:timing>
  <p:hf hdr="0"/>
  <p:txStyles>
    <p:titleStyle>
      <a:lvl1pPr algn="l" defTabSz="457200" rtl="0" eaLnBrk="1" latinLnBrk="0" hangingPunct="1">
        <a:spcBef>
          <a:spcPct val="0"/>
        </a:spcBef>
        <a:buNone/>
        <a:defRPr sz="3100" b="0" i="0" kern="1200">
          <a:solidFill>
            <a:schemeClr val="tx2"/>
          </a:solidFill>
          <a:latin typeface="LFT Etica Regular"/>
          <a:ea typeface="+mj-ea"/>
          <a:cs typeface="LFT Etica Regular"/>
        </a:defRPr>
      </a:lvl1pPr>
    </p:titleStyle>
    <p:bodyStyle>
      <a:lvl1pPr marL="342900" indent="-342900" algn="l" defTabSz="457200" rtl="0" eaLnBrk="1" latinLnBrk="0" hangingPunct="1">
        <a:spcBef>
          <a:spcPct val="20000"/>
        </a:spcBef>
        <a:buClr>
          <a:schemeClr val="tx2"/>
        </a:buClr>
        <a:buSzPct val="80000"/>
        <a:buFont typeface="Arial"/>
        <a:buChar char="•"/>
        <a:defRPr sz="2500" b="0" i="0" kern="1200">
          <a:solidFill>
            <a:schemeClr val="accent1"/>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accent3"/>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1"/>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accent1"/>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www.offentlighet.no/" TargetMode="External"/><Relationship Id="rId4" Type="http://schemas.openxmlformats.org/officeDocument/2006/relationships/hyperlink" Target="http://www.lovdata.no/" TargetMode="External"/><Relationship Id="rId5" Type="http://schemas.openxmlformats.org/officeDocument/2006/relationships/hyperlink" Target="http://www.lovdata.no/for/sf/jd/jd-20081017-1119.html" TargetMode="External"/><Relationship Id="rId6" Type="http://schemas.openxmlformats.org/officeDocument/2006/relationships/hyperlink" Target="http://www.offentlighet.no/Dokumentoffentlighet/Veiledninger-ol/Lovforarbeider" TargetMode="External"/><Relationship Id="rId1" Type="http://schemas.openxmlformats.org/officeDocument/2006/relationships/slideLayout" Target="../slideLayouts/slideLayout8.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4.xml"/><Relationship Id="rId3" Type="http://schemas.openxmlformats.org/officeDocument/2006/relationships/image" Target="../media/image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8.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275419" y="276448"/>
            <a:ext cx="4571998" cy="5252482"/>
          </a:xfrm>
        </p:spPr>
        <p:txBody>
          <a:bodyPr/>
          <a:lstStyle/>
          <a:p>
            <a:r>
              <a:rPr lang="nb-NO" sz="9600" dirty="0" smtClean="0"/>
              <a:t>Lydlogg</a:t>
            </a:r>
            <a:br>
              <a:rPr lang="nb-NO" sz="9600" dirty="0" smtClean="0"/>
            </a:br>
            <a:r>
              <a:rPr lang="nb-NO" dirty="0" smtClean="0"/>
              <a:t> </a:t>
            </a:r>
            <a:endParaRPr lang="nb-NO" dirty="0"/>
          </a:p>
        </p:txBody>
      </p:sp>
      <p:sp>
        <p:nvSpPr>
          <p:cNvPr id="3" name="Undertittel 2"/>
          <p:cNvSpPr>
            <a:spLocks noGrp="1"/>
          </p:cNvSpPr>
          <p:nvPr>
            <p:ph type="subTitle" idx="1"/>
          </p:nvPr>
        </p:nvSpPr>
        <p:spPr>
          <a:xfrm>
            <a:off x="1371601" y="6518540"/>
            <a:ext cx="6273800" cy="148073"/>
          </a:xfrm>
        </p:spPr>
        <p:txBody>
          <a:bodyPr>
            <a:noAutofit/>
          </a:bodyPr>
          <a:lstStyle/>
          <a:p>
            <a:endParaRPr lang="nb-NO" sz="4400" dirty="0"/>
          </a:p>
        </p:txBody>
      </p:sp>
      <p:sp>
        <p:nvSpPr>
          <p:cNvPr id="4" name="Plassholder for dato 3"/>
          <p:cNvSpPr>
            <a:spLocks noGrp="1"/>
          </p:cNvSpPr>
          <p:nvPr>
            <p:ph type="dt" sz="half" idx="10"/>
          </p:nvPr>
        </p:nvSpPr>
        <p:spPr/>
        <p:txBody>
          <a:bodyPr/>
          <a:lstStyle/>
          <a:p>
            <a:fld id="{419440F2-BE53-F14A-8CED-A30BEFE2A06C}" type="datetime1">
              <a:rPr lang="nb-NO" smtClean="0"/>
              <a:pPr/>
              <a:t>15.03.13</a:t>
            </a:fld>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a:t>
            </a:fld>
            <a:endParaRPr lang="nb-NO"/>
          </a:p>
        </p:txBody>
      </p:sp>
    </p:spTree>
    <p:extLst>
      <p:ext uri="{BB962C8B-B14F-4D97-AF65-F5344CB8AC3E}">
        <p14:creationId xmlns:p14="http://schemas.microsoft.com/office/powerpoint/2010/main" val="4151396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91386"/>
            <a:ext cx="7772400" cy="754912"/>
          </a:xfrm>
        </p:spPr>
        <p:txBody>
          <a:bodyPr>
            <a:normAutofit/>
          </a:bodyPr>
          <a:lstStyle/>
          <a:p>
            <a:r>
              <a:rPr lang="nb-NO" sz="3600" dirty="0" smtClean="0"/>
              <a:t>Direktorat VS departement</a:t>
            </a:r>
            <a:endParaRPr lang="nb-NO" sz="3600" dirty="0"/>
          </a:p>
        </p:txBody>
      </p:sp>
      <p:sp>
        <p:nvSpPr>
          <p:cNvPr id="3" name="Plassholder for tekst 2"/>
          <p:cNvSpPr>
            <a:spLocks noGrp="1"/>
          </p:cNvSpPr>
          <p:nvPr>
            <p:ph type="body" idx="1"/>
          </p:nvPr>
        </p:nvSpPr>
        <p:spPr>
          <a:xfrm>
            <a:off x="457200" y="946298"/>
            <a:ext cx="7772400" cy="5574623"/>
          </a:xfrm>
        </p:spPr>
        <p:txBody>
          <a:bodyPr>
            <a:normAutofit fontScale="62500" lnSpcReduction="20000"/>
          </a:bodyPr>
          <a:lstStyle/>
          <a:p>
            <a:endParaRPr lang="nb-NO" dirty="0" smtClean="0"/>
          </a:p>
          <a:p>
            <a:r>
              <a:rPr lang="nb-NO" dirty="0" smtClean="0"/>
              <a:t>HELSEDIREKTORATET MENER:</a:t>
            </a:r>
          </a:p>
          <a:p>
            <a:endParaRPr lang="nb-NO" dirty="0" smtClean="0"/>
          </a:p>
          <a:p>
            <a:r>
              <a:rPr lang="nb-NO" dirty="0" smtClean="0"/>
              <a:t>"Lydopptak, og i dette tilfellet lydlogg, er en del av journalen inntil relevante og nødvendige opplysninger er nedtegnet, Helsedirektoratet forstår bestemmelsen dit hen at etter dette vil lydloggen følgelig ikke lenger være en del av pasientens  journal.  Dette medfører, etter Helsedirektoratets syn, at pasienter har rett til innsyn i lydlogg fram  til det tidspunktet hvor "relevante og nødvendige" opplysninger er nedtegnet i journalen – etter dette er det kun journalen som sådan pasienten har rett til innsyn i. </a:t>
            </a:r>
          </a:p>
          <a:p>
            <a:endParaRPr lang="nb-NO" dirty="0" smtClean="0"/>
          </a:p>
          <a:p>
            <a:r>
              <a:rPr lang="nb-NO" dirty="0" smtClean="0"/>
              <a:t>Det avgjørende for om pasienten har rett til innsyn i lydfilene eller kun det som er nedtegnet i pasientjournalen, blir følgelig hvor lang tid det  tar før "relevante og nødvendige" opplysninger er nedtegnet i journal. Dersom dette gjøres samtidig som telefon/radio kontakt, vil selve lydfilen som sådan, etter Helsedirektoratets vurdering, ikke bli en del av pasientjournalen.</a:t>
            </a:r>
          </a:p>
          <a:p>
            <a:endParaRPr lang="nb-NO" dirty="0" smtClean="0"/>
          </a:p>
          <a:p>
            <a:r>
              <a:rPr lang="nb-NO" dirty="0" smtClean="0"/>
              <a:t>DEPARTEMENTET MENER:</a:t>
            </a:r>
          </a:p>
          <a:p>
            <a:endParaRPr lang="nb-NO" dirty="0" smtClean="0"/>
          </a:p>
          <a:p>
            <a:r>
              <a:rPr lang="nb-NO" dirty="0" smtClean="0"/>
              <a:t>Pasient vil ha innsynsrett i lydlogg med helserelatert informasjon som kan knyttes til den enkelte, uten hensyn til om lydloggen anses som et behandlingsrettet helseregister eller et helseregister/behandling av helseopplysninger etter helseregisterloven § 5.</a:t>
            </a:r>
          </a:p>
          <a:p>
            <a:endParaRPr lang="nb-NO" dirty="0" smtClean="0"/>
          </a:p>
          <a:p>
            <a:r>
              <a:rPr lang="nb-NO" dirty="0" smtClean="0"/>
              <a:t>Selv om pasienten vil ha innsynsrett i lydloggen - er det ikke tydeliggjort i regelverket om pasienten også kan få kopi av selve lydfilen.  Pasientrettighetsloven § 5-1 brukes uttrykket rett til kopi. l forhold til lydlogg kan dette også forstås som rett til utskrift av hva som blir sagt på lydfilen/innholdet i lydfilen.   </a:t>
            </a:r>
          </a:p>
          <a:p>
            <a:endParaRPr lang="nb-NO" dirty="0" smtClean="0"/>
          </a:p>
          <a:p>
            <a:r>
              <a:rPr lang="nb-NO" dirty="0" smtClean="0"/>
              <a:t>Departementet ser at det kan være behov for klarere regelverk på dette området. Dette gjelder både pasienters innsynrett i logg og eventuelt krav om oppbevaring av logg. En gjennomgang av lydloggen i ettertid muliggjør en etterprøvbarhet av  hendelsesforløpet, og kan gi viktig bidrag til kvalitetssikring av tjenesten.</a:t>
            </a:r>
          </a:p>
          <a:p>
            <a:endParaRPr lang="nb-NO" dirty="0" smtClean="0"/>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10</a:t>
            </a:fld>
            <a:endParaRPr lang="nb-NO"/>
          </a:p>
        </p:txBody>
      </p:sp>
    </p:spTree>
    <p:extLst>
      <p:ext uri="{BB962C8B-B14F-4D97-AF65-F5344CB8AC3E}">
        <p14:creationId xmlns:p14="http://schemas.microsoft.com/office/powerpoint/2010/main" val="1374876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55181"/>
            <a:ext cx="7772400" cy="1073888"/>
          </a:xfrm>
        </p:spPr>
        <p:txBody>
          <a:bodyPr/>
          <a:lstStyle/>
          <a:p>
            <a:r>
              <a:rPr lang="nb-NO" dirty="0" smtClean="0"/>
              <a:t>Viktig avgjørelse</a:t>
            </a:r>
            <a:endParaRPr lang="nb-NO" dirty="0"/>
          </a:p>
        </p:txBody>
      </p:sp>
      <p:sp>
        <p:nvSpPr>
          <p:cNvPr id="3" name="Plassholder for tekst 2"/>
          <p:cNvSpPr>
            <a:spLocks noGrp="1"/>
          </p:cNvSpPr>
          <p:nvPr>
            <p:ph type="body" idx="1"/>
          </p:nvPr>
        </p:nvSpPr>
        <p:spPr>
          <a:xfrm>
            <a:off x="319618" y="1329069"/>
            <a:ext cx="7772400" cy="5656521"/>
          </a:xfrm>
        </p:spPr>
        <p:txBody>
          <a:bodyPr>
            <a:normAutofit fontScale="85000" lnSpcReduction="10000"/>
          </a:bodyPr>
          <a:lstStyle/>
          <a:p>
            <a:r>
              <a:rPr lang="nb-NO" dirty="0" smtClean="0"/>
              <a:t>«Dersom </a:t>
            </a:r>
            <a:r>
              <a:rPr lang="nb-NO" dirty="0"/>
              <a:t>det kan gis innsyn i en lydlogg, for eksempel fordi lydloggen allerede er </a:t>
            </a:r>
            <a:r>
              <a:rPr lang="nb-NO" dirty="0" smtClean="0"/>
              <a:t>blitt gjort </a:t>
            </a:r>
            <a:r>
              <a:rPr lang="nb-NO" dirty="0"/>
              <a:t>kjent, jf. forvaltningslovens § 13 a, eller pasienten samtykker, jf.</a:t>
            </a:r>
          </a:p>
          <a:p>
            <a:r>
              <a:rPr lang="nb-NO" dirty="0"/>
              <a:t>offentlighetslovens § 13 tredje ledd, må innsyn gis i selve </a:t>
            </a:r>
            <a:r>
              <a:rPr lang="nb-NO" dirty="0" err="1"/>
              <a:t>Iydfilen</a:t>
            </a:r>
            <a:r>
              <a:rPr lang="nb-NO" dirty="0"/>
              <a:t> dersom dette </a:t>
            </a:r>
            <a:r>
              <a:rPr lang="nb-NO" dirty="0" smtClean="0"/>
              <a:t>blir krevd.»</a:t>
            </a:r>
          </a:p>
          <a:p>
            <a:endParaRPr lang="nb-NO" dirty="0"/>
          </a:p>
          <a:p>
            <a:r>
              <a:rPr lang="nb-NO" dirty="0" smtClean="0"/>
              <a:t>«Innsyn </a:t>
            </a:r>
            <a:r>
              <a:rPr lang="nb-NO" dirty="0"/>
              <a:t>og </a:t>
            </a:r>
            <a:r>
              <a:rPr lang="nb-NO" dirty="0" smtClean="0"/>
              <a:t>utlevering </a:t>
            </a:r>
            <a:r>
              <a:rPr lang="nb-NO" dirty="0"/>
              <a:t>av lydlogg etter offentlighetsloven vil først og fremst være </a:t>
            </a:r>
            <a:r>
              <a:rPr lang="nb-NO" dirty="0" smtClean="0"/>
              <a:t>aktuelt der </a:t>
            </a:r>
            <a:r>
              <a:rPr lang="nb-NO" dirty="0"/>
              <a:t>lydloggen er sendt ut av </a:t>
            </a:r>
            <a:r>
              <a:rPr lang="nb-NO" dirty="0" smtClean="0"/>
              <a:t>AMK-sentralen/sykehuset </a:t>
            </a:r>
            <a:r>
              <a:rPr lang="nb-NO" dirty="0"/>
              <a:t>Dette vil for eksempel skje </a:t>
            </a:r>
            <a:r>
              <a:rPr lang="nb-NO" dirty="0" smtClean="0"/>
              <a:t>når Statens </a:t>
            </a:r>
            <a:r>
              <a:rPr lang="nb-NO" dirty="0"/>
              <a:t>helsetilsyn ber om å få utlevert lydloggen i forbindelse med et </a:t>
            </a:r>
            <a:r>
              <a:rPr lang="nb-NO" dirty="0" smtClean="0"/>
              <a:t>tilsyn»</a:t>
            </a:r>
          </a:p>
          <a:p>
            <a:endParaRPr lang="nb-NO" dirty="0"/>
          </a:p>
          <a:p>
            <a:r>
              <a:rPr lang="nb-NO" dirty="0" smtClean="0"/>
              <a:t>«Dersom </a:t>
            </a:r>
            <a:r>
              <a:rPr lang="nb-NO" dirty="0"/>
              <a:t>en lydlogg blir sendt ut av virksomheten, vil loggen bli et dokument </a:t>
            </a:r>
            <a:r>
              <a:rPr lang="nb-NO" dirty="0" smtClean="0"/>
              <a:t>etter Offentlighetsloven»</a:t>
            </a:r>
          </a:p>
          <a:p>
            <a:endParaRPr lang="nb-NO" dirty="0" smtClean="0"/>
          </a:p>
          <a:p>
            <a:r>
              <a:rPr lang="nb-NO" dirty="0" smtClean="0"/>
              <a:t>«l </a:t>
            </a:r>
            <a:r>
              <a:rPr lang="nb-NO" dirty="0"/>
              <a:t>en konkret sak har departementet etter samtaler med Justisdepartementets</a:t>
            </a:r>
          </a:p>
          <a:p>
            <a:r>
              <a:rPr lang="nb-NO" dirty="0"/>
              <a:t>lovavdeling, konkludert med at utlevering av en utskrift fra lydloggen ikke er i</a:t>
            </a:r>
          </a:p>
          <a:p>
            <a:r>
              <a:rPr lang="nb-NO" dirty="0"/>
              <a:t>overensstemmelse med offentlighetslovens § 30, da dette kan innebære endringer i </a:t>
            </a:r>
            <a:r>
              <a:rPr lang="nb-NO" dirty="0" smtClean="0"/>
              <a:t>det dokumentet </a:t>
            </a:r>
            <a:r>
              <a:rPr lang="nb-NO" dirty="0"/>
              <a:t>en har fått innsyn i</a:t>
            </a:r>
            <a:r>
              <a:rPr lang="nb-NO" dirty="0" smtClean="0"/>
              <a:t>.»</a:t>
            </a:r>
            <a:endParaRPr lang="nb-NO" dirty="0"/>
          </a:p>
          <a:p>
            <a:endParaRPr lang="nb-NO" dirty="0"/>
          </a:p>
          <a:p>
            <a:r>
              <a:rPr lang="nb-NO" dirty="0" smtClean="0"/>
              <a:t>(Brev fra Helsedepartementet til Helsedirektoratet 10.10.2011)</a:t>
            </a:r>
          </a:p>
          <a:p>
            <a:endParaRPr lang="nb-NO" dirty="0" smtClean="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11</a:t>
            </a:fld>
            <a:endParaRPr lang="nb-NO"/>
          </a:p>
        </p:txBody>
      </p:sp>
    </p:spTree>
    <p:extLst>
      <p:ext uri="{BB962C8B-B14F-4D97-AF65-F5344CB8AC3E}">
        <p14:creationId xmlns:p14="http://schemas.microsoft.com/office/powerpoint/2010/main" val="1374876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lstStyle/>
          <a:p>
            <a:r>
              <a:rPr lang="nb-NO" dirty="0" smtClean="0"/>
              <a:t>Om lydlogger</a:t>
            </a:r>
            <a:endParaRPr lang="nb-NO" dirty="0"/>
          </a:p>
        </p:txBody>
      </p:sp>
      <p:sp>
        <p:nvSpPr>
          <p:cNvPr id="3" name="Plassholder for tekst 2"/>
          <p:cNvSpPr>
            <a:spLocks noGrp="1"/>
          </p:cNvSpPr>
          <p:nvPr>
            <p:ph type="body" idx="1"/>
          </p:nvPr>
        </p:nvSpPr>
        <p:spPr>
          <a:xfrm>
            <a:off x="319618" y="2030819"/>
            <a:ext cx="7772400" cy="3555523"/>
          </a:xfrm>
        </p:spPr>
        <p:txBody>
          <a:bodyPr>
            <a:normAutofit/>
          </a:bodyPr>
          <a:lstStyle/>
          <a:p>
            <a:r>
              <a:rPr lang="nb-NO" dirty="0" smtClean="0"/>
              <a:t>”Det er viktig med åpenhet og innsyn. Denne regjeringen ønsker mest mulig åpenhet om kvaliteten i helsevesenet også når ting går galt. Vi skal utrede denne saken i samarbeid med Helsedirektoratet for å se om det er behov for regelverksendringer”</a:t>
            </a:r>
          </a:p>
          <a:p>
            <a:r>
              <a:rPr lang="nb-NO" dirty="0" smtClean="0"/>
              <a:t>Statssekretær </a:t>
            </a:r>
            <a:r>
              <a:rPr lang="nb-NO" b="1" i="1" dirty="0" smtClean="0"/>
              <a:t>Robin M.  </a:t>
            </a:r>
            <a:r>
              <a:rPr lang="nb-NO" b="1" i="1" dirty="0" err="1" smtClean="0"/>
              <a:t>Kåss</a:t>
            </a:r>
            <a:r>
              <a:rPr lang="nb-NO" dirty="0" smtClean="0"/>
              <a:t> til Dagens Medisin.</a:t>
            </a:r>
            <a:br>
              <a:rPr lang="nb-NO" dirty="0" smtClean="0"/>
            </a:br>
            <a:r>
              <a:rPr lang="nb-NO" dirty="0" smtClean="0"/>
              <a:t/>
            </a:r>
            <a:br>
              <a:rPr lang="nb-NO" dirty="0" smtClean="0"/>
            </a:br>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12</a:t>
            </a:fld>
            <a:endParaRPr lang="nb-NO"/>
          </a:p>
        </p:txBody>
      </p:sp>
    </p:spTree>
    <p:extLst>
      <p:ext uri="{BB962C8B-B14F-4D97-AF65-F5344CB8AC3E}">
        <p14:creationId xmlns:p14="http://schemas.microsoft.com/office/powerpoint/2010/main" val="1374876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7772400" cy="765544"/>
          </a:xfrm>
        </p:spPr>
        <p:txBody>
          <a:bodyPr/>
          <a:lstStyle/>
          <a:p>
            <a:r>
              <a:rPr lang="nb-NO" dirty="0" smtClean="0"/>
              <a:t>«De tapte minuttene»</a:t>
            </a:r>
            <a:endParaRPr lang="nb-NO" dirty="0"/>
          </a:p>
        </p:txBody>
      </p:sp>
      <p:sp>
        <p:nvSpPr>
          <p:cNvPr id="3" name="Subtitle 2"/>
          <p:cNvSpPr>
            <a:spLocks noGrp="1"/>
          </p:cNvSpPr>
          <p:nvPr>
            <p:ph type="body" idx="1"/>
          </p:nvPr>
        </p:nvSpPr>
        <p:spPr>
          <a:xfrm>
            <a:off x="319618" y="609307"/>
            <a:ext cx="7772400" cy="6344386"/>
          </a:xfrm>
        </p:spPr>
        <p:txBody>
          <a:bodyPr>
            <a:normAutofit fontScale="70000" lnSpcReduction="20000"/>
          </a:bodyPr>
          <a:lstStyle/>
          <a:p>
            <a:r>
              <a:rPr lang="nb-NO" dirty="0"/>
              <a:t> </a:t>
            </a:r>
          </a:p>
          <a:p>
            <a:pPr lvl="0"/>
            <a:r>
              <a:rPr lang="nb-NO" b="1" dirty="0"/>
              <a:t>5. april:  </a:t>
            </a:r>
            <a:r>
              <a:rPr lang="nb-NO" dirty="0"/>
              <a:t>NRK innhenter samtykke fra den ene familien. Innsynskrav sendes 5.april.</a:t>
            </a:r>
          </a:p>
          <a:p>
            <a:pPr lvl="0"/>
            <a:r>
              <a:rPr lang="nb-NO" b="1" dirty="0"/>
              <a:t>15. april: </a:t>
            </a:r>
            <a:r>
              <a:rPr lang="nb-NO" dirty="0"/>
              <a:t>NRK etterlyser svar på innsynskrav.</a:t>
            </a:r>
          </a:p>
          <a:p>
            <a:pPr lvl="0"/>
            <a:r>
              <a:rPr lang="nb-NO" b="1" dirty="0"/>
              <a:t>27. april: </a:t>
            </a:r>
            <a:r>
              <a:rPr lang="nb-NO" dirty="0"/>
              <a:t>Første tilbakemelding fra Helse Nordmøre og Romsdal. Saken er oversendt til deres jurist for vurdering.</a:t>
            </a:r>
          </a:p>
          <a:p>
            <a:pPr lvl="0"/>
            <a:r>
              <a:rPr lang="nb-NO" b="1" dirty="0"/>
              <a:t>27. april: </a:t>
            </a:r>
            <a:r>
              <a:rPr lang="nb-NO" dirty="0"/>
              <a:t>NRK ber om at lydlogg knyttet til den ene pasienten frigis straks, og påpeker at Helse Nordmøre og Romsdal ikke har gitt noe lovhjemmel for å nekte innsyn.</a:t>
            </a:r>
          </a:p>
          <a:p>
            <a:pPr lvl="0"/>
            <a:r>
              <a:rPr lang="nb-NO" b="1" dirty="0"/>
              <a:t>3. mai</a:t>
            </a:r>
            <a:r>
              <a:rPr lang="nb-NO" dirty="0"/>
              <a:t>: NRK etterlyser svar fra Helse Nordmøre og Romsdal. </a:t>
            </a:r>
          </a:p>
          <a:p>
            <a:pPr lvl="0"/>
            <a:r>
              <a:rPr lang="nb-NO" b="1" dirty="0"/>
              <a:t>3. mai: </a:t>
            </a:r>
            <a:r>
              <a:rPr lang="nb-NO" dirty="0"/>
              <a:t>Helse NR ber oss vente juridisk betenkning. Inviterer NRK til et møte om saken.</a:t>
            </a:r>
          </a:p>
          <a:p>
            <a:pPr lvl="0"/>
            <a:r>
              <a:rPr lang="nb-NO" b="1" dirty="0"/>
              <a:t>9. mai: </a:t>
            </a:r>
            <a:r>
              <a:rPr lang="nb-NO" dirty="0"/>
              <a:t>Helse NR har ikke svart. NRK varsler i e-post at saken sendes Helsedepartementet for klagebehandling om ikke svar gis.</a:t>
            </a:r>
          </a:p>
          <a:p>
            <a:pPr lvl="0"/>
            <a:r>
              <a:rPr lang="nb-NO" b="1" dirty="0"/>
              <a:t>18. </a:t>
            </a:r>
            <a:r>
              <a:rPr lang="nb-NO" b="1" dirty="0" smtClean="0"/>
              <a:t>mai: </a:t>
            </a:r>
            <a:r>
              <a:rPr lang="nb-NO" dirty="0" smtClean="0"/>
              <a:t>NRK avtaler </a:t>
            </a:r>
            <a:r>
              <a:rPr lang="nb-NO" dirty="0"/>
              <a:t>møte med Helse NR. Vi har ikke fått svar på innsyn.</a:t>
            </a:r>
          </a:p>
          <a:p>
            <a:pPr lvl="0"/>
            <a:r>
              <a:rPr lang="nb-NO" b="1" dirty="0"/>
              <a:t>20. mai. </a:t>
            </a:r>
            <a:r>
              <a:rPr lang="nb-NO" dirty="0"/>
              <a:t>Helse NR kommer med svar på vår hendelse fra 5.april.  Vi får avslag på innsyn fordi en utlevering av redigert logg vil gi et misvisende inntrykk av hva som skjedde, hevder Helse NR.</a:t>
            </a:r>
          </a:p>
          <a:p>
            <a:pPr lvl="0"/>
            <a:r>
              <a:rPr lang="nb-NO" b="1" dirty="0"/>
              <a:t>26.mai. </a:t>
            </a:r>
            <a:r>
              <a:rPr lang="nb-NO" dirty="0"/>
              <a:t>NRK sender ny klage til Helsedepartementet og Ann Eli innhenter samtykkeerklæring fra familie </a:t>
            </a:r>
            <a:r>
              <a:rPr lang="nb-NO" dirty="0" err="1"/>
              <a:t>nr</a:t>
            </a:r>
            <a:r>
              <a:rPr lang="nb-NO" dirty="0"/>
              <a:t> 2.</a:t>
            </a:r>
          </a:p>
          <a:p>
            <a:pPr lvl="0"/>
            <a:r>
              <a:rPr lang="nb-NO" b="1" dirty="0"/>
              <a:t>7.juni. </a:t>
            </a:r>
            <a:r>
              <a:rPr lang="nb-NO" dirty="0"/>
              <a:t>NRK møter Helse NR. Det står på sitt krav om tilbakeholdelse av lydlogg.	</a:t>
            </a:r>
          </a:p>
          <a:p>
            <a:pPr lvl="0"/>
            <a:r>
              <a:rPr lang="nb-NO" b="1" dirty="0"/>
              <a:t>23.juni.  </a:t>
            </a:r>
            <a:r>
              <a:rPr lang="nb-NO" dirty="0"/>
              <a:t>Helse NR svarer Helsedepartementet at de står fast på kravet om hemmelighold av lydlogg.</a:t>
            </a:r>
          </a:p>
          <a:p>
            <a:pPr lvl="0"/>
            <a:r>
              <a:rPr lang="nb-NO" b="1" dirty="0"/>
              <a:t>26. juni. </a:t>
            </a:r>
            <a:r>
              <a:rPr lang="nb-NO" dirty="0"/>
              <a:t>Helsedepartementet gir NRK innsyn i lydlogg</a:t>
            </a:r>
            <a:r>
              <a:rPr lang="nb-NO" dirty="0" smtClean="0"/>
              <a:t>.</a:t>
            </a:r>
            <a:r>
              <a:rPr lang="nb-NO" dirty="0"/>
              <a:t> </a:t>
            </a:r>
          </a:p>
          <a:p>
            <a:pPr lvl="0"/>
            <a:r>
              <a:rPr lang="nb-NO" b="1" dirty="0"/>
              <a:t>1. juli. </a:t>
            </a:r>
            <a:r>
              <a:rPr lang="nb-NO" dirty="0"/>
              <a:t>Helse NR vil fremdeles ikke gi ut lydlogg, og sier de vil </a:t>
            </a:r>
            <a:r>
              <a:rPr lang="nb-NO" dirty="0" smtClean="0"/>
              <a:t>forbeholde </a:t>
            </a:r>
            <a:r>
              <a:rPr lang="nb-NO" dirty="0"/>
              <a:t>seg retten til å levere ut loggen i det format som de mener er </a:t>
            </a:r>
            <a:r>
              <a:rPr lang="nb-NO" dirty="0" smtClean="0"/>
              <a:t>tjenlig</a:t>
            </a:r>
            <a:r>
              <a:rPr lang="nb-NO" dirty="0"/>
              <a:t>. NRK tilbys en utskrift av loggen.</a:t>
            </a:r>
          </a:p>
          <a:p>
            <a:pPr lvl="0"/>
            <a:r>
              <a:rPr lang="nb-NO" b="1" dirty="0"/>
              <a:t>1. juli. </a:t>
            </a:r>
            <a:r>
              <a:rPr lang="nb-NO" dirty="0"/>
              <a:t>NRK sender ny klage til først Helse NR og deretter Helsedepartementet. NRK viser til EU direktiv 2003/98/EF, og </a:t>
            </a:r>
            <a:r>
              <a:rPr lang="nb-NO" dirty="0" err="1"/>
              <a:t>off.lovas</a:t>
            </a:r>
            <a:r>
              <a:rPr lang="nb-NO" dirty="0"/>
              <a:t> §30 (1) </a:t>
            </a:r>
            <a:r>
              <a:rPr lang="nb-NO" dirty="0" err="1"/>
              <a:t>pk</a:t>
            </a:r>
            <a:r>
              <a:rPr lang="nb-NO" dirty="0"/>
              <a:t>. 2, og krever at alle tilgjengelige versjoner av loggen gjøres offentlig.  Helse NR står fast på sitt vedtak om å gi en skriftlig versjon av lydloggen.</a:t>
            </a:r>
          </a:p>
          <a:p>
            <a:pPr lvl="0"/>
            <a:r>
              <a:rPr lang="nb-NO" b="1" dirty="0"/>
              <a:t>4.juli. </a:t>
            </a:r>
            <a:r>
              <a:rPr lang="nb-NO" dirty="0"/>
              <a:t>Helsedepartementet pålegger helse NR å utlevere lydfila fra hendelsen 7.mars 2010.</a:t>
            </a:r>
          </a:p>
          <a:p>
            <a:pPr lvl="0"/>
            <a:r>
              <a:rPr lang="nb-NO" b="1" dirty="0"/>
              <a:t>4. juli. </a:t>
            </a:r>
            <a:r>
              <a:rPr lang="nb-NO" dirty="0"/>
              <a:t>Helse NR varsler at de vil gi oss lydfila, dersom NRK først vil lytte på loggen sammen med en av sjukehusets leger, for å unngå evt. Misforståelser. NRK aksepterer dette.</a:t>
            </a:r>
          </a:p>
          <a:p>
            <a:r>
              <a:rPr lang="nb-NO" dirty="0"/>
              <a:t> </a:t>
            </a:r>
            <a:r>
              <a:rPr lang="nb-NO" b="1" dirty="0" smtClean="0"/>
              <a:t>6</a:t>
            </a:r>
            <a:r>
              <a:rPr lang="nb-NO" b="1" dirty="0"/>
              <a:t>. juli: </a:t>
            </a:r>
            <a:r>
              <a:rPr lang="nb-NO" dirty="0" smtClean="0"/>
              <a:t>NRK får </a:t>
            </a:r>
            <a:r>
              <a:rPr lang="nb-NO" dirty="0"/>
              <a:t>utlevert lydloggen.</a:t>
            </a:r>
          </a:p>
          <a:p>
            <a:endParaRPr lang="nb-NO" dirty="0" smtClean="0"/>
          </a:p>
        </p:txBody>
      </p:sp>
      <p:sp>
        <p:nvSpPr>
          <p:cNvPr id="5" name="Slide Number Placeholder 4"/>
          <p:cNvSpPr>
            <a:spLocks noGrp="1"/>
          </p:cNvSpPr>
          <p:nvPr>
            <p:ph type="sldNum" sz="quarter" idx="12"/>
          </p:nvPr>
        </p:nvSpPr>
        <p:spPr/>
        <p:txBody>
          <a:bodyPr/>
          <a:lstStyle/>
          <a:p>
            <a:fld id="{386C1B66-DFC1-9944-B08C-571264751923}" type="slidenum">
              <a:rPr lang="nb-NO" smtClean="0"/>
              <a:pPr/>
              <a:t>13</a:t>
            </a:fld>
            <a:endParaRPr lang="nb-NO"/>
          </a:p>
        </p:txBody>
      </p:sp>
    </p:spTree>
    <p:extLst>
      <p:ext uri="{BB962C8B-B14F-4D97-AF65-F5344CB8AC3E}">
        <p14:creationId xmlns:p14="http://schemas.microsoft.com/office/powerpoint/2010/main" val="41417067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275419" y="276448"/>
            <a:ext cx="4571998" cy="4476306"/>
          </a:xfrm>
        </p:spPr>
        <p:txBody>
          <a:bodyPr/>
          <a:lstStyle/>
          <a:p>
            <a:r>
              <a:rPr lang="nb-NO" sz="9600" dirty="0" smtClean="0"/>
              <a:t/>
            </a:r>
            <a:br>
              <a:rPr lang="nb-NO" sz="9600" dirty="0" smtClean="0"/>
            </a:br>
            <a:r>
              <a:rPr lang="nb-NO" sz="9600" dirty="0" smtClean="0"/>
              <a:t>Brann</a:t>
            </a:r>
            <a:br>
              <a:rPr lang="nb-NO" sz="9600" dirty="0" smtClean="0"/>
            </a:br>
            <a:r>
              <a:rPr lang="nb-NO" dirty="0" smtClean="0"/>
              <a:t> </a:t>
            </a:r>
            <a:endParaRPr lang="nb-NO" dirty="0"/>
          </a:p>
        </p:txBody>
      </p:sp>
      <p:sp>
        <p:nvSpPr>
          <p:cNvPr id="3" name="Undertittel 2"/>
          <p:cNvSpPr>
            <a:spLocks noGrp="1"/>
          </p:cNvSpPr>
          <p:nvPr>
            <p:ph type="subTitle" idx="1"/>
          </p:nvPr>
        </p:nvSpPr>
        <p:spPr>
          <a:xfrm>
            <a:off x="1371601" y="5411972"/>
            <a:ext cx="6273800" cy="1254642"/>
          </a:xfrm>
        </p:spPr>
        <p:txBody>
          <a:bodyPr>
            <a:noAutofit/>
          </a:bodyPr>
          <a:lstStyle/>
          <a:p>
            <a:r>
              <a:rPr lang="nb-NO" sz="4400" dirty="0" smtClean="0"/>
              <a:t> </a:t>
            </a:r>
            <a:endParaRPr lang="nb-NO" sz="4400" dirty="0"/>
          </a:p>
        </p:txBody>
      </p:sp>
      <p:sp>
        <p:nvSpPr>
          <p:cNvPr id="4" name="Plassholder for dato 3"/>
          <p:cNvSpPr>
            <a:spLocks noGrp="1"/>
          </p:cNvSpPr>
          <p:nvPr>
            <p:ph type="dt" sz="half" idx="10"/>
          </p:nvPr>
        </p:nvSpPr>
        <p:spPr/>
        <p:txBody>
          <a:bodyPr/>
          <a:lstStyle/>
          <a:p>
            <a:fld id="{419440F2-BE53-F14A-8CED-A30BEFE2A06C}" type="datetime1">
              <a:rPr lang="nb-NO" smtClean="0"/>
              <a:pPr/>
              <a:t>15.03.13</a:t>
            </a:fld>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14</a:t>
            </a:fld>
            <a:endParaRPr lang="nb-NO"/>
          </a:p>
        </p:txBody>
      </p:sp>
    </p:spTree>
    <p:extLst>
      <p:ext uri="{BB962C8B-B14F-4D97-AF65-F5344CB8AC3E}">
        <p14:creationId xmlns:p14="http://schemas.microsoft.com/office/powerpoint/2010/main" val="4151396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smtClean="0"/>
              <a:t>Hvorfor NEKTES VI INNSYN?</a:t>
            </a:r>
            <a:endParaRPr lang="nb-NO" dirty="0"/>
          </a:p>
        </p:txBody>
      </p:sp>
      <p:sp>
        <p:nvSpPr>
          <p:cNvPr id="3" name="Plassholder for tekst 2"/>
          <p:cNvSpPr>
            <a:spLocks noGrp="1"/>
          </p:cNvSpPr>
          <p:nvPr>
            <p:ph type="body" idx="1"/>
          </p:nvPr>
        </p:nvSpPr>
        <p:spPr>
          <a:xfrm>
            <a:off x="457201" y="1611900"/>
            <a:ext cx="7772400" cy="4541518"/>
          </a:xfrm>
        </p:spPr>
        <p:txBody>
          <a:bodyPr>
            <a:normAutofit fontScale="92500" lnSpcReduction="20000"/>
          </a:bodyPr>
          <a:lstStyle/>
          <a:p>
            <a:endParaRPr lang="nb-NO" dirty="0"/>
          </a:p>
          <a:p>
            <a:pPr marL="171450" indent="-171450">
              <a:buFontTx/>
              <a:buChar char="-"/>
            </a:pPr>
            <a:r>
              <a:rPr lang="nb-NO" dirty="0" err="1" smtClean="0"/>
              <a:t>-Ikke</a:t>
            </a:r>
            <a:r>
              <a:rPr lang="nb-NO" dirty="0" smtClean="0"/>
              <a:t> offentlig fordi opptakene er lange av samtaler, der en også får innslag av andre telefoner. Eks politi, helse.. </a:t>
            </a:r>
          </a:p>
          <a:p>
            <a:pPr marL="171450" indent="-171450">
              <a:buFontTx/>
              <a:buChar char="-"/>
            </a:pPr>
            <a:endParaRPr lang="nb-NO" dirty="0" smtClean="0"/>
          </a:p>
          <a:p>
            <a:pPr marL="171450" indent="-171450">
              <a:buFontTx/>
              <a:buChar char="-"/>
            </a:pPr>
            <a:r>
              <a:rPr lang="nb-NO" dirty="0" err="1" smtClean="0"/>
              <a:t>-De</a:t>
            </a:r>
            <a:r>
              <a:rPr lang="nb-NO" dirty="0" smtClean="0"/>
              <a:t> påberoper seg at det er for stor arbeidsmengde å sortere i lydloggen.</a:t>
            </a:r>
          </a:p>
          <a:p>
            <a:pPr marL="171450" indent="-171450">
              <a:buFontTx/>
              <a:buChar char="-"/>
            </a:pPr>
            <a:endParaRPr lang="nb-NO" dirty="0" smtClean="0"/>
          </a:p>
          <a:p>
            <a:pPr marL="171450" indent="-171450">
              <a:buFontTx/>
              <a:buChar char="-"/>
            </a:pPr>
            <a:r>
              <a:rPr lang="nb-NO" dirty="0" err="1" smtClean="0"/>
              <a:t>-De</a:t>
            </a:r>
            <a:r>
              <a:rPr lang="nb-NO" dirty="0" smtClean="0"/>
              <a:t> frykter at lydloggene havner på nett til intern underholdning.</a:t>
            </a:r>
          </a:p>
          <a:p>
            <a:pPr marL="171450" indent="-171450">
              <a:buFontTx/>
              <a:buChar char="-"/>
            </a:pPr>
            <a:endParaRPr lang="nb-NO" dirty="0" smtClean="0"/>
          </a:p>
          <a:p>
            <a:pPr marL="171450" indent="-171450">
              <a:buFontTx/>
              <a:buChar char="-"/>
            </a:pPr>
            <a:r>
              <a:rPr lang="nb-NO" dirty="0" err="1" smtClean="0"/>
              <a:t>-Lydloggen</a:t>
            </a:r>
            <a:r>
              <a:rPr lang="nb-NO" dirty="0" smtClean="0"/>
              <a:t> er interne. </a:t>
            </a:r>
          </a:p>
          <a:p>
            <a:pPr marL="171450" indent="-171450">
              <a:buFontTx/>
              <a:buChar char="-"/>
            </a:pPr>
            <a:endParaRPr lang="nb-NO" dirty="0" smtClean="0"/>
          </a:p>
          <a:p>
            <a:pPr marL="171450" indent="-171450">
              <a:buFontTx/>
              <a:buChar char="-"/>
            </a:pPr>
            <a:r>
              <a:rPr lang="nb-NO" dirty="0" err="1" smtClean="0"/>
              <a:t>-Direktoratet</a:t>
            </a:r>
            <a:r>
              <a:rPr lang="nb-NO" dirty="0" smtClean="0"/>
              <a:t> for samfunnssikkerhet og Beredskap har i rundskriv  i 2004 sagt at lydlogger ikke skal utleveres.</a:t>
            </a:r>
          </a:p>
          <a:p>
            <a:pPr marL="171450" indent="-171450">
              <a:buFontTx/>
              <a:buChar char="-"/>
            </a:pPr>
            <a:endParaRPr lang="nb-NO" dirty="0" smtClean="0"/>
          </a:p>
          <a:p>
            <a:pPr marL="171450" indent="-171450">
              <a:buFontTx/>
              <a:buChar char="-"/>
            </a:pPr>
            <a:r>
              <a:rPr lang="nb-NO" dirty="0" err="1" smtClean="0"/>
              <a:t>-Direktoratet</a:t>
            </a:r>
            <a:r>
              <a:rPr lang="nb-NO" dirty="0" smtClean="0"/>
              <a:t> sier likevel at en skal vurdere om store samfunnsmessige hensyn tilsier offentliggjøring.</a:t>
            </a:r>
          </a:p>
          <a:p>
            <a:pPr marL="171450" indent="-171450">
              <a:buFontTx/>
              <a:buChar char="-"/>
            </a:pPr>
            <a:endParaRPr lang="nb-NO" dirty="0" smtClean="0"/>
          </a:p>
          <a:p>
            <a:pPr marL="171450" indent="-171450">
              <a:buFontTx/>
              <a:buChar char="-"/>
            </a:pPr>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15</a:t>
            </a:fld>
            <a:endParaRPr lang="nb-NO"/>
          </a:p>
        </p:txBody>
      </p:sp>
    </p:spTree>
    <p:extLst>
      <p:ext uri="{BB962C8B-B14F-4D97-AF65-F5344CB8AC3E}">
        <p14:creationId xmlns:p14="http://schemas.microsoft.com/office/powerpoint/2010/main" val="1374876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smtClean="0"/>
              <a:t>Porsgrunn: kirkebrann 11.april i 2011.</a:t>
            </a:r>
            <a:endParaRPr lang="nb-NO" dirty="0"/>
          </a:p>
        </p:txBody>
      </p:sp>
      <p:sp>
        <p:nvSpPr>
          <p:cNvPr id="3" name="Plassholder for tekst 2"/>
          <p:cNvSpPr>
            <a:spLocks noGrp="1"/>
          </p:cNvSpPr>
          <p:nvPr>
            <p:ph type="body" idx="1"/>
          </p:nvPr>
        </p:nvSpPr>
        <p:spPr>
          <a:xfrm>
            <a:off x="457200" y="1818166"/>
            <a:ext cx="7772400" cy="5039834"/>
          </a:xfrm>
        </p:spPr>
        <p:txBody>
          <a:bodyPr>
            <a:normAutofit fontScale="85000" lnSpcReduction="20000"/>
          </a:bodyPr>
          <a:lstStyle/>
          <a:p>
            <a:endParaRPr lang="nb-NO" dirty="0">
              <a:solidFill>
                <a:schemeClr val="bg1"/>
              </a:solidFill>
            </a:endParaRPr>
          </a:p>
          <a:p>
            <a:r>
              <a:rPr lang="nb-NO" dirty="0" err="1" smtClean="0">
                <a:solidFill>
                  <a:schemeClr val="bg1"/>
                </a:solidFill>
              </a:rPr>
              <a:t>-Varden</a:t>
            </a:r>
            <a:r>
              <a:rPr lang="nb-NO" dirty="0" smtClean="0">
                <a:solidFill>
                  <a:schemeClr val="bg1"/>
                </a:solidFill>
              </a:rPr>
              <a:t> fikk avslag, klaget til fylkesmannen. </a:t>
            </a:r>
          </a:p>
          <a:p>
            <a:endParaRPr lang="nb-NO" dirty="0" smtClean="0">
              <a:solidFill>
                <a:schemeClr val="bg1"/>
              </a:solidFill>
            </a:endParaRPr>
          </a:p>
          <a:p>
            <a:r>
              <a:rPr lang="nb-NO" i="1" dirty="0" smtClean="0">
                <a:solidFill>
                  <a:schemeClr val="bg1"/>
                </a:solidFill>
              </a:rPr>
              <a:t>Svar fra Fylkesmannen: 16.1.2012:</a:t>
            </a:r>
          </a:p>
          <a:p>
            <a:endParaRPr lang="nb-NO" dirty="0" smtClean="0">
              <a:solidFill>
                <a:schemeClr val="bg1"/>
              </a:solidFill>
            </a:endParaRPr>
          </a:p>
          <a:p>
            <a:r>
              <a:rPr lang="nb-NO" dirty="0" smtClean="0">
                <a:solidFill>
                  <a:schemeClr val="bg1"/>
                </a:solidFill>
              </a:rPr>
              <a:t>”Det er ingen tvil om at en lydfil fra lydloggen til en 110-sentral er å regne som et </a:t>
            </a:r>
            <a:r>
              <a:rPr lang="nn-NO" dirty="0" smtClean="0">
                <a:solidFill>
                  <a:schemeClr val="bg1"/>
                </a:solidFill>
              </a:rPr>
              <a:t>saksdokument for organet i offentleglovas forstand. Slike </a:t>
            </a:r>
            <a:r>
              <a:rPr lang="nn-NO" dirty="0" err="1" smtClean="0">
                <a:solidFill>
                  <a:schemeClr val="bg1"/>
                </a:solidFill>
              </a:rPr>
              <a:t>lydfiler</a:t>
            </a:r>
            <a:r>
              <a:rPr lang="nn-NO" dirty="0" smtClean="0">
                <a:solidFill>
                  <a:schemeClr val="bg1"/>
                </a:solidFill>
              </a:rPr>
              <a:t>  </a:t>
            </a:r>
            <a:r>
              <a:rPr lang="nn-NO" dirty="0" err="1" smtClean="0">
                <a:solidFill>
                  <a:schemeClr val="bg1"/>
                </a:solidFill>
              </a:rPr>
              <a:t>omfattes</a:t>
            </a:r>
            <a:r>
              <a:rPr lang="nn-NO" dirty="0" smtClean="0">
                <a:solidFill>
                  <a:schemeClr val="bg1"/>
                </a:solidFill>
              </a:rPr>
              <a:t> derfor i </a:t>
            </a:r>
            <a:r>
              <a:rPr lang="nb-NO" dirty="0" smtClean="0">
                <a:solidFill>
                  <a:schemeClr val="bg1"/>
                </a:solidFill>
              </a:rPr>
              <a:t>utgangspunktet av innsynsretten etter </a:t>
            </a:r>
            <a:r>
              <a:rPr lang="nb-NO" dirty="0" err="1" smtClean="0">
                <a:solidFill>
                  <a:schemeClr val="bg1"/>
                </a:solidFill>
              </a:rPr>
              <a:t>offentleglova</a:t>
            </a:r>
            <a:r>
              <a:rPr lang="nb-NO" dirty="0" smtClean="0">
                <a:solidFill>
                  <a:schemeClr val="bg1"/>
                </a:solidFill>
              </a:rPr>
              <a:t>”</a:t>
            </a:r>
          </a:p>
          <a:p>
            <a:endParaRPr lang="nb-NO" dirty="0" smtClean="0">
              <a:solidFill>
                <a:schemeClr val="bg1"/>
              </a:solidFill>
            </a:endParaRPr>
          </a:p>
          <a:p>
            <a:r>
              <a:rPr lang="nb-NO" dirty="0" smtClean="0">
                <a:solidFill>
                  <a:schemeClr val="bg1"/>
                </a:solidFill>
              </a:rPr>
              <a:t>Slår fast at en ”ikke kan vurdere </a:t>
            </a:r>
            <a:r>
              <a:rPr lang="nb-NO" dirty="0" err="1" smtClean="0">
                <a:solidFill>
                  <a:schemeClr val="bg1"/>
                </a:solidFill>
              </a:rPr>
              <a:t>innsynskrav</a:t>
            </a:r>
            <a:r>
              <a:rPr lang="nb-NO" dirty="0" smtClean="0">
                <a:solidFill>
                  <a:schemeClr val="bg1"/>
                </a:solidFill>
              </a:rPr>
              <a:t> etter retningsgivende </a:t>
            </a:r>
            <a:r>
              <a:rPr lang="nb-NO" dirty="0" err="1" smtClean="0">
                <a:solidFill>
                  <a:schemeClr val="bg1"/>
                </a:solidFill>
              </a:rPr>
              <a:t>prinsippielle</a:t>
            </a:r>
            <a:r>
              <a:rPr lang="nb-NO" dirty="0" smtClean="0">
                <a:solidFill>
                  <a:schemeClr val="bg1"/>
                </a:solidFill>
              </a:rPr>
              <a:t> uttalelser knyttet til bestemte sakstyper”.</a:t>
            </a:r>
          </a:p>
          <a:p>
            <a:endParaRPr lang="nb-NO" dirty="0" smtClean="0">
              <a:solidFill>
                <a:schemeClr val="bg1"/>
              </a:solidFill>
            </a:endParaRPr>
          </a:p>
          <a:p>
            <a:r>
              <a:rPr lang="nb-NO" dirty="0" smtClean="0">
                <a:solidFill>
                  <a:schemeClr val="bg1"/>
                </a:solidFill>
              </a:rPr>
              <a:t>Fylkesmannens beslutning ble at avskrift av lydlogg regnes som et internt arbeidsdokument som kan unntas fra «</a:t>
            </a:r>
            <a:r>
              <a:rPr lang="nb-NO" dirty="0" err="1" smtClean="0">
                <a:solidFill>
                  <a:schemeClr val="bg1"/>
                </a:solidFill>
              </a:rPr>
              <a:t>Offentleglova</a:t>
            </a:r>
            <a:r>
              <a:rPr lang="nb-NO" dirty="0" smtClean="0">
                <a:solidFill>
                  <a:schemeClr val="bg1"/>
                </a:solidFill>
              </a:rPr>
              <a:t>» i henhold til § 14</a:t>
            </a:r>
          </a:p>
          <a:p>
            <a:endParaRPr lang="nb-NO" dirty="0" smtClean="0">
              <a:solidFill>
                <a:schemeClr val="bg1"/>
              </a:solidFill>
            </a:endParaRPr>
          </a:p>
          <a:p>
            <a:r>
              <a:rPr lang="nb-NO" dirty="0" smtClean="0">
                <a:solidFill>
                  <a:schemeClr val="bg1"/>
                </a:solidFill>
              </a:rPr>
              <a:t>Dersom samfunnsinteressen er stor nok, skal likevel lydlogg som avskrift offentliggjøres. Som i dette tilfellet.</a:t>
            </a:r>
          </a:p>
          <a:p>
            <a:endParaRPr lang="nb-NO" dirty="0" smtClean="0">
              <a:solidFill>
                <a:schemeClr val="bg1"/>
              </a:solidFill>
            </a:endParaRPr>
          </a:p>
          <a:p>
            <a:r>
              <a:rPr lang="nb-NO" dirty="0" smtClean="0">
                <a:solidFill>
                  <a:schemeClr val="tx1"/>
                </a:solidFill>
              </a:rPr>
              <a:t>I fra Fylkesmannen, datert 11. januar 2012.</a:t>
            </a:r>
            <a:endParaRPr lang="nb-NO" dirty="0" smtClean="0"/>
          </a:p>
          <a:p>
            <a:endParaRPr lang="nb-NO" dirty="0" smtClean="0">
              <a:solidFill>
                <a:schemeClr val="bg1"/>
              </a:solidFill>
            </a:endParaRPr>
          </a:p>
          <a:p>
            <a:endParaRPr lang="nb-NO" dirty="0" smtClean="0">
              <a:solidFill>
                <a:schemeClr val="bg1"/>
              </a:solidFill>
            </a:endParaRPr>
          </a:p>
          <a:p>
            <a:endParaRPr lang="nb-NO" dirty="0" smtClean="0">
              <a:solidFill>
                <a:schemeClr val="bg1"/>
              </a:solidFill>
            </a:endParaRPr>
          </a:p>
          <a:p>
            <a:endParaRPr lang="nb-NO" dirty="0" smtClean="0">
              <a:solidFill>
                <a:schemeClr val="bg1"/>
              </a:solidFill>
            </a:endParaRPr>
          </a:p>
          <a:p>
            <a:endParaRPr lang="nb-NO" dirty="0" smtClean="0">
              <a:solidFill>
                <a:schemeClr val="bg1"/>
              </a:solidFill>
            </a:endParaRPr>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dirty="0" smtClean="0"/>
              <a:t>NRK </a:t>
            </a:r>
            <a:r>
              <a:rPr lang="en-US" dirty="0" err="1" smtClean="0"/>
              <a:t>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16</a:t>
            </a:fld>
            <a:endParaRPr lang="nb-NO"/>
          </a:p>
        </p:txBody>
      </p:sp>
    </p:spTree>
    <p:extLst>
      <p:ext uri="{BB962C8B-B14F-4D97-AF65-F5344CB8AC3E}">
        <p14:creationId xmlns:p14="http://schemas.microsoft.com/office/powerpoint/2010/main" val="1374876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275419" y="276448"/>
            <a:ext cx="4571998" cy="4476306"/>
          </a:xfrm>
        </p:spPr>
        <p:txBody>
          <a:bodyPr>
            <a:normAutofit/>
          </a:bodyPr>
          <a:lstStyle/>
          <a:p>
            <a:r>
              <a:rPr lang="nb-NO" sz="8800" dirty="0" smtClean="0"/>
              <a:t/>
            </a:r>
            <a:br>
              <a:rPr lang="nb-NO" sz="8800" dirty="0" smtClean="0"/>
            </a:br>
            <a:r>
              <a:rPr lang="nb-NO" sz="8800" dirty="0" smtClean="0"/>
              <a:t>Politi </a:t>
            </a:r>
            <a:endParaRPr lang="nb-NO" sz="8800" dirty="0"/>
          </a:p>
        </p:txBody>
      </p:sp>
      <p:sp>
        <p:nvSpPr>
          <p:cNvPr id="3" name="Undertittel 2"/>
          <p:cNvSpPr>
            <a:spLocks noGrp="1"/>
          </p:cNvSpPr>
          <p:nvPr>
            <p:ph type="subTitle" idx="1"/>
          </p:nvPr>
        </p:nvSpPr>
        <p:spPr>
          <a:xfrm>
            <a:off x="1371601" y="5411972"/>
            <a:ext cx="6273800" cy="1254642"/>
          </a:xfrm>
        </p:spPr>
        <p:txBody>
          <a:bodyPr>
            <a:noAutofit/>
          </a:bodyPr>
          <a:lstStyle/>
          <a:p>
            <a:r>
              <a:rPr lang="nb-NO" sz="4400" dirty="0" smtClean="0"/>
              <a:t> </a:t>
            </a:r>
            <a:endParaRPr lang="nb-NO" sz="4400" dirty="0"/>
          </a:p>
        </p:txBody>
      </p:sp>
      <p:sp>
        <p:nvSpPr>
          <p:cNvPr id="4" name="Plassholder for dato 3"/>
          <p:cNvSpPr>
            <a:spLocks noGrp="1"/>
          </p:cNvSpPr>
          <p:nvPr>
            <p:ph type="dt" sz="half" idx="10"/>
          </p:nvPr>
        </p:nvSpPr>
        <p:spPr/>
        <p:txBody>
          <a:bodyPr/>
          <a:lstStyle/>
          <a:p>
            <a:fld id="{419440F2-BE53-F14A-8CED-A30BEFE2A06C}" type="datetime1">
              <a:rPr lang="nb-NO" smtClean="0"/>
              <a:pPr/>
              <a:t>15.03.13</a:t>
            </a:fld>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17</a:t>
            </a:fld>
            <a:endParaRPr lang="nb-NO"/>
          </a:p>
        </p:txBody>
      </p:sp>
    </p:spTree>
    <p:extLst>
      <p:ext uri="{BB962C8B-B14F-4D97-AF65-F5344CB8AC3E}">
        <p14:creationId xmlns:p14="http://schemas.microsoft.com/office/powerpoint/2010/main" val="4151396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70121"/>
            <a:ext cx="7772400" cy="1020726"/>
          </a:xfrm>
        </p:spPr>
        <p:txBody>
          <a:bodyPr>
            <a:normAutofit/>
          </a:bodyPr>
          <a:lstStyle/>
          <a:p>
            <a:r>
              <a:rPr lang="nb-NO" dirty="0" smtClean="0"/>
              <a:t>Politiets Argumenter</a:t>
            </a:r>
            <a:endParaRPr lang="nb-NO" dirty="0"/>
          </a:p>
        </p:txBody>
      </p:sp>
      <p:sp>
        <p:nvSpPr>
          <p:cNvPr id="3" name="Plassholder for tekst 2"/>
          <p:cNvSpPr>
            <a:spLocks noGrp="1"/>
          </p:cNvSpPr>
          <p:nvPr>
            <p:ph type="body" idx="1"/>
          </p:nvPr>
        </p:nvSpPr>
        <p:spPr>
          <a:xfrm>
            <a:off x="457200" y="1063257"/>
            <a:ext cx="7772400" cy="5284894"/>
          </a:xfrm>
        </p:spPr>
        <p:txBody>
          <a:bodyPr>
            <a:normAutofit fontScale="47500" lnSpcReduction="20000"/>
          </a:bodyPr>
          <a:lstStyle/>
          <a:p>
            <a:r>
              <a:rPr lang="nb-NO" dirty="0" smtClean="0">
                <a:solidFill>
                  <a:schemeClr val="bg1"/>
                </a:solidFill>
              </a:rPr>
              <a:t>at politiets lydlogg ikke kan anses som et saksdokument etter </a:t>
            </a:r>
            <a:r>
              <a:rPr lang="nb-NO" dirty="0" err="1" smtClean="0">
                <a:solidFill>
                  <a:schemeClr val="bg1"/>
                </a:solidFill>
              </a:rPr>
              <a:t>offentleglova</a:t>
            </a:r>
            <a:r>
              <a:rPr lang="nb-NO" dirty="0" smtClean="0">
                <a:solidFill>
                  <a:schemeClr val="bg1"/>
                </a:solidFill>
              </a:rPr>
              <a:t> 4. </a:t>
            </a:r>
          </a:p>
          <a:p>
            <a:endParaRPr lang="nb-NO" dirty="0" smtClean="0">
              <a:solidFill>
                <a:schemeClr val="bg1"/>
              </a:solidFill>
            </a:endParaRPr>
          </a:p>
          <a:p>
            <a:r>
              <a:rPr lang="nb-NO" dirty="0" smtClean="0">
                <a:solidFill>
                  <a:schemeClr val="bg1"/>
                </a:solidFill>
              </a:rPr>
              <a:t>Dersom </a:t>
            </a:r>
            <a:r>
              <a:rPr lang="nb-NO" dirty="0" err="1" smtClean="0">
                <a:solidFill>
                  <a:schemeClr val="bg1"/>
                </a:solidFill>
              </a:rPr>
              <a:t>dokuemnt</a:t>
            </a:r>
            <a:r>
              <a:rPr lang="nb-NO" dirty="0" smtClean="0">
                <a:solidFill>
                  <a:schemeClr val="bg1"/>
                </a:solidFill>
              </a:rPr>
              <a:t> , </a:t>
            </a:r>
            <a:r>
              <a:rPr lang="nb-NO" dirty="0" err="1" smtClean="0">
                <a:solidFill>
                  <a:schemeClr val="bg1"/>
                </a:solidFill>
              </a:rPr>
              <a:t>inneholderbåde</a:t>
            </a:r>
            <a:r>
              <a:rPr lang="nb-NO" dirty="0" smtClean="0">
                <a:solidFill>
                  <a:schemeClr val="bg1"/>
                </a:solidFill>
              </a:rPr>
              <a:t> lydloggen den skriftlige</a:t>
            </a:r>
          </a:p>
          <a:p>
            <a:r>
              <a:rPr lang="nb-NO" dirty="0" smtClean="0">
                <a:solidFill>
                  <a:schemeClr val="bg1"/>
                </a:solidFill>
              </a:rPr>
              <a:t>Og </a:t>
            </a:r>
            <a:r>
              <a:rPr lang="nb-NO" dirty="0" err="1" smtClean="0">
                <a:solidFill>
                  <a:schemeClr val="bg1"/>
                </a:solidFill>
              </a:rPr>
              <a:t>loggenopplyninger</a:t>
            </a:r>
            <a:r>
              <a:rPr lang="nb-NO" dirty="0" smtClean="0">
                <a:solidFill>
                  <a:schemeClr val="bg1"/>
                </a:solidFill>
              </a:rPr>
              <a:t> som gjennom lov er </a:t>
            </a:r>
            <a:r>
              <a:rPr lang="nb-NO" dirty="0" err="1" smtClean="0">
                <a:solidFill>
                  <a:schemeClr val="bg1"/>
                </a:solidFill>
              </a:rPr>
              <a:t>underlagttaushetsplikt</a:t>
            </a:r>
            <a:r>
              <a:rPr lang="nb-NO" dirty="0" smtClean="0">
                <a:solidFill>
                  <a:schemeClr val="bg1"/>
                </a:solidFill>
              </a:rPr>
              <a:t>, </a:t>
            </a:r>
            <a:r>
              <a:rPr lang="nb-NO" dirty="0" err="1" smtClean="0">
                <a:solidFill>
                  <a:schemeClr val="bg1"/>
                </a:solidFill>
              </a:rPr>
              <a:t>såledeser</a:t>
            </a:r>
            <a:r>
              <a:rPr lang="nb-NO" dirty="0" smtClean="0">
                <a:solidFill>
                  <a:schemeClr val="bg1"/>
                </a:solidFill>
              </a:rPr>
              <a:t> unntatt </a:t>
            </a:r>
            <a:r>
              <a:rPr lang="nb-NO" dirty="0" err="1" smtClean="0">
                <a:solidFill>
                  <a:schemeClr val="bg1"/>
                </a:solidFill>
              </a:rPr>
              <a:t>innsyn,jf</a:t>
            </a:r>
            <a:r>
              <a:rPr lang="nb-NO" dirty="0" smtClean="0">
                <a:solidFill>
                  <a:schemeClr val="bg1"/>
                </a:solidFill>
              </a:rPr>
              <a:t> </a:t>
            </a:r>
            <a:r>
              <a:rPr lang="nb-NO" dirty="0" err="1" smtClean="0">
                <a:solidFill>
                  <a:schemeClr val="bg1"/>
                </a:solidFill>
              </a:rPr>
              <a:t>offentleglova</a:t>
            </a:r>
            <a:r>
              <a:rPr lang="nb-NO" dirty="0" smtClean="0">
                <a:solidFill>
                  <a:schemeClr val="bg1"/>
                </a:solidFill>
              </a:rPr>
              <a:t> 13. Og § Dette </a:t>
            </a:r>
            <a:r>
              <a:rPr lang="nb-NO" dirty="0" err="1" smtClean="0">
                <a:solidFill>
                  <a:schemeClr val="bg1"/>
                </a:solidFill>
              </a:rPr>
              <a:t>gjelderfor</a:t>
            </a:r>
            <a:r>
              <a:rPr lang="nb-NO" dirty="0" smtClean="0">
                <a:solidFill>
                  <a:schemeClr val="bg1"/>
                </a:solidFill>
              </a:rPr>
              <a:t> det første opplysninger som er taushetsbelagt</a:t>
            </a:r>
          </a:p>
          <a:p>
            <a:r>
              <a:rPr lang="nb-NO" dirty="0" smtClean="0">
                <a:solidFill>
                  <a:schemeClr val="bg1"/>
                </a:solidFill>
              </a:rPr>
              <a:t>etter </a:t>
            </a:r>
            <a:r>
              <a:rPr lang="nb-NO" dirty="0" err="1" smtClean="0">
                <a:solidFill>
                  <a:schemeClr val="bg1"/>
                </a:solidFill>
              </a:rPr>
              <a:t>politilovenS</a:t>
            </a:r>
            <a:r>
              <a:rPr lang="nb-NO" dirty="0" smtClean="0">
                <a:solidFill>
                  <a:schemeClr val="bg1"/>
                </a:solidFill>
              </a:rPr>
              <a:t> 24.</a:t>
            </a:r>
          </a:p>
          <a:p>
            <a:endParaRPr lang="nb-NO" dirty="0" smtClean="0">
              <a:solidFill>
                <a:schemeClr val="bg1"/>
              </a:solidFill>
            </a:endParaRPr>
          </a:p>
          <a:p>
            <a:r>
              <a:rPr lang="nb-NO" dirty="0" smtClean="0">
                <a:solidFill>
                  <a:schemeClr val="bg1"/>
                </a:solidFill>
              </a:rPr>
              <a:t>Konklusjon om at bruk av adgangen i </a:t>
            </a:r>
            <a:r>
              <a:rPr lang="nb-NO" dirty="0" err="1" smtClean="0">
                <a:solidFill>
                  <a:schemeClr val="bg1"/>
                </a:solidFill>
              </a:rPr>
              <a:t>offentleglova</a:t>
            </a:r>
            <a:r>
              <a:rPr lang="nb-NO" dirty="0" smtClean="0">
                <a:solidFill>
                  <a:schemeClr val="bg1"/>
                </a:solidFill>
              </a:rPr>
              <a:t> 13 om å</a:t>
            </a:r>
          </a:p>
          <a:p>
            <a:r>
              <a:rPr lang="nb-NO" dirty="0" smtClean="0">
                <a:solidFill>
                  <a:schemeClr val="bg1"/>
                </a:solidFill>
              </a:rPr>
              <a:t>innhente samtykke fra de berørte, i den foreliggende vil være praktisk </a:t>
            </a:r>
            <a:r>
              <a:rPr lang="nb-NO" dirty="0" err="1" smtClean="0">
                <a:solidFill>
                  <a:schemeClr val="bg1"/>
                </a:solidFill>
              </a:rPr>
              <a:t>ugjennomførbart</a:t>
            </a:r>
            <a:endParaRPr lang="nb-NO" dirty="0" smtClean="0">
              <a:solidFill>
                <a:schemeClr val="bg1"/>
              </a:solidFill>
            </a:endParaRPr>
          </a:p>
          <a:p>
            <a:r>
              <a:rPr lang="nb-NO" dirty="0" smtClean="0">
                <a:solidFill>
                  <a:schemeClr val="bg1"/>
                </a:solidFill>
              </a:rPr>
              <a:t>og ikke minst etisk betenkelig.</a:t>
            </a:r>
          </a:p>
          <a:p>
            <a:endParaRPr lang="nb-NO" dirty="0" smtClean="0">
              <a:solidFill>
                <a:schemeClr val="bg1"/>
              </a:solidFill>
            </a:endParaRPr>
          </a:p>
          <a:p>
            <a:r>
              <a:rPr lang="nb-NO" dirty="0" smtClean="0">
                <a:solidFill>
                  <a:schemeClr val="bg1"/>
                </a:solidFill>
              </a:rPr>
              <a:t>Lydloggen inneholder videre vitale opplysninger politiets operative arbeid og  om organisering av dette.</a:t>
            </a:r>
          </a:p>
          <a:p>
            <a:endParaRPr lang="nb-NO" dirty="0" smtClean="0">
              <a:solidFill>
                <a:schemeClr val="bg1"/>
              </a:solidFill>
            </a:endParaRPr>
          </a:p>
          <a:p>
            <a:r>
              <a:rPr lang="nb-NO" dirty="0" err="1" smtClean="0">
                <a:solidFill>
                  <a:schemeClr val="bg1"/>
                </a:solidFill>
              </a:rPr>
              <a:t>gjøreskjent,vil</a:t>
            </a:r>
            <a:r>
              <a:rPr lang="nb-NO" dirty="0" smtClean="0">
                <a:solidFill>
                  <a:schemeClr val="bg1"/>
                </a:solidFill>
              </a:rPr>
              <a:t> vanskeliggjøre Hvis </a:t>
            </a:r>
            <a:r>
              <a:rPr lang="nb-NO" dirty="0" err="1" smtClean="0">
                <a:solidFill>
                  <a:schemeClr val="bg1"/>
                </a:solidFill>
              </a:rPr>
              <a:t>politietsarbeidved</a:t>
            </a:r>
            <a:r>
              <a:rPr lang="nb-NO" dirty="0" smtClean="0">
                <a:solidFill>
                  <a:schemeClr val="bg1"/>
                </a:solidFill>
              </a:rPr>
              <a:t> senere operasjoner.</a:t>
            </a:r>
          </a:p>
          <a:p>
            <a:endParaRPr lang="nb-NO" dirty="0" smtClean="0">
              <a:solidFill>
                <a:schemeClr val="bg1"/>
              </a:solidFill>
            </a:endParaRPr>
          </a:p>
          <a:p>
            <a:r>
              <a:rPr lang="nb-NO" dirty="0" smtClean="0">
                <a:solidFill>
                  <a:schemeClr val="bg1"/>
                </a:solidFill>
              </a:rPr>
              <a:t>ville de uansett være organinterne</a:t>
            </a:r>
          </a:p>
          <a:p>
            <a:r>
              <a:rPr lang="nb-NO" dirty="0" smtClean="0">
                <a:solidFill>
                  <a:schemeClr val="bg1"/>
                </a:solidFill>
              </a:rPr>
              <a:t>dokumenter, jf. </a:t>
            </a:r>
            <a:r>
              <a:rPr lang="nb-NO" dirty="0" err="1" smtClean="0">
                <a:solidFill>
                  <a:schemeClr val="bg1"/>
                </a:solidFill>
              </a:rPr>
              <a:t>offendeglova</a:t>
            </a:r>
            <a:r>
              <a:rPr lang="nb-NO" dirty="0" smtClean="0">
                <a:solidFill>
                  <a:schemeClr val="bg1"/>
                </a:solidFill>
              </a:rPr>
              <a:t> § 14.</a:t>
            </a:r>
          </a:p>
          <a:p>
            <a:endParaRPr lang="nb-NO" dirty="0" smtClean="0">
              <a:solidFill>
                <a:schemeClr val="bg1"/>
              </a:solidFill>
            </a:endParaRPr>
          </a:p>
          <a:p>
            <a:r>
              <a:rPr lang="nb-NO" dirty="0" smtClean="0">
                <a:solidFill>
                  <a:schemeClr val="bg1"/>
                </a:solidFill>
              </a:rPr>
              <a:t>Distriktet mener at det ikke er grunn til å gi </a:t>
            </a:r>
            <a:r>
              <a:rPr lang="nb-NO" dirty="0" err="1" smtClean="0">
                <a:solidFill>
                  <a:schemeClr val="bg1"/>
                </a:solidFill>
              </a:rPr>
              <a:t>merinnsyn</a:t>
            </a:r>
            <a:r>
              <a:rPr lang="nb-NO" dirty="0" smtClean="0">
                <a:solidFill>
                  <a:schemeClr val="bg1"/>
                </a:solidFill>
              </a:rPr>
              <a:t> etter </a:t>
            </a:r>
            <a:r>
              <a:rPr lang="nb-NO" dirty="0" err="1" smtClean="0">
                <a:solidFill>
                  <a:schemeClr val="bg1"/>
                </a:solidFill>
              </a:rPr>
              <a:t>offendeglova</a:t>
            </a:r>
            <a:r>
              <a:rPr lang="nb-NO" dirty="0" smtClean="0">
                <a:solidFill>
                  <a:schemeClr val="bg1"/>
                </a:solidFill>
              </a:rPr>
              <a:t> § 11</a:t>
            </a:r>
          </a:p>
          <a:p>
            <a:r>
              <a:rPr lang="nb-NO" dirty="0" smtClean="0">
                <a:solidFill>
                  <a:schemeClr val="bg1"/>
                </a:solidFill>
              </a:rPr>
              <a:t>og viser til NRKs anførsler om at opplysningene allerede var offentlige, samtidig som</a:t>
            </a:r>
          </a:p>
          <a:p>
            <a:r>
              <a:rPr lang="nb-NO" dirty="0" smtClean="0">
                <a:solidFill>
                  <a:schemeClr val="bg1"/>
                </a:solidFill>
              </a:rPr>
              <a:t>lydfilene ikke ville gi et fullstendig bilde. Distriktet</a:t>
            </a:r>
          </a:p>
          <a:p>
            <a:endParaRPr lang="nb-NO" dirty="0" smtClean="0">
              <a:solidFill>
                <a:schemeClr val="bg1"/>
              </a:solidFill>
            </a:endParaRPr>
          </a:p>
          <a:p>
            <a:endParaRPr lang="nb-NO" dirty="0" smtClean="0">
              <a:solidFill>
                <a:schemeClr val="bg1"/>
              </a:solidFill>
            </a:endParaRPr>
          </a:p>
          <a:p>
            <a:r>
              <a:rPr lang="nb-NO" dirty="0" smtClean="0">
                <a:solidFill>
                  <a:schemeClr val="bg1"/>
                </a:solidFill>
              </a:rPr>
              <a:t>I denne saken er det videre slik at hendelsen har vært undergitt en meget omfattende og</a:t>
            </a:r>
          </a:p>
          <a:p>
            <a:r>
              <a:rPr lang="nb-NO" dirty="0" smtClean="0">
                <a:solidFill>
                  <a:schemeClr val="bg1"/>
                </a:solidFill>
              </a:rPr>
              <a:t>grundig granskning, slik at det såkalte kontrollhensynet er ivaretatt gjennom 22. julikommisjonens</a:t>
            </a:r>
          </a:p>
          <a:p>
            <a:r>
              <a:rPr lang="nb-NO" dirty="0" smtClean="0">
                <a:solidFill>
                  <a:schemeClr val="bg1"/>
                </a:solidFill>
              </a:rPr>
              <a:t>tilgang til lydfilene.</a:t>
            </a:r>
          </a:p>
          <a:p>
            <a:endParaRPr lang="nb-NO" dirty="0" smtClean="0">
              <a:solidFill>
                <a:schemeClr val="bg1"/>
              </a:solidFill>
            </a:endParaRPr>
          </a:p>
          <a:p>
            <a:endParaRPr lang="nb-NO" dirty="0" smtClean="0">
              <a:solidFill>
                <a:schemeClr val="bg1"/>
              </a:solidFill>
            </a:endParaRPr>
          </a:p>
          <a:p>
            <a:r>
              <a:rPr lang="nb-NO" dirty="0" smtClean="0">
                <a:solidFill>
                  <a:schemeClr val="bg1"/>
                </a:solidFill>
              </a:rPr>
              <a:t>Bruken av lydmaterialet sammenholdt med den betydelige</a:t>
            </a:r>
          </a:p>
          <a:p>
            <a:r>
              <a:rPr lang="nb-NO" dirty="0" smtClean="0">
                <a:solidFill>
                  <a:schemeClr val="bg1"/>
                </a:solidFill>
              </a:rPr>
              <a:t>oppmerksomhet saken har, innebærer en klar fare for et sterkt personfokus mot enkelte</a:t>
            </a:r>
          </a:p>
          <a:p>
            <a:r>
              <a:rPr lang="nb-NO" dirty="0" smtClean="0">
                <a:solidFill>
                  <a:schemeClr val="bg1"/>
                </a:solidFill>
              </a:rPr>
              <a:t>tjenestepersoner.</a:t>
            </a:r>
          </a:p>
          <a:p>
            <a:endParaRPr lang="nb-NO" dirty="0" smtClean="0">
              <a:solidFill>
                <a:schemeClr val="bg1"/>
              </a:solidFill>
            </a:endParaRPr>
          </a:p>
          <a:p>
            <a:endParaRPr lang="nb-NO" dirty="0" smtClean="0"/>
          </a:p>
          <a:p>
            <a:r>
              <a:rPr lang="nb-NO" dirty="0" smtClean="0"/>
              <a:t>.</a:t>
            </a:r>
          </a:p>
          <a:p>
            <a:endParaRPr lang="nb-NO" dirty="0" smtClean="0"/>
          </a:p>
          <a:p>
            <a:endParaRPr lang="nb-NO" dirty="0" smtClean="0"/>
          </a:p>
          <a:p>
            <a:endParaRPr lang="nb-NO" dirty="0" smtClean="0"/>
          </a:p>
          <a:p>
            <a:endParaRPr lang="nb-NO" dirty="0" smtClean="0"/>
          </a:p>
          <a:p>
            <a:endParaRPr lang="nb-NO" dirty="0" smtClean="0"/>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18</a:t>
            </a:fld>
            <a:endParaRPr lang="nb-NO"/>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02019"/>
            <a:ext cx="7772400" cy="1362075"/>
          </a:xfrm>
        </p:spPr>
        <p:txBody>
          <a:bodyPr>
            <a:normAutofit/>
          </a:bodyPr>
          <a:lstStyle/>
          <a:p>
            <a:r>
              <a:rPr lang="nb-NO" dirty="0" smtClean="0"/>
              <a:t>Praksis hos politiet </a:t>
            </a:r>
            <a:endParaRPr lang="nb-NO" dirty="0"/>
          </a:p>
        </p:txBody>
      </p:sp>
      <p:sp>
        <p:nvSpPr>
          <p:cNvPr id="3" name="Plassholder for tekst 2"/>
          <p:cNvSpPr>
            <a:spLocks noGrp="1"/>
          </p:cNvSpPr>
          <p:nvPr>
            <p:ph type="body" idx="1"/>
          </p:nvPr>
        </p:nvSpPr>
        <p:spPr>
          <a:xfrm>
            <a:off x="457200" y="1233377"/>
            <a:ext cx="7772400" cy="4920041"/>
          </a:xfrm>
        </p:spPr>
        <p:txBody>
          <a:bodyPr>
            <a:normAutofit fontScale="85000" lnSpcReduction="20000"/>
          </a:bodyPr>
          <a:lstStyle/>
          <a:p>
            <a:r>
              <a:rPr lang="nb-NO" b="1" i="1" dirty="0" smtClean="0">
                <a:solidFill>
                  <a:schemeClr val="bg1"/>
                </a:solidFill>
              </a:rPr>
              <a:t>7.8.2012: Politidirektoratet seniorrådgiver Geir Jonatan </a:t>
            </a:r>
            <a:r>
              <a:rPr lang="nb-NO" b="1" i="1" dirty="0" err="1" smtClean="0">
                <a:solidFill>
                  <a:schemeClr val="bg1"/>
                </a:solidFill>
              </a:rPr>
              <a:t>Sharabi</a:t>
            </a:r>
            <a:r>
              <a:rPr lang="nb-NO" b="1" i="1" dirty="0" smtClean="0">
                <a:solidFill>
                  <a:schemeClr val="bg1"/>
                </a:solidFill>
              </a:rPr>
              <a:t>.</a:t>
            </a:r>
          </a:p>
          <a:p>
            <a:endParaRPr lang="nb-NO" dirty="0" smtClean="0">
              <a:solidFill>
                <a:schemeClr val="bg1"/>
              </a:solidFill>
            </a:endParaRPr>
          </a:p>
          <a:p>
            <a:r>
              <a:rPr lang="nb-NO" dirty="0" err="1" smtClean="0">
                <a:solidFill>
                  <a:schemeClr val="bg1"/>
                </a:solidFill>
              </a:rPr>
              <a:t>-Om</a:t>
            </a:r>
            <a:r>
              <a:rPr lang="nb-NO" dirty="0" smtClean="0">
                <a:solidFill>
                  <a:schemeClr val="bg1"/>
                </a:solidFill>
              </a:rPr>
              <a:t> 113-samtaler generelt: </a:t>
            </a:r>
          </a:p>
          <a:p>
            <a:endParaRPr lang="nb-NO" dirty="0" smtClean="0">
              <a:solidFill>
                <a:schemeClr val="bg1"/>
              </a:solidFill>
            </a:endParaRPr>
          </a:p>
          <a:p>
            <a:r>
              <a:rPr lang="nb-NO" dirty="0" err="1" smtClean="0">
                <a:solidFill>
                  <a:schemeClr val="bg1"/>
                </a:solidFill>
              </a:rPr>
              <a:t>-”Er</a:t>
            </a:r>
            <a:r>
              <a:rPr lang="nb-NO" dirty="0" smtClean="0">
                <a:solidFill>
                  <a:schemeClr val="bg1"/>
                </a:solidFill>
              </a:rPr>
              <a:t> ikke en journal eller tilsvarende register. Formålet med journalføring treffer ikke lydloggens innretning” </a:t>
            </a:r>
          </a:p>
          <a:p>
            <a:endParaRPr lang="nb-NO" dirty="0" smtClean="0">
              <a:solidFill>
                <a:schemeClr val="bg1"/>
              </a:solidFill>
            </a:endParaRPr>
          </a:p>
          <a:p>
            <a:r>
              <a:rPr lang="nb-NO" dirty="0" err="1" smtClean="0">
                <a:solidFill>
                  <a:schemeClr val="bg1"/>
                </a:solidFill>
              </a:rPr>
              <a:t>-”Lydlogg</a:t>
            </a:r>
            <a:r>
              <a:rPr lang="nb-NO" dirty="0" smtClean="0">
                <a:solidFill>
                  <a:schemeClr val="bg1"/>
                </a:solidFill>
              </a:rPr>
              <a:t> er ikke avgrenset informasjonsmengde som er vilkår for dokumentbegrepet.”</a:t>
            </a:r>
          </a:p>
          <a:p>
            <a:endParaRPr lang="nb-NO" dirty="0" smtClean="0">
              <a:solidFill>
                <a:schemeClr val="bg1"/>
              </a:solidFill>
            </a:endParaRPr>
          </a:p>
          <a:p>
            <a:r>
              <a:rPr lang="nb-NO" dirty="0" err="1" smtClean="0">
                <a:solidFill>
                  <a:schemeClr val="bg1"/>
                </a:solidFill>
              </a:rPr>
              <a:t>-Vurdert</a:t>
            </a:r>
            <a:r>
              <a:rPr lang="nb-NO" dirty="0" smtClean="0">
                <a:solidFill>
                  <a:schemeClr val="bg1"/>
                </a:solidFill>
              </a:rPr>
              <a:t> etter § 9 </a:t>
            </a:r>
            <a:r>
              <a:rPr lang="nb-NO" dirty="0" err="1" smtClean="0">
                <a:solidFill>
                  <a:schemeClr val="bg1"/>
                </a:solidFill>
              </a:rPr>
              <a:t>off.lova</a:t>
            </a:r>
            <a:r>
              <a:rPr lang="nb-NO" dirty="0" smtClean="0">
                <a:solidFill>
                  <a:schemeClr val="bg1"/>
                </a:solidFill>
              </a:rPr>
              <a:t>. </a:t>
            </a:r>
          </a:p>
          <a:p>
            <a:r>
              <a:rPr lang="nb-NO" dirty="0" smtClean="0">
                <a:solidFill>
                  <a:schemeClr val="bg1"/>
                </a:solidFill>
              </a:rPr>
              <a:t>”Kan være et dokument, når informasjonen er avgrenset. Vilkåret er at det må gjøres med enkle fremgangsmidler. Politidirektoratet vurderer det som mer arbeidskrevende enn vilkårene i loven setter for ” enkel” fremfangsmåte. Derfor vil en ikke vurdere lydlogg etter § 9. </a:t>
            </a:r>
          </a:p>
          <a:p>
            <a:endParaRPr lang="nb-NO" dirty="0" smtClean="0">
              <a:solidFill>
                <a:schemeClr val="bg1"/>
              </a:solidFill>
            </a:endParaRPr>
          </a:p>
          <a:p>
            <a:r>
              <a:rPr lang="nb-NO" dirty="0" smtClean="0">
                <a:solidFill>
                  <a:schemeClr val="bg1"/>
                </a:solidFill>
              </a:rPr>
              <a:t>- Dersom lydloggen er avgrenset, kan den falle inn under dokumentbegrepet. For opplæring/evaluering eller oversendelse til spesialenheten. Så  kan det regnes som dokument. Men det vil da være et internt dokument,. I tillegg må en ved eventuell vurdering av </a:t>
            </a:r>
            <a:r>
              <a:rPr lang="nb-NO" dirty="0" err="1" smtClean="0">
                <a:solidFill>
                  <a:schemeClr val="bg1"/>
                </a:solidFill>
              </a:rPr>
              <a:t>mer-innsyn</a:t>
            </a:r>
            <a:r>
              <a:rPr lang="nb-NO" dirty="0" smtClean="0">
                <a:solidFill>
                  <a:schemeClr val="bg1"/>
                </a:solidFill>
              </a:rPr>
              <a:t> vektlegge taushetsplikten etter § 13.</a:t>
            </a:r>
          </a:p>
          <a:p>
            <a:pPr>
              <a:buFontTx/>
              <a:buChar char="-"/>
            </a:pPr>
            <a:endParaRPr lang="nb-NO" dirty="0" smtClean="0">
              <a:solidFill>
                <a:schemeClr val="bg1"/>
              </a:solidFill>
            </a:endParaRPr>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19</a:t>
            </a:fld>
            <a:endParaRPr lang="nb-N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9339"/>
            <a:ext cx="7772400" cy="1073889"/>
          </a:xfrm>
        </p:spPr>
        <p:txBody>
          <a:bodyPr>
            <a:normAutofit fontScale="90000"/>
          </a:bodyPr>
          <a:lstStyle/>
          <a:p>
            <a:r>
              <a:rPr lang="nb-NO" sz="4400" dirty="0" smtClean="0"/>
              <a:t>Norsk Presseforbunds Lydloggutvalg</a:t>
            </a:r>
            <a:r>
              <a:rPr lang="nb-NO" dirty="0" smtClean="0"/>
              <a:t/>
            </a:r>
            <a:br>
              <a:rPr lang="nb-NO" dirty="0" smtClean="0"/>
            </a:br>
            <a:endParaRPr lang="nb-NO" dirty="0"/>
          </a:p>
        </p:txBody>
      </p:sp>
      <p:sp>
        <p:nvSpPr>
          <p:cNvPr id="3" name="Subtitle 2"/>
          <p:cNvSpPr>
            <a:spLocks noGrp="1"/>
          </p:cNvSpPr>
          <p:nvPr>
            <p:ph type="body" idx="1"/>
          </p:nvPr>
        </p:nvSpPr>
        <p:spPr>
          <a:xfrm>
            <a:off x="457200" y="3338624"/>
            <a:ext cx="7772400" cy="2636874"/>
          </a:xfrm>
        </p:spPr>
        <p:txBody>
          <a:bodyPr>
            <a:normAutofit fontScale="77500" lnSpcReduction="20000"/>
          </a:bodyPr>
          <a:lstStyle/>
          <a:p>
            <a:r>
              <a:rPr lang="nb-NO" dirty="0" smtClean="0"/>
              <a:t>Mandat:  </a:t>
            </a:r>
          </a:p>
          <a:p>
            <a:r>
              <a:rPr lang="nb-NO" sz="4500" dirty="0" smtClean="0"/>
              <a:t>«Arbeide for at alle offentlige lydkilder skal omfattes av offentlighetsloven og tilhørende lover som regulerer krav til lagring og oppbevaring av offentlige dokumenter.»  </a:t>
            </a:r>
            <a:endParaRPr lang="nb-NO" sz="4500" dirty="0"/>
          </a:p>
        </p:txBody>
      </p:sp>
      <p:sp>
        <p:nvSpPr>
          <p:cNvPr id="4" name="Date Placeholder 3"/>
          <p:cNvSpPr>
            <a:spLocks noGrp="1"/>
          </p:cNvSpPr>
          <p:nvPr>
            <p:ph type="dt" sz="half" idx="10"/>
          </p:nvPr>
        </p:nvSpPr>
        <p:spPr/>
        <p:txBody>
          <a:bodyPr/>
          <a:lstStyle/>
          <a:p>
            <a:fld id="{85FDA286-3B48-8D41-8EBA-B534EEB8F696}" type="datetime1">
              <a:rPr lang="nb-NO" smtClean="0"/>
              <a:pPr/>
              <a:t>15.03.13</a:t>
            </a:fld>
            <a:endParaRPr lang="nb-NO"/>
          </a:p>
        </p:txBody>
      </p:sp>
      <p:sp>
        <p:nvSpPr>
          <p:cNvPr id="5" name="Slide Number Placeholder 4"/>
          <p:cNvSpPr>
            <a:spLocks noGrp="1"/>
          </p:cNvSpPr>
          <p:nvPr>
            <p:ph type="sldNum" sz="quarter" idx="12"/>
          </p:nvPr>
        </p:nvSpPr>
        <p:spPr/>
        <p:txBody>
          <a:bodyPr/>
          <a:lstStyle/>
          <a:p>
            <a:fld id="{386C1B66-DFC1-9944-B08C-571264751923}" type="slidenum">
              <a:rPr lang="nb-NO" smtClean="0"/>
              <a:pPr/>
              <a:t>2</a:t>
            </a:fld>
            <a:endParaRPr lang="nb-NO"/>
          </a:p>
        </p:txBody>
      </p:sp>
    </p:spTree>
    <p:extLst>
      <p:ext uri="{BB962C8B-B14F-4D97-AF65-F5344CB8AC3E}">
        <p14:creationId xmlns:p14="http://schemas.microsoft.com/office/powerpoint/2010/main" val="63632802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smtClean="0"/>
              <a:t>Sivilombudsmannen vurderer politiet</a:t>
            </a:r>
            <a:endParaRPr lang="nb-NO" dirty="0"/>
          </a:p>
        </p:txBody>
      </p:sp>
      <p:sp>
        <p:nvSpPr>
          <p:cNvPr id="3" name="Plassholder for tekst 2"/>
          <p:cNvSpPr>
            <a:spLocks noGrp="1"/>
          </p:cNvSpPr>
          <p:nvPr>
            <p:ph type="body" idx="1"/>
          </p:nvPr>
        </p:nvSpPr>
        <p:spPr>
          <a:xfrm>
            <a:off x="425302" y="2030818"/>
            <a:ext cx="7772400" cy="4122599"/>
          </a:xfrm>
        </p:spPr>
        <p:txBody>
          <a:bodyPr>
            <a:normAutofit fontScale="70000" lnSpcReduction="20000"/>
          </a:bodyPr>
          <a:lstStyle/>
          <a:p>
            <a:r>
              <a:rPr lang="nb-NO" dirty="0" smtClean="0"/>
              <a:t>1. Avslaget og vurderingen knyttet til meroffentlighet fremstår som generelle for alle samtalene det er bedt om innsyn i. Anså departementet at hensynet til offentligheten stilte seg likt for alle de ulike lydfilene? </a:t>
            </a:r>
          </a:p>
          <a:p>
            <a:endParaRPr lang="nb-NO" dirty="0" smtClean="0"/>
          </a:p>
          <a:p>
            <a:r>
              <a:rPr lang="nb-NO" dirty="0" smtClean="0"/>
              <a:t>2. Ombudsmannen er kjent med at samtalen mellom Anders </a:t>
            </a:r>
            <a:r>
              <a:rPr lang="nb-NO" dirty="0" err="1" smtClean="0"/>
              <a:t>Behring</a:t>
            </a:r>
            <a:r>
              <a:rPr lang="nb-NO" dirty="0" smtClean="0"/>
              <a:t> Breivik og politiet 17.59 (begjæringens punkt 9) allerede er offentlig og har vært avspilt på bl.a. TV2. Har betydningen av at innholdet i denne lydfilen allerede er offentlig vært vurdert? Anser direktoratet at det fremdeles er grunn til å avslå innsyn i nevnte samtale?</a:t>
            </a:r>
          </a:p>
          <a:p>
            <a:endParaRPr lang="nb-NO" dirty="0" smtClean="0"/>
          </a:p>
          <a:p>
            <a:r>
              <a:rPr lang="nb-NO" dirty="0" smtClean="0"/>
              <a:t>3. NRK har anført at man har krav på innsyn i en elektronisk kopi av lydopptaket, jf offentlighetsloven § 30 første ledd annen setning, og at utskrift av lydfilen er et «omarbeidet materiale» og ikke en kopi av lydfilen. Det bes om direktoratets kommentarer til dette.</a:t>
            </a:r>
          </a:p>
          <a:p>
            <a:endParaRPr lang="nb-NO" dirty="0" smtClean="0"/>
          </a:p>
          <a:p>
            <a:r>
              <a:rPr lang="nb-NO" dirty="0" smtClean="0"/>
              <a:t>4. Ved meroffentlighetsvurderingen etter offentlighetsloven § 11 har direktoratet vist til flere forhold som talte for innsyn i lydloggen, men konkludert med at det kun skulle gis innsyn i utskrift av samtalene. Etter direktoratets mening forelå det ikke tilstrekkelige vektige hensyn som tilsa at det skulle gis innsyn i selve lydfilene. </a:t>
            </a:r>
          </a:p>
          <a:p>
            <a:endParaRPr lang="nb-NO" dirty="0" smtClean="0"/>
          </a:p>
          <a:p>
            <a:r>
              <a:rPr lang="nb-NO" dirty="0" smtClean="0"/>
              <a:t>5. Direktoratet bes også redegjøre for sine generelle rutiner og retningslinjer vedklagebehandling over avlag på innsyn.</a:t>
            </a:r>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20</a:t>
            </a:fld>
            <a:endParaRPr lang="nb-NO"/>
          </a:p>
        </p:txBody>
      </p:sp>
    </p:spTree>
    <p:extLst>
      <p:ext uri="{BB962C8B-B14F-4D97-AF65-F5344CB8AC3E}">
        <p14:creationId xmlns:p14="http://schemas.microsoft.com/office/powerpoint/2010/main" val="1374876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275419" y="276448"/>
            <a:ext cx="4571998" cy="4476306"/>
          </a:xfrm>
        </p:spPr>
        <p:txBody>
          <a:bodyPr>
            <a:normAutofit/>
          </a:bodyPr>
          <a:lstStyle/>
          <a:p>
            <a:r>
              <a:rPr lang="nb-NO" sz="8800" dirty="0" smtClean="0"/>
              <a:t/>
            </a:r>
            <a:br>
              <a:rPr lang="nb-NO" sz="8800" dirty="0" smtClean="0"/>
            </a:br>
            <a:r>
              <a:rPr lang="nb-NO" sz="8800" dirty="0" smtClean="0"/>
              <a:t>Telenor Radio </a:t>
            </a:r>
            <a:endParaRPr lang="nb-NO" sz="8800" dirty="0"/>
          </a:p>
        </p:txBody>
      </p:sp>
      <p:sp>
        <p:nvSpPr>
          <p:cNvPr id="3" name="Undertittel 2"/>
          <p:cNvSpPr>
            <a:spLocks noGrp="1"/>
          </p:cNvSpPr>
          <p:nvPr>
            <p:ph type="subTitle" idx="1"/>
          </p:nvPr>
        </p:nvSpPr>
        <p:spPr>
          <a:xfrm>
            <a:off x="1371601" y="5411972"/>
            <a:ext cx="6273800" cy="1254642"/>
          </a:xfrm>
        </p:spPr>
        <p:txBody>
          <a:bodyPr>
            <a:noAutofit/>
          </a:bodyPr>
          <a:lstStyle/>
          <a:p>
            <a:r>
              <a:rPr lang="nb-NO" sz="4400" dirty="0" smtClean="0"/>
              <a:t> </a:t>
            </a:r>
            <a:endParaRPr lang="nb-NO" sz="4400" dirty="0"/>
          </a:p>
        </p:txBody>
      </p:sp>
      <p:sp>
        <p:nvSpPr>
          <p:cNvPr id="4" name="Plassholder for dato 3"/>
          <p:cNvSpPr>
            <a:spLocks noGrp="1"/>
          </p:cNvSpPr>
          <p:nvPr>
            <p:ph type="dt" sz="half" idx="10"/>
          </p:nvPr>
        </p:nvSpPr>
        <p:spPr/>
        <p:txBody>
          <a:bodyPr/>
          <a:lstStyle/>
          <a:p>
            <a:fld id="{419440F2-BE53-F14A-8CED-A30BEFE2A06C}" type="datetime1">
              <a:rPr lang="nb-NO" smtClean="0"/>
              <a:pPr/>
              <a:t>15.03.13</a:t>
            </a:fld>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21</a:t>
            </a:fld>
            <a:endParaRPr lang="nb-NO"/>
          </a:p>
        </p:txBody>
      </p:sp>
    </p:spTree>
    <p:extLst>
      <p:ext uri="{BB962C8B-B14F-4D97-AF65-F5344CB8AC3E}">
        <p14:creationId xmlns:p14="http://schemas.microsoft.com/office/powerpoint/2010/main" val="4151396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err="1" smtClean="0"/>
              <a:t>HvorFOR</a:t>
            </a:r>
            <a:r>
              <a:rPr lang="nb-NO" dirty="0" smtClean="0"/>
              <a:t> NEKTE INNSYN?</a:t>
            </a:r>
            <a:br>
              <a:rPr lang="nb-NO" dirty="0" smtClean="0"/>
            </a:br>
            <a:endParaRPr lang="nb-NO" dirty="0"/>
          </a:p>
        </p:txBody>
      </p:sp>
      <p:sp>
        <p:nvSpPr>
          <p:cNvPr id="3" name="Plassholder for tekst 2"/>
          <p:cNvSpPr>
            <a:spLocks noGrp="1"/>
          </p:cNvSpPr>
          <p:nvPr>
            <p:ph type="body" idx="1"/>
          </p:nvPr>
        </p:nvSpPr>
        <p:spPr>
          <a:xfrm>
            <a:off x="457200" y="1818166"/>
            <a:ext cx="7772400" cy="3555523"/>
          </a:xfrm>
        </p:spPr>
        <p:txBody>
          <a:bodyPr>
            <a:normAutofit fontScale="92500" lnSpcReduction="20000"/>
          </a:bodyPr>
          <a:lstStyle/>
          <a:p>
            <a:r>
              <a:rPr lang="nb-NO" dirty="0" smtClean="0"/>
              <a:t>-Underlagt internasjonale lover</a:t>
            </a:r>
          </a:p>
          <a:p>
            <a:endParaRPr lang="nb-NO" dirty="0" smtClean="0"/>
          </a:p>
          <a:p>
            <a:r>
              <a:rPr lang="nb-NO" dirty="0" err="1" smtClean="0"/>
              <a:t>-Hevder</a:t>
            </a:r>
            <a:r>
              <a:rPr lang="nb-NO" dirty="0" smtClean="0"/>
              <a:t> de ikke faller under </a:t>
            </a:r>
            <a:r>
              <a:rPr lang="nb-NO" dirty="0" err="1" smtClean="0"/>
              <a:t>off.lovens</a:t>
            </a:r>
            <a:r>
              <a:rPr lang="nb-NO" dirty="0" smtClean="0"/>
              <a:t> virkeområde</a:t>
            </a:r>
          </a:p>
          <a:p>
            <a:endParaRPr lang="nb-NO" dirty="0" smtClean="0"/>
          </a:p>
          <a:p>
            <a:pPr fontAlgn="t">
              <a:spcBef>
                <a:spcPts val="0"/>
              </a:spcBef>
              <a:spcAft>
                <a:spcPts val="0"/>
              </a:spcAft>
              <a:defRPr/>
            </a:pPr>
            <a:r>
              <a:rPr lang="nb-NO" dirty="0" smtClean="0"/>
              <a:t>-Sjølovens </a:t>
            </a:r>
            <a:r>
              <a:rPr lang="nb-NO" b="1" dirty="0" smtClean="0"/>
              <a:t>§ 480:</a:t>
            </a:r>
          </a:p>
          <a:p>
            <a:pPr fontAlgn="t">
              <a:spcBef>
                <a:spcPts val="0"/>
              </a:spcBef>
              <a:spcAft>
                <a:spcPts val="0"/>
              </a:spcAft>
              <a:defRPr/>
            </a:pPr>
            <a:r>
              <a:rPr lang="nb-NO" b="1" dirty="0" smtClean="0"/>
              <a:t> </a:t>
            </a:r>
            <a:r>
              <a:rPr lang="nb-NO" dirty="0" smtClean="0"/>
              <a:t>Enhver som utfører tjeneste eller arbeid for  undersøkelsesmyndigheten har taushetsplikt etter forvaltningsloven om det som de får kjennskap til under utførelse av sitt arbeid. </a:t>
            </a:r>
          </a:p>
          <a:p>
            <a:pPr fontAlgn="t">
              <a:spcBef>
                <a:spcPts val="0"/>
              </a:spcBef>
              <a:spcAft>
                <a:spcPts val="0"/>
              </a:spcAft>
              <a:defRPr/>
            </a:pPr>
            <a:endParaRPr lang="nb-NO" i="1" dirty="0" smtClean="0"/>
          </a:p>
          <a:p>
            <a:pPr fontAlgn="t">
              <a:spcBef>
                <a:spcPts val="0"/>
              </a:spcBef>
              <a:defRPr/>
            </a:pPr>
            <a:r>
              <a:rPr lang="nb-NO" i="1" dirty="0" smtClean="0"/>
              <a:t>-</a:t>
            </a:r>
            <a:r>
              <a:rPr lang="nb-NO" i="1" dirty="0" err="1" smtClean="0"/>
              <a:t>Ekomlovene</a:t>
            </a:r>
            <a:r>
              <a:rPr lang="nb-NO" i="1" dirty="0" smtClean="0"/>
              <a:t> </a:t>
            </a:r>
            <a:r>
              <a:rPr lang="nb-NO" b="1" dirty="0" smtClean="0"/>
              <a:t>2-9</a:t>
            </a:r>
            <a:r>
              <a:rPr lang="nb-NO" dirty="0" smtClean="0"/>
              <a:t>: </a:t>
            </a:r>
            <a:endParaRPr lang="nb-NO" i="1" dirty="0" smtClean="0"/>
          </a:p>
          <a:p>
            <a:pPr fontAlgn="t">
              <a:spcBef>
                <a:spcPts val="0"/>
              </a:spcBef>
              <a:spcAft>
                <a:spcPts val="0"/>
              </a:spcAft>
              <a:defRPr/>
            </a:pPr>
            <a:r>
              <a:rPr lang="nb-NO" i="1" dirty="0" smtClean="0"/>
              <a:t>Taushetsplikt</a:t>
            </a:r>
            <a:r>
              <a:rPr lang="nb-NO" dirty="0" smtClean="0"/>
              <a:t>: </a:t>
            </a:r>
            <a:r>
              <a:rPr lang="nb-NO" b="1" dirty="0" smtClean="0"/>
              <a:t>Tilbyder og installatør plikter å bevare taushet om innholdet av elektronisk kommunikasjon og andres bruk av elektronisk kommunikasjon, herunder opplysninger om tekniske innretninger og fremgangsmåter</a:t>
            </a:r>
            <a:r>
              <a:rPr lang="nb-NO" dirty="0" smtClean="0"/>
              <a:t>.</a:t>
            </a:r>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22</a:t>
            </a:fld>
            <a:endParaRPr lang="nb-NO"/>
          </a:p>
        </p:txBody>
      </p:sp>
    </p:spTree>
    <p:extLst>
      <p:ext uri="{BB962C8B-B14F-4D97-AF65-F5344CB8AC3E}">
        <p14:creationId xmlns:p14="http://schemas.microsoft.com/office/powerpoint/2010/main" val="1374876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a:bodyPr>
          <a:lstStyle/>
          <a:p>
            <a:r>
              <a:rPr lang="nb-NO" sz="3200" dirty="0"/>
              <a:t>Lov om elektronisk kommunikasjon (</a:t>
            </a:r>
            <a:r>
              <a:rPr lang="nb-NO" sz="3200" dirty="0" err="1"/>
              <a:t>ekomloven</a:t>
            </a:r>
            <a:r>
              <a:rPr lang="nb-NO" sz="3200" dirty="0"/>
              <a:t>). </a:t>
            </a:r>
          </a:p>
        </p:txBody>
      </p:sp>
      <p:sp>
        <p:nvSpPr>
          <p:cNvPr id="3" name="Plassholder for tekst 2"/>
          <p:cNvSpPr>
            <a:spLocks noGrp="1"/>
          </p:cNvSpPr>
          <p:nvPr>
            <p:ph type="body" idx="1"/>
          </p:nvPr>
        </p:nvSpPr>
        <p:spPr>
          <a:xfrm>
            <a:off x="457200" y="1818166"/>
            <a:ext cx="7772400" cy="3555523"/>
          </a:xfrm>
        </p:spPr>
        <p:txBody>
          <a:bodyPr>
            <a:normAutofit fontScale="92500" lnSpcReduction="10000"/>
          </a:bodyPr>
          <a:lstStyle/>
          <a:p>
            <a:pPr fontAlgn="t"/>
            <a:r>
              <a:rPr lang="nb-NO" dirty="0" smtClean="0"/>
              <a:t>«Taushetsplikt </a:t>
            </a:r>
            <a:r>
              <a:rPr lang="nb-NO" dirty="0"/>
              <a:t>etter første ledd gjelder også for enhver som utfører arbeid eller tjeneste for tilbyder av elektronisk kommunikasjonsnett eller -tjeneste, installatør, teknisk kontrollorgan eller myndigheten, også etter at vedkommende har avsluttet arbeidet eller tjenesten. </a:t>
            </a:r>
            <a:r>
              <a:rPr lang="nb-NO" dirty="0" smtClean="0"/>
              <a:t>«</a:t>
            </a:r>
          </a:p>
          <a:p>
            <a:pPr fontAlgn="t"/>
            <a:endParaRPr lang="nb-NO" dirty="0"/>
          </a:p>
          <a:p>
            <a:pPr fontAlgn="t"/>
            <a:r>
              <a:rPr lang="nb-NO" dirty="0" smtClean="0"/>
              <a:t>«Taushetsplikten </a:t>
            </a:r>
            <a:r>
              <a:rPr lang="nb-NO" dirty="0"/>
              <a:t>er ikke til hinder for at det gis opplysninger til påtalemyndigheten eller politiet om avtalebasert hemmelig telefonnummer eller andre abonnementsopplysninger, samt elektronisk kommunikasjonsadresse. Det samme gjelder ved vitnemål for retten. Taushetsplikten er heller ikke til hinder for at opplysninger som nevnt i første ledd gis til annen myndighet i medhold av </a:t>
            </a:r>
            <a:r>
              <a:rPr lang="nb-NO" dirty="0" smtClean="0"/>
              <a:t>lov» </a:t>
            </a:r>
            <a:endParaRPr lang="nb-NO" dirty="0"/>
          </a:p>
          <a:p>
            <a:pPr fontAlgn="t"/>
            <a:r>
              <a:rPr lang="nb-NO" dirty="0"/>
              <a:t>      </a:t>
            </a:r>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23</a:t>
            </a:fld>
            <a:endParaRPr lang="nb-NO"/>
          </a:p>
        </p:txBody>
      </p:sp>
    </p:spTree>
    <p:extLst>
      <p:ext uri="{BB962C8B-B14F-4D97-AF65-F5344CB8AC3E}">
        <p14:creationId xmlns:p14="http://schemas.microsoft.com/office/powerpoint/2010/main" val="3552739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lstStyle/>
          <a:p>
            <a:r>
              <a:rPr lang="nb-NO" dirty="0" smtClean="0"/>
              <a:t>Sjøloven</a:t>
            </a:r>
            <a:endParaRPr lang="nb-NO" dirty="0"/>
          </a:p>
        </p:txBody>
      </p:sp>
      <p:sp>
        <p:nvSpPr>
          <p:cNvPr id="3" name="Plassholder for tekst 2"/>
          <p:cNvSpPr>
            <a:spLocks noGrp="1"/>
          </p:cNvSpPr>
          <p:nvPr>
            <p:ph type="body" idx="1"/>
          </p:nvPr>
        </p:nvSpPr>
        <p:spPr>
          <a:xfrm>
            <a:off x="457200" y="1818166"/>
            <a:ext cx="7772400" cy="3555523"/>
          </a:xfrm>
        </p:spPr>
        <p:txBody>
          <a:bodyPr>
            <a:normAutofit fontScale="85000" lnSpcReduction="20000"/>
          </a:bodyPr>
          <a:lstStyle/>
          <a:p>
            <a:pPr fontAlgn="t"/>
            <a:r>
              <a:rPr lang="nb-NO" b="1" dirty="0"/>
              <a:t>§ 480.</a:t>
            </a:r>
            <a:r>
              <a:rPr lang="nb-NO" dirty="0"/>
              <a:t> </a:t>
            </a:r>
            <a:r>
              <a:rPr lang="nb-NO" i="1" dirty="0"/>
              <a:t>Taushetsplikt</a:t>
            </a:r>
            <a:r>
              <a:rPr lang="nb-NO" dirty="0"/>
              <a:t> </a:t>
            </a:r>
            <a:endParaRPr lang="nb-NO" dirty="0" smtClean="0"/>
          </a:p>
          <a:p>
            <a:pPr fontAlgn="t"/>
            <a:endParaRPr lang="nb-NO" dirty="0"/>
          </a:p>
          <a:p>
            <a:pPr fontAlgn="t"/>
            <a:r>
              <a:rPr lang="nb-NO" dirty="0" smtClean="0"/>
              <a:t>«Enhver </a:t>
            </a:r>
            <a:r>
              <a:rPr lang="nb-NO" dirty="0"/>
              <a:t>som utfører tjeneste eller arbeid for undersøkelsesmyndigheten har taushetsplikt etter forvaltningsloven om det som de får kjennskap til under utførelse av sitt arbeid. Når taushetsbelagte opplysninger mottas fra noen som etter norsk lov har en strengere taushetsplikt enn det som følger av forvaltningsloven, skal tilsvarende strenge taushetsplikt gjelde for personer nevnt i første punktum, </a:t>
            </a:r>
            <a:r>
              <a:rPr lang="nb-NO" b="1" dirty="0">
                <a:solidFill>
                  <a:srgbClr val="FF0000"/>
                </a:solidFill>
              </a:rPr>
              <a:t>med mindre tungtveiende offentlige interesser tilsier at opplysningene bør kunne gis videre eller opplysningene er nødvendige for å forklare årsakene til ulykken</a:t>
            </a:r>
            <a:r>
              <a:rPr lang="nb-NO" dirty="0" smtClean="0">
                <a:solidFill>
                  <a:srgbClr val="FF0000"/>
                </a:solidFill>
              </a:rPr>
              <a:t>.»</a:t>
            </a:r>
          </a:p>
          <a:p>
            <a:pPr fontAlgn="t"/>
            <a:r>
              <a:rPr lang="nb-NO" dirty="0" smtClean="0"/>
              <a:t> </a:t>
            </a:r>
            <a:endParaRPr lang="nb-NO" dirty="0"/>
          </a:p>
          <a:p>
            <a:pPr fontAlgn="t"/>
            <a:r>
              <a:rPr lang="nb-NO" dirty="0"/>
              <a:t>Endret ved lov 7 jan 2005 nr. 2 (</a:t>
            </a:r>
            <a:r>
              <a:rPr lang="nb-NO" dirty="0" err="1"/>
              <a:t>ikr</a:t>
            </a:r>
            <a:r>
              <a:rPr lang="nb-NO" dirty="0"/>
              <a:t>. 1 juli 2008 </a:t>
            </a:r>
            <a:r>
              <a:rPr lang="nb-NO" dirty="0" err="1"/>
              <a:t>iflg</a:t>
            </a:r>
            <a:r>
              <a:rPr lang="nb-NO" dirty="0"/>
              <a:t>. res. 23 </a:t>
            </a:r>
            <a:r>
              <a:rPr lang="nb-NO" dirty="0" err="1"/>
              <a:t>feb</a:t>
            </a:r>
            <a:r>
              <a:rPr lang="nb-NO" dirty="0"/>
              <a:t> 2007 nr. 226). </a:t>
            </a:r>
          </a:p>
          <a:p>
            <a:r>
              <a:rPr lang="nb-NO" dirty="0"/>
              <a:t/>
            </a:r>
            <a:br>
              <a:rPr lang="nb-NO" dirty="0"/>
            </a:br>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24</a:t>
            </a:fld>
            <a:endParaRPr lang="nb-NO"/>
          </a:p>
        </p:txBody>
      </p:sp>
    </p:spTree>
    <p:extLst>
      <p:ext uri="{BB962C8B-B14F-4D97-AF65-F5344CB8AC3E}">
        <p14:creationId xmlns:p14="http://schemas.microsoft.com/office/powerpoint/2010/main" val="1374876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275419" y="276448"/>
            <a:ext cx="4571998" cy="4476306"/>
          </a:xfrm>
        </p:spPr>
        <p:txBody>
          <a:bodyPr>
            <a:normAutofit fontScale="90000"/>
          </a:bodyPr>
          <a:lstStyle/>
          <a:p>
            <a:r>
              <a:rPr lang="nb-NO" sz="8800" dirty="0" smtClean="0"/>
              <a:t/>
            </a:r>
            <a:br>
              <a:rPr lang="nb-NO" sz="8800" dirty="0" smtClean="0"/>
            </a:br>
            <a:r>
              <a:rPr lang="nb-NO" sz="8800" dirty="0" smtClean="0"/>
              <a:t>The </a:t>
            </a:r>
            <a:r>
              <a:rPr lang="nb-NO" sz="8800" dirty="0" err="1" smtClean="0"/>
              <a:t>Others</a:t>
            </a:r>
            <a:r>
              <a:rPr lang="nb-NO" sz="8800" dirty="0" smtClean="0"/>
              <a:t/>
            </a:r>
            <a:br>
              <a:rPr lang="nb-NO" sz="8800" dirty="0" smtClean="0"/>
            </a:br>
            <a:endParaRPr lang="nb-NO" sz="8800" dirty="0"/>
          </a:p>
        </p:txBody>
      </p:sp>
      <p:sp>
        <p:nvSpPr>
          <p:cNvPr id="3" name="Undertittel 2"/>
          <p:cNvSpPr>
            <a:spLocks noGrp="1"/>
          </p:cNvSpPr>
          <p:nvPr>
            <p:ph type="subTitle" idx="1"/>
          </p:nvPr>
        </p:nvSpPr>
        <p:spPr>
          <a:xfrm>
            <a:off x="1371601" y="5411972"/>
            <a:ext cx="6273800" cy="1254642"/>
          </a:xfrm>
        </p:spPr>
        <p:txBody>
          <a:bodyPr>
            <a:noAutofit/>
          </a:bodyPr>
          <a:lstStyle/>
          <a:p>
            <a:r>
              <a:rPr lang="nb-NO" sz="4400" dirty="0" smtClean="0"/>
              <a:t> </a:t>
            </a:r>
            <a:endParaRPr lang="nb-NO" sz="4400" dirty="0"/>
          </a:p>
        </p:txBody>
      </p:sp>
      <p:sp>
        <p:nvSpPr>
          <p:cNvPr id="4" name="Plassholder for dato 3"/>
          <p:cNvSpPr>
            <a:spLocks noGrp="1"/>
          </p:cNvSpPr>
          <p:nvPr>
            <p:ph type="dt" sz="half" idx="10"/>
          </p:nvPr>
        </p:nvSpPr>
        <p:spPr/>
        <p:txBody>
          <a:bodyPr/>
          <a:lstStyle/>
          <a:p>
            <a:fld id="{419440F2-BE53-F14A-8CED-A30BEFE2A06C}" type="datetime1">
              <a:rPr lang="nb-NO" smtClean="0"/>
              <a:pPr/>
              <a:t>15.03.13</a:t>
            </a:fld>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25</a:t>
            </a:fld>
            <a:endParaRPr lang="nb-NO"/>
          </a:p>
        </p:txBody>
      </p:sp>
    </p:spTree>
    <p:extLst>
      <p:ext uri="{BB962C8B-B14F-4D97-AF65-F5344CB8AC3E}">
        <p14:creationId xmlns:p14="http://schemas.microsoft.com/office/powerpoint/2010/main" val="4151396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err="1" smtClean="0"/>
              <a:t>Avinor</a:t>
            </a:r>
            <a:r>
              <a:rPr lang="nb-NO" dirty="0" smtClean="0"/>
              <a:t/>
            </a:r>
            <a:br>
              <a:rPr lang="nb-NO" dirty="0" smtClean="0"/>
            </a:br>
            <a:endParaRPr lang="nb-NO" dirty="0"/>
          </a:p>
        </p:txBody>
      </p:sp>
      <p:sp>
        <p:nvSpPr>
          <p:cNvPr id="3" name="Plassholder for tekst 2"/>
          <p:cNvSpPr>
            <a:spLocks noGrp="1"/>
          </p:cNvSpPr>
          <p:nvPr>
            <p:ph type="body" idx="1"/>
          </p:nvPr>
        </p:nvSpPr>
        <p:spPr>
          <a:xfrm>
            <a:off x="457200" y="1477926"/>
            <a:ext cx="7772400" cy="4697454"/>
          </a:xfrm>
        </p:spPr>
        <p:txBody>
          <a:bodyPr>
            <a:normAutofit fontScale="85000" lnSpcReduction="20000"/>
          </a:bodyPr>
          <a:lstStyle/>
          <a:p>
            <a:endParaRPr lang="nb-NO" dirty="0" smtClean="0"/>
          </a:p>
          <a:p>
            <a:r>
              <a:rPr lang="nb-NO" sz="2100" dirty="0" smtClean="0"/>
              <a:t>”Begjæringen om innsyn er avslått med henvisning til luftfartsloven §12-10. Slike registreringer skal kun utleveres til Havarikommisjonene  </a:t>
            </a:r>
            <a:r>
              <a:rPr lang="nb-NO" sz="1600" i="1" dirty="0" smtClean="0"/>
              <a:t>(Line Maria Hammerlund, Rådgiver </a:t>
            </a:r>
            <a:r>
              <a:rPr lang="nb-NO" sz="1600" i="1" dirty="0" err="1" smtClean="0"/>
              <a:t>Avinor</a:t>
            </a:r>
            <a:r>
              <a:rPr lang="nb-NO" sz="1600" i="1" dirty="0" smtClean="0"/>
              <a:t>) </a:t>
            </a:r>
          </a:p>
          <a:p>
            <a:endParaRPr lang="nb-NO" dirty="0" smtClean="0"/>
          </a:p>
          <a:p>
            <a:pPr fontAlgn="t"/>
            <a:r>
              <a:rPr lang="nb-NO" b="1" dirty="0" smtClean="0"/>
              <a:t>§ 12-10.</a:t>
            </a:r>
            <a:r>
              <a:rPr lang="nb-NO" dirty="0" smtClean="0"/>
              <a:t> </a:t>
            </a:r>
            <a:r>
              <a:rPr lang="nb-NO" i="1" dirty="0" smtClean="0"/>
              <a:t>Bruk av data fra systemer som registrerer lyd og bilde</a:t>
            </a:r>
            <a:r>
              <a:rPr lang="nb-NO" dirty="0" smtClean="0"/>
              <a:t> </a:t>
            </a:r>
          </a:p>
          <a:p>
            <a:pPr fontAlgn="t"/>
            <a:endParaRPr lang="nb-NO" dirty="0" smtClean="0"/>
          </a:p>
          <a:p>
            <a:pPr fontAlgn="t"/>
            <a:r>
              <a:rPr lang="nb-NO" dirty="0" smtClean="0"/>
              <a:t>Undersøkelsesmyndigheten skal ha tilgang til data fra ethvert system for vedvarende eller regelmessig registrering av lyd eller bilde fra førerkabinen om bord i luftfartøyer, eller tilsvarende registrering i tårnkabin eller kontrollrom for lufttrafikktjenesten.  </a:t>
            </a:r>
            <a:r>
              <a:rPr lang="nb-NO" dirty="0" smtClean="0">
                <a:solidFill>
                  <a:srgbClr val="FF0000"/>
                </a:solidFill>
              </a:rPr>
              <a:t>Undersøkelsesmyndigheten har ikke anledning til å utlevere slikt materiale til andre. </a:t>
            </a:r>
          </a:p>
          <a:p>
            <a:pPr fontAlgn="t"/>
            <a:r>
              <a:rPr lang="nb-NO" dirty="0" smtClean="0"/>
              <a:t>Utskrift av registrert lyd eller kopi av bilder kan likevel utleveres til bruk som bevis i en straffesak eller sivil sak for domstolene etter rettens kjennelse. </a:t>
            </a:r>
            <a:r>
              <a:rPr lang="nb-NO" dirty="0" smtClean="0">
                <a:solidFill>
                  <a:schemeClr val="bg1"/>
                </a:solidFill>
              </a:rPr>
              <a:t>Retten kan bare godkjenne utlevering </a:t>
            </a:r>
            <a:r>
              <a:rPr lang="nb-NO" dirty="0" smtClean="0"/>
              <a:t>etter tredje punktum dersom behovet for utlevering i den konkrete saken veier tyngre enn faren for at man ved slik utlevering vanskeliggjør undersøkelsesmyndighetens arbeid med den aktuelle saken eller fremtidige nasjonale eller internasjonale undersøkelser. </a:t>
            </a:r>
          </a:p>
          <a:p>
            <a:pPr fontAlgn="t"/>
            <a:r>
              <a:rPr lang="nb-NO" dirty="0" smtClean="0"/>
              <a:t>Departementet kan ved forskrift bestemme hvilke registreringssystemer for lyd og bilde som er omfattet av første ledd.</a:t>
            </a:r>
          </a:p>
          <a:p>
            <a:endParaRPr lang="nb-NO" dirty="0" smtClean="0"/>
          </a:p>
          <a:p>
            <a:endParaRPr lang="nb-NO" dirty="0" smtClean="0"/>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26</a:t>
            </a:fld>
            <a:endParaRPr lang="nb-NO"/>
          </a:p>
        </p:txBody>
      </p:sp>
    </p:spTree>
    <p:extLst>
      <p:ext uri="{BB962C8B-B14F-4D97-AF65-F5344CB8AC3E}">
        <p14:creationId xmlns:p14="http://schemas.microsoft.com/office/powerpoint/2010/main" val="1374876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err="1" smtClean="0"/>
              <a:t>-Jernbaneverket</a:t>
            </a:r>
            <a:r>
              <a:rPr lang="nb-NO" dirty="0" smtClean="0"/>
              <a:t/>
            </a:r>
            <a:br>
              <a:rPr lang="nb-NO" dirty="0" smtClean="0"/>
            </a:br>
            <a:endParaRPr lang="nb-NO" dirty="0"/>
          </a:p>
        </p:txBody>
      </p:sp>
      <p:sp>
        <p:nvSpPr>
          <p:cNvPr id="3" name="Plassholder for tekst 2"/>
          <p:cNvSpPr>
            <a:spLocks noGrp="1"/>
          </p:cNvSpPr>
          <p:nvPr>
            <p:ph type="body" idx="1"/>
          </p:nvPr>
        </p:nvSpPr>
        <p:spPr>
          <a:xfrm>
            <a:off x="457200" y="1818166"/>
            <a:ext cx="7772400" cy="3555523"/>
          </a:xfrm>
        </p:spPr>
        <p:txBody>
          <a:bodyPr>
            <a:normAutofit/>
          </a:bodyPr>
          <a:lstStyle/>
          <a:p>
            <a:r>
              <a:rPr lang="nb-NO" dirty="0" err="1" smtClean="0"/>
              <a:t>-Jernbaneverket</a:t>
            </a:r>
            <a:r>
              <a:rPr lang="nb-NO" dirty="0" smtClean="0"/>
              <a:t> slår fast at deres lydlogger er dokumenter man kan søke innsyn i. </a:t>
            </a:r>
          </a:p>
          <a:p>
            <a:r>
              <a:rPr lang="nb-NO" dirty="0" err="1" smtClean="0"/>
              <a:t>-Unntak</a:t>
            </a:r>
            <a:r>
              <a:rPr lang="nb-NO" dirty="0" smtClean="0"/>
              <a:t> må hjemles i offentlighetslova, eller annet lovverk. </a:t>
            </a:r>
          </a:p>
          <a:p>
            <a:r>
              <a:rPr lang="nb-NO" dirty="0" err="1" smtClean="0"/>
              <a:t>-De</a:t>
            </a:r>
            <a:r>
              <a:rPr lang="nb-NO" dirty="0" smtClean="0"/>
              <a:t> uttaler også at selv om deler av lydloggen er taushetsbelagt, skal de øvrige delene offentliggjøres. </a:t>
            </a:r>
          </a:p>
          <a:p>
            <a:r>
              <a:rPr lang="nb-NO" dirty="0" smtClean="0"/>
              <a:t>Lydloggproduksjon er for Jernbaneverket hjemlet i jernbaneinfrastrukturforskriften § 3-11.</a:t>
            </a:r>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a:xfrm>
            <a:off x="2029882" y="5992817"/>
            <a:ext cx="2218267" cy="365125"/>
          </a:xfrm>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27</a:t>
            </a:fld>
            <a:endParaRPr lang="nb-NO"/>
          </a:p>
        </p:txBody>
      </p:sp>
    </p:spTree>
    <p:extLst>
      <p:ext uri="{BB962C8B-B14F-4D97-AF65-F5344CB8AC3E}">
        <p14:creationId xmlns:p14="http://schemas.microsoft.com/office/powerpoint/2010/main" val="13748767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smtClean="0"/>
              <a:t>Departementets sentralbord</a:t>
            </a:r>
            <a:endParaRPr lang="nb-NO" dirty="0"/>
          </a:p>
        </p:txBody>
      </p:sp>
      <p:sp>
        <p:nvSpPr>
          <p:cNvPr id="3" name="Plassholder for tekst 2"/>
          <p:cNvSpPr>
            <a:spLocks noGrp="1"/>
          </p:cNvSpPr>
          <p:nvPr>
            <p:ph type="body" idx="1"/>
          </p:nvPr>
        </p:nvSpPr>
        <p:spPr>
          <a:xfrm>
            <a:off x="457200" y="1818166"/>
            <a:ext cx="7772400" cy="3555523"/>
          </a:xfrm>
        </p:spPr>
        <p:txBody>
          <a:bodyPr>
            <a:normAutofit/>
          </a:bodyPr>
          <a:lstStyle/>
          <a:p>
            <a:endParaRPr lang="nb-NO" dirty="0"/>
          </a:p>
          <a:p>
            <a:r>
              <a:rPr lang="nb-NO" dirty="0" smtClean="0"/>
              <a:t>-</a:t>
            </a:r>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28</a:t>
            </a:fld>
            <a:endParaRPr lang="nb-NO"/>
          </a:p>
        </p:txBody>
      </p:sp>
      <p:sp>
        <p:nvSpPr>
          <p:cNvPr id="7" name="Rektangel 6"/>
          <p:cNvSpPr/>
          <p:nvPr/>
        </p:nvSpPr>
        <p:spPr>
          <a:xfrm>
            <a:off x="457201" y="2030819"/>
            <a:ext cx="7995683" cy="4801314"/>
          </a:xfrm>
          <a:prstGeom prst="rect">
            <a:avLst/>
          </a:prstGeom>
        </p:spPr>
        <p:txBody>
          <a:bodyPr wrap="square">
            <a:spAutoFit/>
          </a:bodyPr>
          <a:lstStyle/>
          <a:p>
            <a:r>
              <a:rPr lang="nb-NO" dirty="0" smtClean="0">
                <a:solidFill>
                  <a:schemeClr val="bg1"/>
                </a:solidFill>
              </a:rPr>
              <a:t/>
            </a:r>
            <a:br>
              <a:rPr lang="nb-NO" dirty="0" smtClean="0">
                <a:solidFill>
                  <a:schemeClr val="bg1"/>
                </a:solidFill>
              </a:rPr>
            </a:br>
            <a:r>
              <a:rPr lang="nb-NO" dirty="0" smtClean="0">
                <a:solidFill>
                  <a:schemeClr val="bg1"/>
                </a:solidFill>
              </a:rPr>
              <a:t>Samtlige samtaler som hentes ut av systemet skal journalføres, uavhengig av om samtalen får en videre oppfølging. DSS kan ikke på generell basis gi innsyn i lydloggen. Et spørsmål om innsyn må håndteres i hvert enkelt tilfelle.</a:t>
            </a:r>
            <a:br>
              <a:rPr lang="nb-NO" dirty="0" smtClean="0">
                <a:solidFill>
                  <a:schemeClr val="bg1"/>
                </a:solidFill>
              </a:rPr>
            </a:br>
            <a:r>
              <a:rPr lang="nb-NO" dirty="0" smtClean="0">
                <a:solidFill>
                  <a:schemeClr val="bg1"/>
                </a:solidFill>
              </a:rPr>
              <a:t/>
            </a:r>
            <a:br>
              <a:rPr lang="nb-NO" dirty="0" smtClean="0">
                <a:solidFill>
                  <a:schemeClr val="bg1"/>
                </a:solidFill>
              </a:rPr>
            </a:br>
            <a:r>
              <a:rPr lang="nb-NO" dirty="0" smtClean="0">
                <a:solidFill>
                  <a:schemeClr val="bg1"/>
                </a:solidFill>
              </a:rPr>
              <a:t>(Eva </a:t>
            </a:r>
            <a:r>
              <a:rPr lang="nb-NO" dirty="0" err="1" smtClean="0">
                <a:solidFill>
                  <a:schemeClr val="bg1"/>
                </a:solidFill>
              </a:rPr>
              <a:t>Måge</a:t>
            </a:r>
            <a:r>
              <a:rPr lang="nb-NO" dirty="0" smtClean="0">
                <a:solidFill>
                  <a:schemeClr val="bg1"/>
                </a:solidFill>
              </a:rPr>
              <a:t> Brown, Avdelingsdirektør, Departementenes servicesenter. 19.sept 2012)</a:t>
            </a:r>
          </a:p>
          <a:p>
            <a:endParaRPr lang="nb-NO" dirty="0" smtClean="0">
              <a:solidFill>
                <a:schemeClr val="bg1"/>
              </a:solidFill>
            </a:endParaRPr>
          </a:p>
          <a:p>
            <a:r>
              <a:rPr lang="nb-NO" dirty="0" smtClean="0">
                <a:solidFill>
                  <a:schemeClr val="bg1"/>
                </a:solidFill>
              </a:rPr>
              <a:t>Lydopptakene slettes automatisk pr 30 dager. Dette gjelder ikke samtaler som blir identifisert som trusler.</a:t>
            </a:r>
          </a:p>
          <a:p>
            <a:endParaRPr lang="nb-NO" dirty="0" smtClean="0">
              <a:solidFill>
                <a:schemeClr val="bg1"/>
              </a:solidFill>
            </a:endParaRPr>
          </a:p>
          <a:p>
            <a:r>
              <a:rPr lang="nb-NO" dirty="0" smtClean="0">
                <a:solidFill>
                  <a:schemeClr val="bg1"/>
                </a:solidFill>
              </a:rPr>
              <a:t>DSS har bedt Fornyings-, administrasjons- og kirkedepartementet om en vurdering </a:t>
            </a:r>
            <a:r>
              <a:rPr lang="nb-NO" dirty="0" err="1" smtClean="0">
                <a:solidFill>
                  <a:schemeClr val="bg1"/>
                </a:solidFill>
              </a:rPr>
              <a:t>ift</a:t>
            </a:r>
            <a:r>
              <a:rPr lang="nb-NO" dirty="0" smtClean="0">
                <a:solidFill>
                  <a:schemeClr val="bg1"/>
                </a:solidFill>
              </a:rPr>
              <a:t> til om lydloggen er å anse som et dokument etter </a:t>
            </a:r>
            <a:r>
              <a:rPr lang="nb-NO" dirty="0" err="1" smtClean="0">
                <a:solidFill>
                  <a:schemeClr val="bg1"/>
                </a:solidFill>
              </a:rPr>
              <a:t>Offentleglova</a:t>
            </a:r>
            <a:r>
              <a:rPr lang="nb-NO" dirty="0" smtClean="0">
                <a:solidFill>
                  <a:schemeClr val="bg1"/>
                </a:solidFill>
              </a:rPr>
              <a:t>. Saken ligger nå til behandling i departementet. (hele opptaket)</a:t>
            </a:r>
            <a:r>
              <a:rPr lang="nb-NO" dirty="0" smtClean="0"/>
              <a:t/>
            </a:r>
            <a:br>
              <a:rPr lang="nb-NO" dirty="0" smtClean="0"/>
            </a:br>
            <a:r>
              <a:rPr lang="nb-NO" dirty="0" smtClean="0"/>
              <a:t> </a:t>
            </a:r>
            <a:br>
              <a:rPr lang="nb-NO" dirty="0" smtClean="0"/>
            </a:br>
            <a:r>
              <a:rPr lang="nb-NO" dirty="0" smtClean="0"/>
              <a:t> </a:t>
            </a:r>
            <a:r>
              <a:rPr lang="nb-NO" dirty="0" smtClean="0">
                <a:solidFill>
                  <a:schemeClr val="bg1"/>
                </a:solidFill>
              </a:rPr>
              <a:t/>
            </a:r>
            <a:br>
              <a:rPr lang="nb-NO" dirty="0" smtClean="0">
                <a:solidFill>
                  <a:schemeClr val="bg1"/>
                </a:solidFill>
              </a:rPr>
            </a:br>
            <a:r>
              <a:rPr lang="nb-NO" dirty="0" smtClean="0"/>
              <a:t/>
            </a:r>
            <a:br>
              <a:rPr lang="nb-NO" dirty="0" smtClean="0"/>
            </a:br>
            <a:endParaRPr lang="nb-NO" dirty="0"/>
          </a:p>
        </p:txBody>
      </p:sp>
    </p:spTree>
    <p:extLst>
      <p:ext uri="{BB962C8B-B14F-4D97-AF65-F5344CB8AC3E}">
        <p14:creationId xmlns:p14="http://schemas.microsoft.com/office/powerpoint/2010/main" val="1374876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882503"/>
            <a:ext cx="7772400" cy="1286539"/>
          </a:xfrm>
        </p:spPr>
        <p:txBody>
          <a:bodyPr/>
          <a:lstStyle/>
          <a:p>
            <a:r>
              <a:rPr lang="nb-NO" dirty="0" smtClean="0"/>
              <a:t>Statens Havarikommisjon</a:t>
            </a:r>
            <a:endParaRPr lang="nb-NO" dirty="0"/>
          </a:p>
        </p:txBody>
      </p:sp>
      <p:sp>
        <p:nvSpPr>
          <p:cNvPr id="3" name="Plassholder for tekst 2"/>
          <p:cNvSpPr>
            <a:spLocks noGrp="1"/>
          </p:cNvSpPr>
          <p:nvPr>
            <p:ph type="body" idx="1"/>
          </p:nvPr>
        </p:nvSpPr>
        <p:spPr>
          <a:xfrm>
            <a:off x="457200" y="1818166"/>
            <a:ext cx="7772400" cy="3555523"/>
          </a:xfrm>
        </p:spPr>
        <p:txBody>
          <a:bodyPr>
            <a:normAutofit/>
          </a:bodyPr>
          <a:lstStyle/>
          <a:p>
            <a:endParaRPr lang="nb-NO" dirty="0"/>
          </a:p>
          <a:p>
            <a:r>
              <a:rPr lang="nb-NO" b="1" dirty="0" smtClean="0"/>
              <a:t>MANDAT: Statens havarikommisjon for transport er en offentlig undersøkelseskommisjon. Formålet med </a:t>
            </a:r>
            <a:r>
              <a:rPr lang="nb-NO" b="1" dirty="0" err="1" smtClean="0"/>
              <a:t>SHTs</a:t>
            </a:r>
            <a:r>
              <a:rPr lang="nb-NO" b="1" dirty="0" smtClean="0"/>
              <a:t> undersøkelser er å utrede forhold som antas å ha betydning for forebyggelsen av transportulykker</a:t>
            </a:r>
            <a:r>
              <a:rPr lang="nb-NO" dirty="0" smtClean="0"/>
              <a:t>.</a:t>
            </a:r>
          </a:p>
          <a:p>
            <a:r>
              <a:rPr lang="nb-NO" dirty="0" err="1" smtClean="0"/>
              <a:t>-Luftfart</a:t>
            </a:r>
            <a:endParaRPr lang="nb-NO" dirty="0" smtClean="0"/>
          </a:p>
          <a:p>
            <a:r>
              <a:rPr lang="nb-NO" dirty="0" err="1" smtClean="0"/>
              <a:t>-Sjøfart</a:t>
            </a:r>
            <a:endParaRPr lang="nb-NO" dirty="0" smtClean="0"/>
          </a:p>
          <a:p>
            <a:r>
              <a:rPr lang="nb-NO" dirty="0" err="1" smtClean="0"/>
              <a:t>-Vegtrafikk</a:t>
            </a:r>
            <a:endParaRPr lang="nb-NO" dirty="0" smtClean="0"/>
          </a:p>
          <a:p>
            <a:r>
              <a:rPr lang="nb-NO" dirty="0" err="1" smtClean="0"/>
              <a:t>-Jernbane</a:t>
            </a:r>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29</a:t>
            </a:fld>
            <a:endParaRPr lang="nb-NO"/>
          </a:p>
        </p:txBody>
      </p:sp>
    </p:spTree>
    <p:extLst>
      <p:ext uri="{BB962C8B-B14F-4D97-AF65-F5344CB8AC3E}">
        <p14:creationId xmlns:p14="http://schemas.microsoft.com/office/powerpoint/2010/main" val="1374876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7835"/>
            <a:ext cx="7772400" cy="978194"/>
          </a:xfrm>
        </p:spPr>
        <p:txBody>
          <a:bodyPr>
            <a:normAutofit/>
          </a:bodyPr>
          <a:lstStyle/>
          <a:p>
            <a:r>
              <a:rPr lang="nb-NO" sz="3600" dirty="0" smtClean="0"/>
              <a:t>Hvor finner vi lydlogger?</a:t>
            </a:r>
            <a:endParaRPr lang="nb-NO" sz="3600" dirty="0"/>
          </a:p>
        </p:txBody>
      </p:sp>
      <p:sp>
        <p:nvSpPr>
          <p:cNvPr id="3" name="Subtitle 2"/>
          <p:cNvSpPr>
            <a:spLocks noGrp="1"/>
          </p:cNvSpPr>
          <p:nvPr>
            <p:ph type="body" idx="1"/>
          </p:nvPr>
        </p:nvSpPr>
        <p:spPr>
          <a:xfrm>
            <a:off x="457200" y="1446029"/>
            <a:ext cx="8335925" cy="4465673"/>
          </a:xfrm>
        </p:spPr>
        <p:txBody>
          <a:bodyPr>
            <a:noAutofit/>
          </a:bodyPr>
          <a:lstStyle/>
          <a:p>
            <a:r>
              <a:rPr lang="nb-NO" sz="2400" dirty="0" smtClean="0"/>
              <a:t>-</a:t>
            </a:r>
            <a:r>
              <a:rPr lang="nb-NO" sz="2800" dirty="0" smtClean="0"/>
              <a:t>113, AMK-sentralene</a:t>
            </a:r>
          </a:p>
          <a:p>
            <a:r>
              <a:rPr lang="nb-NO" sz="2800" dirty="0" smtClean="0"/>
              <a:t>-112, Politiets nødnett</a:t>
            </a:r>
          </a:p>
          <a:p>
            <a:r>
              <a:rPr lang="nb-NO" sz="2800" dirty="0" smtClean="0"/>
              <a:t>-110, Brann</a:t>
            </a:r>
            <a:endParaRPr lang="nb-NO" sz="2800" dirty="0"/>
          </a:p>
          <a:p>
            <a:r>
              <a:rPr lang="nb-NO" sz="2800" dirty="0" smtClean="0"/>
              <a:t>-Kystradioene</a:t>
            </a:r>
            <a:endParaRPr lang="nb-NO" sz="2800" dirty="0"/>
          </a:p>
          <a:p>
            <a:r>
              <a:rPr lang="nb-NO" sz="2800" dirty="0" smtClean="0"/>
              <a:t>-Avinor</a:t>
            </a:r>
            <a:endParaRPr lang="nb-NO" sz="2800" dirty="0"/>
          </a:p>
          <a:p>
            <a:r>
              <a:rPr lang="nb-NO" sz="2800" dirty="0" smtClean="0"/>
              <a:t>-Jernbaneverkets </a:t>
            </a:r>
            <a:r>
              <a:rPr lang="nb-NO" sz="2800" dirty="0" err="1" smtClean="0"/>
              <a:t>togsentral</a:t>
            </a:r>
            <a:endParaRPr lang="nb-NO" sz="2800" dirty="0" smtClean="0"/>
          </a:p>
          <a:p>
            <a:r>
              <a:rPr lang="nb-NO" sz="2800" dirty="0"/>
              <a:t>-Sentralbordet til </a:t>
            </a:r>
            <a:r>
              <a:rPr lang="nb-NO" sz="2800" dirty="0" smtClean="0"/>
              <a:t>departementene</a:t>
            </a:r>
          </a:p>
          <a:p>
            <a:r>
              <a:rPr lang="nb-NO" sz="2800" dirty="0" smtClean="0"/>
              <a:t>-Statens Havarikommisjon</a:t>
            </a:r>
          </a:p>
          <a:p>
            <a:endParaRPr lang="nb-NO" sz="1800" dirty="0" smtClean="0"/>
          </a:p>
        </p:txBody>
      </p:sp>
      <p:sp>
        <p:nvSpPr>
          <p:cNvPr id="4" name="Date Placeholder 3"/>
          <p:cNvSpPr>
            <a:spLocks noGrp="1"/>
          </p:cNvSpPr>
          <p:nvPr>
            <p:ph type="dt" sz="half" idx="10"/>
          </p:nvPr>
        </p:nvSpPr>
        <p:spPr/>
        <p:txBody>
          <a:bodyPr/>
          <a:lstStyle/>
          <a:p>
            <a:fld id="{85FDA286-3B48-8D41-8EBA-B534EEB8F696}" type="datetime1">
              <a:rPr lang="nb-NO" smtClean="0"/>
              <a:pPr/>
              <a:t>15.03.13</a:t>
            </a:fld>
            <a:endParaRPr lang="nb-NO"/>
          </a:p>
        </p:txBody>
      </p:sp>
    </p:spTree>
    <p:extLst>
      <p:ext uri="{BB962C8B-B14F-4D97-AF65-F5344CB8AC3E}">
        <p14:creationId xmlns:p14="http://schemas.microsoft.com/office/powerpoint/2010/main" val="217173793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510364"/>
            <a:ext cx="7772400" cy="1084520"/>
          </a:xfrm>
        </p:spPr>
        <p:txBody>
          <a:bodyPr/>
          <a:lstStyle/>
          <a:p>
            <a:r>
              <a:rPr lang="nb-NO" dirty="0" smtClean="0"/>
              <a:t>Våre Naboland</a:t>
            </a:r>
            <a:endParaRPr lang="nb-NO" dirty="0"/>
          </a:p>
        </p:txBody>
      </p:sp>
      <p:sp>
        <p:nvSpPr>
          <p:cNvPr id="3" name="Plassholder for tekst 2"/>
          <p:cNvSpPr>
            <a:spLocks noGrp="1"/>
          </p:cNvSpPr>
          <p:nvPr>
            <p:ph type="body" idx="1"/>
          </p:nvPr>
        </p:nvSpPr>
        <p:spPr>
          <a:xfrm>
            <a:off x="457200" y="1307806"/>
            <a:ext cx="7772400" cy="4359348"/>
          </a:xfrm>
        </p:spPr>
        <p:txBody>
          <a:bodyPr>
            <a:normAutofit fontScale="77500" lnSpcReduction="20000"/>
          </a:bodyPr>
          <a:lstStyle/>
          <a:p>
            <a:r>
              <a:rPr lang="nb-NO" sz="2900" dirty="0" smtClean="0">
                <a:solidFill>
                  <a:srgbClr val="C00000"/>
                </a:solidFill>
              </a:rPr>
              <a:t>Danmark</a:t>
            </a:r>
            <a:r>
              <a:rPr lang="nb-NO" sz="2900" dirty="0" smtClean="0">
                <a:solidFill>
                  <a:schemeClr val="bg1"/>
                </a:solidFill>
              </a:rPr>
              <a:t>: Lydbånd fra alarmsentral er å betrakte som et dokument etter </a:t>
            </a:r>
            <a:r>
              <a:rPr lang="nb-NO" sz="2900" dirty="0" err="1" smtClean="0">
                <a:solidFill>
                  <a:schemeClr val="bg1"/>
                </a:solidFill>
              </a:rPr>
              <a:t>off.lova</a:t>
            </a:r>
            <a:r>
              <a:rPr lang="nb-NO" sz="2900" dirty="0" smtClean="0">
                <a:solidFill>
                  <a:schemeClr val="bg1"/>
                </a:solidFill>
              </a:rPr>
              <a:t>.</a:t>
            </a:r>
            <a:br>
              <a:rPr lang="nb-NO" sz="2900" dirty="0" smtClean="0">
                <a:solidFill>
                  <a:schemeClr val="bg1"/>
                </a:solidFill>
              </a:rPr>
            </a:br>
            <a:endParaRPr lang="nb-NO" sz="2900" dirty="0" smtClean="0">
              <a:solidFill>
                <a:schemeClr val="bg1"/>
              </a:solidFill>
            </a:endParaRPr>
          </a:p>
          <a:p>
            <a:r>
              <a:rPr lang="nb-NO" sz="2900" dirty="0" smtClean="0">
                <a:solidFill>
                  <a:schemeClr val="bg1"/>
                </a:solidFill>
              </a:rPr>
              <a:t>- Utleverer lydlogg ved samtykke fra direkte berørt part.</a:t>
            </a:r>
          </a:p>
          <a:p>
            <a:endParaRPr lang="nb-NO" sz="2900" dirty="0" smtClean="0">
              <a:solidFill>
                <a:schemeClr val="bg1"/>
              </a:solidFill>
            </a:endParaRPr>
          </a:p>
          <a:p>
            <a:r>
              <a:rPr lang="nb-NO" sz="2900" dirty="0" smtClean="0">
                <a:solidFill>
                  <a:srgbClr val="FFFF00"/>
                </a:solidFill>
              </a:rPr>
              <a:t>Sverige: </a:t>
            </a:r>
            <a:r>
              <a:rPr lang="nb-NO" sz="2900" dirty="0" smtClean="0">
                <a:solidFill>
                  <a:schemeClr val="bg1"/>
                </a:solidFill>
              </a:rPr>
              <a:t>Lydlogger unntatt offentlighet,  men to unntak:</a:t>
            </a:r>
          </a:p>
          <a:p>
            <a:r>
              <a:rPr lang="nb-NO" sz="2900" dirty="0" smtClean="0">
                <a:solidFill>
                  <a:schemeClr val="bg1"/>
                </a:solidFill>
              </a:rPr>
              <a:t>- Pårørende kan selv be om utskrift av alt som blir sagt i 112-samtalen</a:t>
            </a:r>
          </a:p>
          <a:p>
            <a:r>
              <a:rPr lang="nb-NO" sz="2900" dirty="0" smtClean="0">
                <a:solidFill>
                  <a:schemeClr val="bg1"/>
                </a:solidFill>
              </a:rPr>
              <a:t>- Når lydloggen inngår i etterforskning av alvorlige lovbrudd hos politiet.  Da kan man begjære lydfilen utlevert (unntak i spesielle tilfeller).  </a:t>
            </a:r>
          </a:p>
          <a:p>
            <a:endParaRPr lang="nb-NO" dirty="0" smtClean="0">
              <a:solidFill>
                <a:schemeClr val="tx1"/>
              </a:solidFill>
            </a:endParaRPr>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30</a:t>
            </a:fld>
            <a:endParaRPr lang="nb-NO"/>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382772"/>
            <a:ext cx="7772400" cy="1967023"/>
          </a:xfrm>
        </p:spPr>
        <p:txBody>
          <a:bodyPr>
            <a:normAutofit/>
          </a:bodyPr>
          <a:lstStyle/>
          <a:p>
            <a:r>
              <a:rPr lang="nb-NO" dirty="0" smtClean="0"/>
              <a:t>Hva gjør vi for å få innsyn </a:t>
            </a:r>
            <a:br>
              <a:rPr lang="nb-NO" dirty="0" smtClean="0"/>
            </a:br>
            <a:endParaRPr lang="nb-NO" dirty="0"/>
          </a:p>
        </p:txBody>
      </p:sp>
      <p:sp>
        <p:nvSpPr>
          <p:cNvPr id="3" name="Plassholder for tekst 2"/>
          <p:cNvSpPr>
            <a:spLocks noGrp="1"/>
          </p:cNvSpPr>
          <p:nvPr>
            <p:ph type="body" idx="1"/>
          </p:nvPr>
        </p:nvSpPr>
        <p:spPr>
          <a:xfrm>
            <a:off x="457200" y="1903228"/>
            <a:ext cx="7772400" cy="3470461"/>
          </a:xfrm>
        </p:spPr>
        <p:txBody>
          <a:bodyPr>
            <a:normAutofit/>
          </a:bodyPr>
          <a:lstStyle/>
          <a:p>
            <a:r>
              <a:rPr lang="nb-NO" dirty="0" smtClean="0"/>
              <a:t>-Skaffe samtykke fra involverte i saken</a:t>
            </a:r>
          </a:p>
          <a:p>
            <a:r>
              <a:rPr lang="nb-NO" dirty="0" smtClean="0"/>
              <a:t>-Sende begrunnet innsynskrav til gjeldende etat. Gi flest mulig informasjon om tidspunkt for aktuell hendelse.</a:t>
            </a:r>
          </a:p>
          <a:p>
            <a:r>
              <a:rPr lang="nb-NO" dirty="0" smtClean="0"/>
              <a:t>-Bruk klagebrev som ligger på offentlighet.no</a:t>
            </a:r>
          </a:p>
          <a:p>
            <a:r>
              <a:rPr lang="nb-NO" dirty="0" smtClean="0"/>
              <a:t>-Argumenter på samme måte som ved krav om dokumentinnsyn.</a:t>
            </a:r>
          </a:p>
          <a:p>
            <a:r>
              <a:rPr lang="nb-NO" dirty="0"/>
              <a:t>-</a:t>
            </a:r>
            <a:r>
              <a:rPr lang="nb-NO" dirty="0" smtClean="0"/>
              <a:t>Søk hjelp hos ressurspersoner.</a:t>
            </a:r>
          </a:p>
          <a:p>
            <a:r>
              <a:rPr lang="nb-NO" dirty="0" smtClean="0"/>
              <a:t> </a:t>
            </a:r>
            <a:endParaRPr lang="nb-NO" dirty="0"/>
          </a:p>
          <a:p>
            <a:endParaRPr lang="nb-NO" dirty="0" smtClean="0"/>
          </a:p>
          <a:p>
            <a:endParaRPr lang="nb-NO" dirty="0"/>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31</a:t>
            </a:fld>
            <a:endParaRPr lang="nb-NO"/>
          </a:p>
        </p:txBody>
      </p:sp>
    </p:spTree>
    <p:extLst>
      <p:ext uri="{BB962C8B-B14F-4D97-AF65-F5344CB8AC3E}">
        <p14:creationId xmlns:p14="http://schemas.microsoft.com/office/powerpoint/2010/main" val="2292533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4159"/>
            <a:ext cx="7772400" cy="1679944"/>
          </a:xfrm>
        </p:spPr>
        <p:txBody>
          <a:bodyPr>
            <a:normAutofit/>
          </a:bodyPr>
          <a:lstStyle/>
          <a:p>
            <a:r>
              <a:rPr lang="nb-NO" dirty="0" smtClean="0"/>
              <a:t>Viktige nettsider</a:t>
            </a:r>
            <a:br>
              <a:rPr lang="nb-NO" dirty="0" smtClean="0"/>
            </a:br>
            <a:endParaRPr lang="nb-NO" dirty="0"/>
          </a:p>
        </p:txBody>
      </p:sp>
      <p:sp>
        <p:nvSpPr>
          <p:cNvPr id="3" name="Subtitle 2"/>
          <p:cNvSpPr>
            <a:spLocks noGrp="1"/>
          </p:cNvSpPr>
          <p:nvPr>
            <p:ph type="body" idx="1"/>
          </p:nvPr>
        </p:nvSpPr>
        <p:spPr>
          <a:xfrm>
            <a:off x="457200" y="1818168"/>
            <a:ext cx="7772400" cy="3555522"/>
          </a:xfrm>
        </p:spPr>
        <p:txBody>
          <a:bodyPr>
            <a:normAutofit fontScale="92500" lnSpcReduction="20000"/>
          </a:bodyPr>
          <a:lstStyle/>
          <a:p>
            <a:r>
              <a:rPr lang="nb-NO" dirty="0" smtClean="0"/>
              <a:t>Presseforbundets sider </a:t>
            </a:r>
          </a:p>
          <a:p>
            <a:r>
              <a:rPr lang="nb-NO" dirty="0" smtClean="0">
                <a:hlinkClick r:id="rId3"/>
              </a:rPr>
              <a:t>www.offentlighet.no</a:t>
            </a:r>
            <a:endParaRPr lang="nb-NO" dirty="0" smtClean="0"/>
          </a:p>
          <a:p>
            <a:r>
              <a:rPr lang="nb-NO" dirty="0" smtClean="0"/>
              <a:t> </a:t>
            </a:r>
          </a:p>
          <a:p>
            <a:r>
              <a:rPr lang="nb-NO" dirty="0" smtClean="0"/>
              <a:t>Lovdata.no</a:t>
            </a:r>
          </a:p>
          <a:p>
            <a:r>
              <a:rPr lang="nb-NO" dirty="0" smtClean="0">
                <a:hlinkClick r:id="rId4"/>
              </a:rPr>
              <a:t>www.lovdata.no</a:t>
            </a:r>
            <a:endParaRPr lang="nb-NO" dirty="0" smtClean="0"/>
          </a:p>
          <a:p>
            <a:endParaRPr lang="nb-NO" dirty="0"/>
          </a:p>
          <a:p>
            <a:r>
              <a:rPr lang="nb-NO" dirty="0"/>
              <a:t>Forskrift til offentlighet</a:t>
            </a:r>
          </a:p>
          <a:p>
            <a:r>
              <a:rPr lang="nb-NO" dirty="0" smtClean="0">
                <a:hlinkClick r:id="rId5"/>
              </a:rPr>
              <a:t>www.lovdata.no/for/sf/jd/jd-20081017-1119.html</a:t>
            </a:r>
            <a:r>
              <a:rPr lang="nb-NO" dirty="0" smtClean="0"/>
              <a:t> </a:t>
            </a:r>
          </a:p>
          <a:p>
            <a:endParaRPr lang="nb-NO" dirty="0" smtClean="0"/>
          </a:p>
          <a:p>
            <a:r>
              <a:rPr lang="nb-NO" dirty="0" smtClean="0"/>
              <a:t>Forarbeidene til offentlighetslova:</a:t>
            </a:r>
          </a:p>
          <a:p>
            <a:r>
              <a:rPr lang="nb-NO" dirty="0" smtClean="0">
                <a:hlinkClick r:id="rId6"/>
              </a:rPr>
              <a:t>www.offentlighet.no/Dokumentoffentlighet/Veiledninger-ol/Lovforarbeider</a:t>
            </a:r>
            <a:endParaRPr lang="nb-NO" dirty="0" smtClean="0"/>
          </a:p>
          <a:p>
            <a:endParaRPr lang="nb-NO" dirty="0" smtClean="0"/>
          </a:p>
          <a:p>
            <a:endParaRPr lang="nb-NO" dirty="0" smtClean="0"/>
          </a:p>
        </p:txBody>
      </p:sp>
      <p:sp>
        <p:nvSpPr>
          <p:cNvPr id="4" name="Date Placeholder 3"/>
          <p:cNvSpPr>
            <a:spLocks noGrp="1"/>
          </p:cNvSpPr>
          <p:nvPr>
            <p:ph type="dt" sz="half" idx="10"/>
          </p:nvPr>
        </p:nvSpPr>
        <p:spPr/>
        <p:txBody>
          <a:bodyPr/>
          <a:lstStyle/>
          <a:p>
            <a:fld id="{85FDA286-3B48-8D41-8EBA-B534EEB8F696}" type="datetime1">
              <a:rPr lang="nb-NO" smtClean="0"/>
              <a:pPr/>
              <a:t>15.03.13</a:t>
            </a:fld>
            <a:endParaRPr lang="nb-NO"/>
          </a:p>
        </p:txBody>
      </p:sp>
      <p:sp>
        <p:nvSpPr>
          <p:cNvPr id="6" name="Footer Placeholder 5"/>
          <p:cNvSpPr>
            <a:spLocks noGrp="1"/>
          </p:cNvSpPr>
          <p:nvPr>
            <p:ph type="ftr" sz="quarter" idx="11"/>
          </p:nvPr>
        </p:nvSpPr>
        <p:spPr/>
        <p:txBody>
          <a:bodyPr/>
          <a:lstStyle/>
          <a:p>
            <a:r>
              <a:rPr lang="en-US" smtClean="0"/>
              <a:t>NRK PowerPointmal</a:t>
            </a:r>
            <a:endParaRPr lang="nb-NO"/>
          </a:p>
        </p:txBody>
      </p:sp>
      <p:sp>
        <p:nvSpPr>
          <p:cNvPr id="5" name="Slide Number Placeholder 4"/>
          <p:cNvSpPr>
            <a:spLocks noGrp="1"/>
          </p:cNvSpPr>
          <p:nvPr>
            <p:ph type="sldNum" sz="quarter" idx="12"/>
          </p:nvPr>
        </p:nvSpPr>
        <p:spPr/>
        <p:txBody>
          <a:bodyPr/>
          <a:lstStyle/>
          <a:p>
            <a:fld id="{386C1B66-DFC1-9944-B08C-571264751923}" type="slidenum">
              <a:rPr lang="nb-NO" smtClean="0"/>
              <a:pPr/>
              <a:t>32</a:t>
            </a:fld>
            <a:endParaRPr lang="nb-NO"/>
          </a:p>
        </p:txBody>
      </p:sp>
    </p:spTree>
    <p:extLst>
      <p:ext uri="{BB962C8B-B14F-4D97-AF65-F5344CB8AC3E}">
        <p14:creationId xmlns:p14="http://schemas.microsoft.com/office/powerpoint/2010/main" val="340123116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9730"/>
            <a:ext cx="7772400" cy="4316819"/>
          </a:xfrm>
        </p:spPr>
        <p:txBody>
          <a:bodyPr>
            <a:noAutofit/>
          </a:bodyPr>
          <a:lstStyle/>
          <a:p>
            <a:pPr algn="ctr"/>
            <a:r>
              <a:rPr lang="nb-NO" sz="6600" dirty="0" smtClean="0"/>
              <a:t>Hvordan Klage Når vi ikke får innsyn i lydlogger?</a:t>
            </a:r>
            <a:endParaRPr lang="nb-NO" sz="6600" dirty="0"/>
          </a:p>
        </p:txBody>
      </p:sp>
      <p:sp>
        <p:nvSpPr>
          <p:cNvPr id="3" name="Subtitle 2"/>
          <p:cNvSpPr>
            <a:spLocks noGrp="1"/>
          </p:cNvSpPr>
          <p:nvPr>
            <p:ph type="body" idx="1"/>
          </p:nvPr>
        </p:nvSpPr>
        <p:spPr>
          <a:xfrm flipV="1">
            <a:off x="457201" y="5373689"/>
            <a:ext cx="6124352" cy="155241"/>
          </a:xfrm>
        </p:spPr>
        <p:txBody>
          <a:bodyPr>
            <a:normAutofit fontScale="25000" lnSpcReduction="20000"/>
          </a:bodyPr>
          <a:lstStyle/>
          <a:p>
            <a:endParaRPr lang="nb-NO" dirty="0" smtClean="0"/>
          </a:p>
        </p:txBody>
      </p:sp>
      <p:sp>
        <p:nvSpPr>
          <p:cNvPr id="4" name="Date Placeholder 3"/>
          <p:cNvSpPr>
            <a:spLocks noGrp="1"/>
          </p:cNvSpPr>
          <p:nvPr>
            <p:ph type="dt" sz="half" idx="10"/>
          </p:nvPr>
        </p:nvSpPr>
        <p:spPr/>
        <p:txBody>
          <a:bodyPr/>
          <a:lstStyle/>
          <a:p>
            <a:fld id="{85FDA286-3B48-8D41-8EBA-B534EEB8F696}" type="datetime1">
              <a:rPr lang="nb-NO" smtClean="0"/>
              <a:pPr/>
              <a:t>15.03.13</a:t>
            </a:fld>
            <a:endParaRPr lang="nb-NO"/>
          </a:p>
        </p:txBody>
      </p:sp>
      <p:sp>
        <p:nvSpPr>
          <p:cNvPr id="6" name="Footer Placeholder 5"/>
          <p:cNvSpPr>
            <a:spLocks noGrp="1"/>
          </p:cNvSpPr>
          <p:nvPr>
            <p:ph type="ftr" sz="quarter" idx="11"/>
          </p:nvPr>
        </p:nvSpPr>
        <p:spPr/>
        <p:txBody>
          <a:bodyPr/>
          <a:lstStyle/>
          <a:p>
            <a:r>
              <a:rPr lang="en-US" smtClean="0"/>
              <a:t>NRK PowerPointmal</a:t>
            </a:r>
            <a:endParaRPr lang="nb-NO"/>
          </a:p>
        </p:txBody>
      </p:sp>
      <p:sp>
        <p:nvSpPr>
          <p:cNvPr id="5" name="Slide Number Placeholder 4"/>
          <p:cNvSpPr>
            <a:spLocks noGrp="1"/>
          </p:cNvSpPr>
          <p:nvPr>
            <p:ph type="sldNum" sz="quarter" idx="12"/>
          </p:nvPr>
        </p:nvSpPr>
        <p:spPr/>
        <p:txBody>
          <a:bodyPr/>
          <a:lstStyle/>
          <a:p>
            <a:fld id="{386C1B66-DFC1-9944-B08C-571264751923}" type="slidenum">
              <a:rPr lang="nb-NO" smtClean="0"/>
              <a:pPr/>
              <a:t>33</a:t>
            </a:fld>
            <a:endParaRPr lang="nb-NO"/>
          </a:p>
        </p:txBody>
      </p:sp>
    </p:spTree>
    <p:extLst>
      <p:ext uri="{BB962C8B-B14F-4D97-AF65-F5344CB8AC3E}">
        <p14:creationId xmlns:p14="http://schemas.microsoft.com/office/powerpoint/2010/main" val="424170996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Unntaksbestemmelsene</a:t>
            </a:r>
            <a:endParaRPr lang="nb-NO" dirty="0"/>
          </a:p>
        </p:txBody>
      </p:sp>
      <p:sp>
        <p:nvSpPr>
          <p:cNvPr id="4" name="Plassholder for dato 3"/>
          <p:cNvSpPr>
            <a:spLocks noGrp="1"/>
          </p:cNvSpPr>
          <p:nvPr>
            <p:ph type="dt" sz="half" idx="10"/>
          </p:nvPr>
        </p:nvSpPr>
        <p:spPr/>
        <p:txBody>
          <a:bodyPr/>
          <a:lstStyle/>
          <a:p>
            <a:fld id="{0DEB33C6-CE76-9346-9C31-FB1A33117428}" type="datetime1">
              <a:rPr lang="nb-NO" smtClean="0"/>
              <a:pPr/>
              <a:t>15.03.13</a:t>
            </a:fld>
            <a:endParaRPr lang="nb-NO"/>
          </a:p>
        </p:txBody>
      </p:sp>
      <p:sp>
        <p:nvSpPr>
          <p:cNvPr id="5" name="Plassholder for bunntekst 4"/>
          <p:cNvSpPr>
            <a:spLocks noGrp="1"/>
          </p:cNvSpPr>
          <p:nvPr>
            <p:ph type="ftr" sz="quarter" idx="11"/>
          </p:nvPr>
        </p:nvSpPr>
        <p:spPr/>
        <p:txBody>
          <a:bodyPr/>
          <a:lstStyle/>
          <a:p>
            <a:r>
              <a:rPr lang="en-US" smtClean="0"/>
              <a:t>NRK PowerPointmal</a:t>
            </a:r>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34</a:t>
            </a:fld>
            <a:endParaRPr lang="nb-NO"/>
          </a:p>
        </p:txBody>
      </p:sp>
      <p:pic>
        <p:nvPicPr>
          <p:cNvPr id="8" name="table"/>
          <p:cNvPicPr>
            <a:picLocks noGrp="1" noChangeAspect="1"/>
          </p:cNvPicPr>
          <p:nvPr>
            <p:ph idx="1"/>
          </p:nvPr>
        </p:nvPicPr>
        <p:blipFill>
          <a:blip r:embed="rId3"/>
          <a:stretch>
            <a:fillRect/>
          </a:stretch>
        </p:blipFill>
        <p:spPr>
          <a:xfrm>
            <a:off x="1176072" y="2078305"/>
            <a:ext cx="6791855" cy="4075113"/>
          </a:xfrm>
          <a:prstGeom prst="rect">
            <a:avLst/>
          </a:prstGeom>
        </p:spPr>
      </p:pic>
    </p:spTree>
    <p:extLst>
      <p:ext uri="{BB962C8B-B14F-4D97-AF65-F5344CB8AC3E}">
        <p14:creationId xmlns:p14="http://schemas.microsoft.com/office/powerpoint/2010/main" val="979455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n-NO" dirty="0" smtClean="0"/>
              <a:t>Klage </a:t>
            </a:r>
            <a:endParaRPr lang="nb-NO" dirty="0"/>
          </a:p>
        </p:txBody>
      </p:sp>
      <p:sp>
        <p:nvSpPr>
          <p:cNvPr id="3" name="Plassholder for innhold 2"/>
          <p:cNvSpPr>
            <a:spLocks noGrp="1"/>
          </p:cNvSpPr>
          <p:nvPr>
            <p:ph idx="1"/>
          </p:nvPr>
        </p:nvSpPr>
        <p:spPr/>
        <p:txBody>
          <a:bodyPr/>
          <a:lstStyle/>
          <a:p>
            <a:r>
              <a:rPr lang="nb-NO" dirty="0" smtClean="0"/>
              <a:t>Be om merinnsyn</a:t>
            </a:r>
          </a:p>
          <a:p>
            <a:r>
              <a:rPr lang="nb-NO" dirty="0" smtClean="0"/>
              <a:t>Når klager vi?</a:t>
            </a:r>
          </a:p>
          <a:p>
            <a:r>
              <a:rPr lang="nb-NO" dirty="0" smtClean="0"/>
              <a:t>Til hvem klager vi?</a:t>
            </a:r>
          </a:p>
          <a:p>
            <a:r>
              <a:rPr lang="nb-NO" dirty="0" smtClean="0"/>
              <a:t>Svarfrist</a:t>
            </a:r>
          </a:p>
          <a:p>
            <a:r>
              <a:rPr lang="nb-NO" dirty="0"/>
              <a:t>Klagen sendes til de som har nektet innsyn, de sender videre. </a:t>
            </a:r>
            <a:r>
              <a:rPr lang="nb-NO" dirty="0" smtClean="0"/>
              <a:t>(§32)</a:t>
            </a:r>
            <a:endParaRPr lang="nb-NO" dirty="0"/>
          </a:p>
          <a:p>
            <a:endParaRPr lang="nb-NO" dirty="0" smtClean="0"/>
          </a:p>
          <a:p>
            <a:endParaRPr lang="nb-NO" dirty="0" smtClean="0"/>
          </a:p>
          <a:p>
            <a:endParaRPr lang="nb-NO" dirty="0" smtClean="0"/>
          </a:p>
          <a:p>
            <a:endParaRPr lang="nb-NO" dirty="0"/>
          </a:p>
        </p:txBody>
      </p:sp>
      <p:sp>
        <p:nvSpPr>
          <p:cNvPr id="4" name="Plassholder for dato 3"/>
          <p:cNvSpPr>
            <a:spLocks noGrp="1"/>
          </p:cNvSpPr>
          <p:nvPr>
            <p:ph type="dt" sz="half" idx="10"/>
          </p:nvPr>
        </p:nvSpPr>
        <p:spPr/>
        <p:txBody>
          <a:bodyPr/>
          <a:lstStyle/>
          <a:p>
            <a:fld id="{0DEB33C6-CE76-9346-9C31-FB1A33117428}" type="datetime1">
              <a:rPr lang="nb-NO" smtClean="0"/>
              <a:pPr/>
              <a:t>15.03.13</a:t>
            </a:fld>
            <a:endParaRPr lang="nb-NO"/>
          </a:p>
        </p:txBody>
      </p:sp>
      <p:sp>
        <p:nvSpPr>
          <p:cNvPr id="5" name="Plassholder for bunntekst 4"/>
          <p:cNvSpPr>
            <a:spLocks noGrp="1"/>
          </p:cNvSpPr>
          <p:nvPr>
            <p:ph type="ftr" sz="quarter" idx="11"/>
          </p:nvPr>
        </p:nvSpPr>
        <p:spPr/>
        <p:txBody>
          <a:bodyPr/>
          <a:lstStyle/>
          <a:p>
            <a:r>
              <a:rPr lang="en-US" smtClean="0"/>
              <a:t>NRK PowerPointmal</a:t>
            </a:r>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35</a:t>
            </a:fld>
            <a:endParaRPr lang="nb-NO"/>
          </a:p>
        </p:txBody>
      </p:sp>
    </p:spTree>
    <p:extLst>
      <p:ext uri="{BB962C8B-B14F-4D97-AF65-F5344CB8AC3E}">
        <p14:creationId xmlns:p14="http://schemas.microsoft.com/office/powerpoint/2010/main" val="4270674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Klag ALDRI til denne karen……</a:t>
            </a:r>
            <a:br>
              <a:rPr lang="nb-NO" dirty="0" smtClean="0"/>
            </a:br>
            <a:endParaRPr lang="nb-NO" dirty="0"/>
          </a:p>
        </p:txBody>
      </p:sp>
      <p:pic>
        <p:nvPicPr>
          <p:cNvPr id="7" name="Plassholder for innhold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50463" y="2051050"/>
            <a:ext cx="6243073" cy="4075113"/>
          </a:xfrm>
        </p:spPr>
      </p:pic>
      <p:sp>
        <p:nvSpPr>
          <p:cNvPr id="4" name="Plassholder for dato 3"/>
          <p:cNvSpPr>
            <a:spLocks noGrp="1"/>
          </p:cNvSpPr>
          <p:nvPr>
            <p:ph type="dt" sz="half" idx="10"/>
          </p:nvPr>
        </p:nvSpPr>
        <p:spPr/>
        <p:txBody>
          <a:bodyPr/>
          <a:lstStyle/>
          <a:p>
            <a:fld id="{0DEB33C6-CE76-9346-9C31-FB1A33117428}" type="datetime1">
              <a:rPr lang="nb-NO" smtClean="0"/>
              <a:pPr/>
              <a:t>15.03.13</a:t>
            </a:fld>
            <a:endParaRPr lang="nb-NO"/>
          </a:p>
        </p:txBody>
      </p:sp>
      <p:sp>
        <p:nvSpPr>
          <p:cNvPr id="5" name="Plassholder for bunntekst 4"/>
          <p:cNvSpPr>
            <a:spLocks noGrp="1"/>
          </p:cNvSpPr>
          <p:nvPr>
            <p:ph type="ftr" sz="quarter" idx="11"/>
          </p:nvPr>
        </p:nvSpPr>
        <p:spPr/>
        <p:txBody>
          <a:bodyPr/>
          <a:lstStyle/>
          <a:p>
            <a:r>
              <a:rPr lang="en-US" smtClean="0"/>
              <a:t>NRK PowerPointmal</a:t>
            </a:r>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36</a:t>
            </a:fld>
            <a:endParaRPr lang="nb-NO"/>
          </a:p>
        </p:txBody>
      </p:sp>
    </p:spTree>
    <p:extLst>
      <p:ext uri="{BB962C8B-B14F-4D97-AF65-F5344CB8AC3E}">
        <p14:creationId xmlns:p14="http://schemas.microsoft.com/office/powerpoint/2010/main" val="13201396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nb-NO" smtClean="0"/>
              <a:t>Klageinstanser </a:t>
            </a:r>
          </a:p>
        </p:txBody>
      </p:sp>
      <p:sp>
        <p:nvSpPr>
          <p:cNvPr id="148483" name="Rectangle 3"/>
          <p:cNvSpPr>
            <a:spLocks noGrp="1" noChangeArrowheads="1"/>
          </p:cNvSpPr>
          <p:nvPr>
            <p:ph type="body" idx="1"/>
          </p:nvPr>
        </p:nvSpPr>
        <p:spPr/>
        <p:txBody>
          <a:bodyPr/>
          <a:lstStyle/>
          <a:p>
            <a:r>
              <a:rPr lang="nb-NO" smtClean="0"/>
              <a:t>Det organet som er nærmest over det som har gitt avslag.</a:t>
            </a:r>
          </a:p>
          <a:p>
            <a:r>
              <a:rPr lang="nb-NO" smtClean="0"/>
              <a:t>For kommuner og fylkeskommuner – fylkesmannen</a:t>
            </a:r>
          </a:p>
          <a:p>
            <a:r>
              <a:rPr lang="nb-NO" smtClean="0"/>
              <a:t>For underordnede statlige organer – tilhørende departement </a:t>
            </a:r>
          </a:p>
          <a:p>
            <a:r>
              <a:rPr lang="nb-NO" smtClean="0"/>
              <a:t>Offentlig eide selskaper - fylkesmannen</a:t>
            </a:r>
          </a:p>
        </p:txBody>
      </p:sp>
      <p:pic>
        <p:nvPicPr>
          <p:cNvPr id="4" name="Picture 5" descr="sivil.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3438" y="728662"/>
            <a:ext cx="7477125"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2596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618" y="604156"/>
            <a:ext cx="7772400" cy="1362075"/>
          </a:xfrm>
        </p:spPr>
        <p:txBody>
          <a:bodyPr/>
          <a:lstStyle/>
          <a:p>
            <a:r>
              <a:rPr lang="nb-NO" dirty="0" smtClean="0"/>
              <a:t>Hva sier dagens lovverk?</a:t>
            </a:r>
            <a:endParaRPr lang="nb-NO" dirty="0"/>
          </a:p>
        </p:txBody>
      </p:sp>
      <p:sp>
        <p:nvSpPr>
          <p:cNvPr id="3" name="Subtitle 2"/>
          <p:cNvSpPr>
            <a:spLocks noGrp="1"/>
          </p:cNvSpPr>
          <p:nvPr>
            <p:ph type="body" idx="1"/>
          </p:nvPr>
        </p:nvSpPr>
        <p:spPr>
          <a:xfrm>
            <a:off x="457201" y="1775638"/>
            <a:ext cx="7772400" cy="3598052"/>
          </a:xfrm>
        </p:spPr>
        <p:txBody>
          <a:bodyPr>
            <a:normAutofit/>
          </a:bodyPr>
          <a:lstStyle/>
          <a:p>
            <a:r>
              <a:rPr lang="nb-NO" sz="3200" dirty="0" err="1" smtClean="0"/>
              <a:t>-Off.lova</a:t>
            </a:r>
            <a:r>
              <a:rPr lang="nb-NO" sz="3200" dirty="0" smtClean="0"/>
              <a:t> § 30: Teknologinøytral</a:t>
            </a:r>
          </a:p>
          <a:p>
            <a:r>
              <a:rPr lang="nb-NO" sz="3200" dirty="0" smtClean="0"/>
              <a:t>-Ingen, eller svært få krav til lagring</a:t>
            </a:r>
          </a:p>
          <a:p>
            <a:r>
              <a:rPr lang="nb-NO" sz="3200" dirty="0" smtClean="0"/>
              <a:t>-</a:t>
            </a:r>
            <a:r>
              <a:rPr lang="da-DK" sz="3200" dirty="0" smtClean="0"/>
              <a:t>Bevaringsplikt for historisk materiale </a:t>
            </a:r>
            <a:endParaRPr lang="nb-NO" sz="3200" dirty="0"/>
          </a:p>
          <a:p>
            <a:endParaRPr lang="nb-NO" dirty="0" smtClean="0"/>
          </a:p>
        </p:txBody>
      </p:sp>
      <p:sp>
        <p:nvSpPr>
          <p:cNvPr id="4" name="Date Placeholder 3"/>
          <p:cNvSpPr>
            <a:spLocks noGrp="1"/>
          </p:cNvSpPr>
          <p:nvPr>
            <p:ph type="dt" sz="half" idx="10"/>
          </p:nvPr>
        </p:nvSpPr>
        <p:spPr/>
        <p:txBody>
          <a:bodyPr/>
          <a:lstStyle/>
          <a:p>
            <a:fld id="{85FDA286-3B48-8D41-8EBA-B534EEB8F696}" type="datetime1">
              <a:rPr lang="nb-NO" smtClean="0"/>
              <a:pPr/>
              <a:t>15.03.13</a:t>
            </a:fld>
            <a:endParaRPr lang="nb-NO"/>
          </a:p>
        </p:txBody>
      </p:sp>
      <p:sp>
        <p:nvSpPr>
          <p:cNvPr id="6" name="Footer Placeholder 5"/>
          <p:cNvSpPr>
            <a:spLocks noGrp="1"/>
          </p:cNvSpPr>
          <p:nvPr>
            <p:ph type="ftr" sz="quarter" idx="11"/>
          </p:nvPr>
        </p:nvSpPr>
        <p:spPr/>
        <p:txBody>
          <a:bodyPr/>
          <a:lstStyle/>
          <a:p>
            <a:r>
              <a:rPr lang="en-US" smtClean="0"/>
              <a:t>NRK PowerPointmal</a:t>
            </a:r>
            <a:endParaRPr lang="nb-NO"/>
          </a:p>
        </p:txBody>
      </p:sp>
      <p:sp>
        <p:nvSpPr>
          <p:cNvPr id="5" name="Slide Number Placeholder 4"/>
          <p:cNvSpPr>
            <a:spLocks noGrp="1"/>
          </p:cNvSpPr>
          <p:nvPr>
            <p:ph type="sldNum" sz="quarter" idx="12"/>
          </p:nvPr>
        </p:nvSpPr>
        <p:spPr/>
        <p:txBody>
          <a:bodyPr/>
          <a:lstStyle/>
          <a:p>
            <a:fld id="{386C1B66-DFC1-9944-B08C-571264751923}" type="slidenum">
              <a:rPr lang="nb-NO" smtClean="0"/>
              <a:pPr/>
              <a:t>4</a:t>
            </a:fld>
            <a:endParaRPr lang="nb-NO"/>
          </a:p>
        </p:txBody>
      </p:sp>
    </p:spTree>
    <p:extLst>
      <p:ext uri="{BB962C8B-B14F-4D97-AF65-F5344CB8AC3E}">
        <p14:creationId xmlns:p14="http://schemas.microsoft.com/office/powerpoint/2010/main" val="424529715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7B0E426A-0CD7-F744-A9E8-7C9E792413B6}" type="datetime1">
              <a:rPr lang="nb-NO" smtClean="0"/>
              <a:pPr/>
              <a:t>15.03.13</a:t>
            </a:fld>
            <a:endParaRPr lang="nb-NO" dirty="0"/>
          </a:p>
        </p:txBody>
      </p:sp>
      <p:sp>
        <p:nvSpPr>
          <p:cNvPr id="3" name="Plassholder for bunntekst 2"/>
          <p:cNvSpPr>
            <a:spLocks noGrp="1"/>
          </p:cNvSpPr>
          <p:nvPr>
            <p:ph type="ftr" sz="quarter" idx="11"/>
          </p:nvPr>
        </p:nvSpPr>
        <p:spPr/>
        <p:txBody>
          <a:bodyPr/>
          <a:lstStyle/>
          <a:p>
            <a:r>
              <a:rPr lang="en-US" smtClean="0"/>
              <a:t>NRK PowerPointmal</a:t>
            </a:r>
            <a:endParaRPr lang="nb-NO" dirty="0"/>
          </a:p>
        </p:txBody>
      </p:sp>
      <p:sp>
        <p:nvSpPr>
          <p:cNvPr id="4" name="Plassholder for lysbildenummer 3"/>
          <p:cNvSpPr>
            <a:spLocks noGrp="1"/>
          </p:cNvSpPr>
          <p:nvPr>
            <p:ph type="sldNum" sz="quarter" idx="12"/>
          </p:nvPr>
        </p:nvSpPr>
        <p:spPr/>
        <p:txBody>
          <a:bodyPr/>
          <a:lstStyle/>
          <a:p>
            <a:fld id="{386C1B66-DFC1-9944-B08C-571264751923}" type="slidenum">
              <a:rPr lang="nb-NO" smtClean="0"/>
              <a:pPr/>
              <a:t>5</a:t>
            </a:fld>
            <a:endParaRPr lang="nb-NO"/>
          </a:p>
        </p:txBody>
      </p:sp>
      <p:sp>
        <p:nvSpPr>
          <p:cNvPr id="5" name="Plassholder for tekst 4"/>
          <p:cNvSpPr>
            <a:spLocks noGrp="1"/>
          </p:cNvSpPr>
          <p:nvPr>
            <p:ph type="body" idx="1"/>
          </p:nvPr>
        </p:nvSpPr>
        <p:spPr>
          <a:xfrm>
            <a:off x="457200" y="1839434"/>
            <a:ext cx="7772400" cy="3534256"/>
          </a:xfrm>
        </p:spPr>
        <p:txBody>
          <a:bodyPr/>
          <a:lstStyle/>
          <a:p>
            <a:pPr marL="457200" indent="-457200">
              <a:buAutoNum type="arabicPeriod"/>
            </a:pPr>
            <a:r>
              <a:rPr lang="nb-NO" dirty="0" smtClean="0"/>
              <a:t>Førstehåndsinformasjon</a:t>
            </a:r>
          </a:p>
          <a:p>
            <a:pPr marL="457200" indent="-457200">
              <a:buAutoNum type="arabicPeriod"/>
            </a:pPr>
            <a:r>
              <a:rPr lang="nb-NO" dirty="0" smtClean="0"/>
              <a:t>Hindrer strid om hva som er rett og galt</a:t>
            </a:r>
          </a:p>
          <a:p>
            <a:pPr marL="457200" indent="-457200">
              <a:buAutoNum type="arabicPeriod"/>
            </a:pPr>
            <a:r>
              <a:rPr lang="nb-NO" dirty="0" smtClean="0"/>
              <a:t>Lydlogg avslører stemninger, realismen i situasjonen som en utskrift ikke gir.</a:t>
            </a:r>
          </a:p>
          <a:p>
            <a:pPr marL="457200" indent="-457200">
              <a:buAutoNum type="arabicPeriod"/>
            </a:pPr>
            <a:r>
              <a:rPr lang="nb-NO" dirty="0" smtClean="0"/>
              <a:t>Folk har krav på presis informasjon</a:t>
            </a:r>
          </a:p>
          <a:p>
            <a:pPr marL="457200" indent="-457200">
              <a:buAutoNum type="arabicPeriod"/>
            </a:pPr>
            <a:r>
              <a:rPr lang="nb-NO" dirty="0" smtClean="0"/>
              <a:t>Det er pressens jobb å føre kontroll med at offentlige tjenester fungerer </a:t>
            </a:r>
          </a:p>
          <a:p>
            <a:pPr marL="457200" indent="-457200">
              <a:buAutoNum type="arabicPeriod"/>
            </a:pPr>
            <a:r>
              <a:rPr lang="nb-NO" dirty="0" smtClean="0"/>
              <a:t>Et sterkt virkemiddel, og publisering av lydlogger fører til systemendringer.</a:t>
            </a:r>
          </a:p>
          <a:p>
            <a:pPr marL="457200" indent="-457200">
              <a:buAutoNum type="arabicPeriod"/>
            </a:pPr>
            <a:endParaRPr lang="nb-NO" dirty="0"/>
          </a:p>
        </p:txBody>
      </p:sp>
      <p:sp>
        <p:nvSpPr>
          <p:cNvPr id="6" name="Tittel 5"/>
          <p:cNvSpPr>
            <a:spLocks noGrp="1"/>
          </p:cNvSpPr>
          <p:nvPr>
            <p:ph type="title"/>
          </p:nvPr>
        </p:nvSpPr>
        <p:spPr>
          <a:xfrm>
            <a:off x="457200" y="170122"/>
            <a:ext cx="7772400" cy="1945758"/>
          </a:xfrm>
        </p:spPr>
        <p:txBody>
          <a:bodyPr>
            <a:normAutofit/>
          </a:bodyPr>
          <a:lstStyle/>
          <a:p>
            <a:r>
              <a:rPr lang="nb-NO" dirty="0" smtClean="0"/>
              <a:t>Hvorfor skal vi ha lydloggen</a:t>
            </a:r>
            <a:br>
              <a:rPr lang="nb-NO" dirty="0" smtClean="0"/>
            </a:br>
            <a:endParaRPr lang="nb-NO" dirty="0"/>
          </a:p>
        </p:txBody>
      </p:sp>
    </p:spTree>
    <p:extLst>
      <p:ext uri="{BB962C8B-B14F-4D97-AF65-F5344CB8AC3E}">
        <p14:creationId xmlns:p14="http://schemas.microsoft.com/office/powerpoint/2010/main" val="671949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7B0E426A-0CD7-F744-A9E8-7C9E792413B6}" type="datetime1">
              <a:rPr lang="nb-NO" smtClean="0"/>
              <a:pPr/>
              <a:t>15.03.13</a:t>
            </a:fld>
            <a:endParaRPr lang="nb-NO" dirty="0"/>
          </a:p>
        </p:txBody>
      </p:sp>
      <p:sp>
        <p:nvSpPr>
          <p:cNvPr id="3" name="Plassholder for bunntekst 2"/>
          <p:cNvSpPr>
            <a:spLocks noGrp="1"/>
          </p:cNvSpPr>
          <p:nvPr>
            <p:ph type="ftr" sz="quarter" idx="11"/>
          </p:nvPr>
        </p:nvSpPr>
        <p:spPr/>
        <p:txBody>
          <a:bodyPr/>
          <a:lstStyle/>
          <a:p>
            <a:r>
              <a:rPr lang="en-US" smtClean="0"/>
              <a:t>NRK PowerPointmal</a:t>
            </a:r>
            <a:endParaRPr lang="nb-NO" dirty="0"/>
          </a:p>
        </p:txBody>
      </p:sp>
      <p:sp>
        <p:nvSpPr>
          <p:cNvPr id="4" name="Plassholder for lysbildenummer 3"/>
          <p:cNvSpPr>
            <a:spLocks noGrp="1"/>
          </p:cNvSpPr>
          <p:nvPr>
            <p:ph type="sldNum" sz="quarter" idx="12"/>
          </p:nvPr>
        </p:nvSpPr>
        <p:spPr/>
        <p:txBody>
          <a:bodyPr/>
          <a:lstStyle/>
          <a:p>
            <a:fld id="{386C1B66-DFC1-9944-B08C-571264751923}" type="slidenum">
              <a:rPr lang="nb-NO" smtClean="0"/>
              <a:pPr/>
              <a:t>6</a:t>
            </a:fld>
            <a:endParaRPr lang="nb-NO"/>
          </a:p>
        </p:txBody>
      </p:sp>
      <p:sp>
        <p:nvSpPr>
          <p:cNvPr id="5" name="Plassholder for tekst 4"/>
          <p:cNvSpPr>
            <a:spLocks noGrp="1"/>
          </p:cNvSpPr>
          <p:nvPr>
            <p:ph type="body" idx="1"/>
          </p:nvPr>
        </p:nvSpPr>
        <p:spPr>
          <a:xfrm>
            <a:off x="457200" y="2424223"/>
            <a:ext cx="7772400" cy="3729196"/>
          </a:xfrm>
        </p:spPr>
        <p:txBody>
          <a:bodyPr/>
          <a:lstStyle/>
          <a:p>
            <a:pPr marL="457200" indent="-457200">
              <a:buFont typeface="Arial" pitchFamily="34" charset="0"/>
              <a:buChar char="•"/>
            </a:pPr>
            <a:r>
              <a:rPr lang="nb-NO" dirty="0" smtClean="0"/>
              <a:t>VVP plakaten har klare begrensninger for publisering.</a:t>
            </a:r>
          </a:p>
          <a:p>
            <a:pPr marL="457200" indent="-457200">
              <a:buFont typeface="Arial" pitchFamily="34" charset="0"/>
              <a:buChar char="•"/>
            </a:pPr>
            <a:r>
              <a:rPr lang="nb-NO" dirty="0" smtClean="0"/>
              <a:t>Ikke alt vi får skal publiseres.</a:t>
            </a:r>
          </a:p>
          <a:p>
            <a:pPr marL="457200" indent="-457200">
              <a:buFont typeface="Arial" pitchFamily="34" charset="0"/>
              <a:buChar char="•"/>
            </a:pPr>
            <a:r>
              <a:rPr lang="nb-NO" dirty="0" smtClean="0"/>
              <a:t>De samme presseetiske hensyn gjelder. </a:t>
            </a:r>
          </a:p>
          <a:p>
            <a:pPr marL="457200" indent="-457200">
              <a:buFont typeface="Arial" pitchFamily="34" charset="0"/>
              <a:buChar char="•"/>
            </a:pPr>
            <a:r>
              <a:rPr lang="nb-NO" dirty="0" smtClean="0"/>
              <a:t>Lydlogger er et av de sterkeste virkemidlene vi kan bruke i journalistikken.</a:t>
            </a:r>
          </a:p>
        </p:txBody>
      </p:sp>
      <p:sp>
        <p:nvSpPr>
          <p:cNvPr id="6" name="Tittel 5"/>
          <p:cNvSpPr>
            <a:spLocks noGrp="1"/>
          </p:cNvSpPr>
          <p:nvPr>
            <p:ph type="title"/>
          </p:nvPr>
        </p:nvSpPr>
        <p:spPr>
          <a:xfrm>
            <a:off x="457200" y="531628"/>
            <a:ext cx="7772400" cy="1584251"/>
          </a:xfrm>
        </p:spPr>
        <p:txBody>
          <a:bodyPr>
            <a:normAutofit/>
          </a:bodyPr>
          <a:lstStyle/>
          <a:p>
            <a:r>
              <a:rPr lang="nb-NO" dirty="0" smtClean="0"/>
              <a:t/>
            </a:r>
            <a:br>
              <a:rPr lang="nb-NO" dirty="0" smtClean="0"/>
            </a:br>
            <a:r>
              <a:rPr lang="nb-NO" dirty="0" smtClean="0"/>
              <a:t>Innsyn betyr ansvar</a:t>
            </a:r>
            <a:endParaRPr lang="nb-NO" dirty="0"/>
          </a:p>
        </p:txBody>
      </p:sp>
    </p:spTree>
    <p:extLst>
      <p:ext uri="{BB962C8B-B14F-4D97-AF65-F5344CB8AC3E}">
        <p14:creationId xmlns:p14="http://schemas.microsoft.com/office/powerpoint/2010/main" val="671949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275419" y="276448"/>
            <a:ext cx="4571998" cy="4476306"/>
          </a:xfrm>
        </p:spPr>
        <p:txBody>
          <a:bodyPr/>
          <a:lstStyle/>
          <a:p>
            <a:r>
              <a:rPr lang="nb-NO" sz="9600" dirty="0" smtClean="0"/>
              <a:t/>
            </a:r>
            <a:br>
              <a:rPr lang="nb-NO" sz="9600" dirty="0" smtClean="0"/>
            </a:br>
            <a:r>
              <a:rPr lang="nb-NO" sz="9600" dirty="0" smtClean="0"/>
              <a:t>Helse</a:t>
            </a:r>
            <a:br>
              <a:rPr lang="nb-NO" sz="9600" dirty="0" smtClean="0"/>
            </a:br>
            <a:r>
              <a:rPr lang="nb-NO" dirty="0" smtClean="0"/>
              <a:t> </a:t>
            </a:r>
            <a:endParaRPr lang="nb-NO" dirty="0"/>
          </a:p>
        </p:txBody>
      </p:sp>
      <p:sp>
        <p:nvSpPr>
          <p:cNvPr id="3" name="Undertittel 2"/>
          <p:cNvSpPr>
            <a:spLocks noGrp="1"/>
          </p:cNvSpPr>
          <p:nvPr>
            <p:ph type="subTitle" idx="1"/>
          </p:nvPr>
        </p:nvSpPr>
        <p:spPr>
          <a:xfrm>
            <a:off x="1371601" y="5411972"/>
            <a:ext cx="6273800" cy="1254642"/>
          </a:xfrm>
        </p:spPr>
        <p:txBody>
          <a:bodyPr>
            <a:noAutofit/>
          </a:bodyPr>
          <a:lstStyle/>
          <a:p>
            <a:r>
              <a:rPr lang="nb-NO" sz="4400" dirty="0" smtClean="0"/>
              <a:t> </a:t>
            </a:r>
            <a:endParaRPr lang="nb-NO" sz="4400" dirty="0"/>
          </a:p>
        </p:txBody>
      </p:sp>
      <p:sp>
        <p:nvSpPr>
          <p:cNvPr id="4" name="Plassholder for dato 3"/>
          <p:cNvSpPr>
            <a:spLocks noGrp="1"/>
          </p:cNvSpPr>
          <p:nvPr>
            <p:ph type="dt" sz="half" idx="10"/>
          </p:nvPr>
        </p:nvSpPr>
        <p:spPr/>
        <p:txBody>
          <a:bodyPr/>
          <a:lstStyle/>
          <a:p>
            <a:fld id="{419440F2-BE53-F14A-8CED-A30BEFE2A06C}" type="datetime1">
              <a:rPr lang="nb-NO" smtClean="0"/>
              <a:pPr/>
              <a:t>15.03.13</a:t>
            </a:fld>
            <a:endParaRPr lang="nb-NO"/>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7</a:t>
            </a:fld>
            <a:endParaRPr lang="nb-NO"/>
          </a:p>
        </p:txBody>
      </p:sp>
    </p:spTree>
    <p:extLst>
      <p:ext uri="{BB962C8B-B14F-4D97-AF65-F5344CB8AC3E}">
        <p14:creationId xmlns:p14="http://schemas.microsoft.com/office/powerpoint/2010/main" val="4151396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smtClean="0"/>
              <a:t>Hvorfor nektes vi innsyn?</a:t>
            </a:r>
            <a:br>
              <a:rPr lang="nb-NO" dirty="0" smtClean="0"/>
            </a:br>
            <a:endParaRPr lang="nb-NO" dirty="0"/>
          </a:p>
        </p:txBody>
      </p:sp>
      <p:sp>
        <p:nvSpPr>
          <p:cNvPr id="3" name="Plassholder for tekst 2"/>
          <p:cNvSpPr>
            <a:spLocks noGrp="1"/>
          </p:cNvSpPr>
          <p:nvPr>
            <p:ph type="body" idx="1"/>
          </p:nvPr>
        </p:nvSpPr>
        <p:spPr>
          <a:xfrm>
            <a:off x="457200" y="1818166"/>
            <a:ext cx="7772400" cy="3555523"/>
          </a:xfrm>
        </p:spPr>
        <p:txBody>
          <a:bodyPr>
            <a:normAutofit fontScale="92500" lnSpcReduction="10000"/>
          </a:bodyPr>
          <a:lstStyle/>
          <a:p>
            <a:endParaRPr lang="nb-NO" dirty="0"/>
          </a:p>
          <a:p>
            <a:pPr marL="274320" indent="-274320" fontAlgn="auto">
              <a:spcAft>
                <a:spcPts val="0"/>
              </a:spcAft>
              <a:buClr>
                <a:schemeClr val="accent3"/>
              </a:buClr>
              <a:buFont typeface="Wingdings 2"/>
              <a:buChar char=""/>
              <a:defRPr/>
            </a:pPr>
            <a:r>
              <a:rPr lang="nb-NO" dirty="0" smtClean="0"/>
              <a:t>Er en del av pasientjournalen. Viser til </a:t>
            </a:r>
            <a:r>
              <a:rPr lang="nb-NO" i="1" dirty="0" smtClean="0"/>
              <a:t>Pasientrettighetsloven § 5-1</a:t>
            </a:r>
            <a:endParaRPr lang="nb-NO" dirty="0" smtClean="0"/>
          </a:p>
          <a:p>
            <a:pPr marL="274320" indent="-274320" fontAlgn="auto">
              <a:spcAft>
                <a:spcPts val="0"/>
              </a:spcAft>
              <a:buClr>
                <a:schemeClr val="accent3"/>
              </a:buClr>
              <a:buFont typeface="Wingdings 2"/>
              <a:buChar char=""/>
              <a:defRPr/>
            </a:pPr>
            <a:r>
              <a:rPr lang="nb-NO" i="1" dirty="0" smtClean="0"/>
              <a:t>Lydloggen foreligger nedskrevet i et dokument.. Dere kan få dette.</a:t>
            </a:r>
          </a:p>
          <a:p>
            <a:pPr marL="274320" indent="-274320" fontAlgn="auto">
              <a:spcAft>
                <a:spcPts val="0"/>
              </a:spcAft>
              <a:buClr>
                <a:schemeClr val="accent3"/>
              </a:buClr>
              <a:buFont typeface="Wingdings 2"/>
              <a:buChar char=""/>
              <a:defRPr/>
            </a:pPr>
            <a:r>
              <a:rPr lang="nb-NO" i="1" dirty="0" smtClean="0"/>
              <a:t>En redigering av lydloggen på overnevnte premisser vil i tillegg kreve betydelige ressurser.</a:t>
            </a:r>
          </a:p>
          <a:p>
            <a:pPr marL="274320" indent="-274320" fontAlgn="auto">
              <a:spcAft>
                <a:spcPts val="0"/>
              </a:spcAft>
              <a:buClr>
                <a:schemeClr val="accent3"/>
              </a:buClr>
              <a:buFont typeface="Wingdings 2"/>
              <a:buChar char=""/>
              <a:defRPr/>
            </a:pPr>
            <a:r>
              <a:rPr lang="nb-NO" i="1" dirty="0" smtClean="0"/>
              <a:t>Det blir anbefalt at man rydder i lydloggen kronologisk slik at den blir lettere forståelig.  Vår vurdering er at lydloggen vil bli enda mer uforståelig dersom vi fjerner denne teksten.</a:t>
            </a:r>
          </a:p>
          <a:p>
            <a:pPr marL="274320" indent="-274320" fontAlgn="auto">
              <a:spcAft>
                <a:spcPts val="0"/>
              </a:spcAft>
              <a:buClr>
                <a:schemeClr val="accent3"/>
              </a:buClr>
              <a:buFont typeface="Wingdings 2"/>
              <a:buChar char=""/>
              <a:defRPr/>
            </a:pPr>
            <a:r>
              <a:rPr lang="nb-NO" dirty="0" smtClean="0"/>
              <a:t>§ 21. </a:t>
            </a:r>
            <a:r>
              <a:rPr lang="nb-NO" i="1" dirty="0" smtClean="0"/>
              <a:t>Hovedregel om taushetsplikt.</a:t>
            </a:r>
            <a:r>
              <a:rPr lang="nb-NO" dirty="0" smtClean="0"/>
              <a:t> Helsepersonell skal hindre at andre får adgang eller kjennskap til opplysninger om folks legems- eller sykdomsforhold eller andre personlige forhold som de får vite om i egenskap av å være helsepersonell. (</a:t>
            </a:r>
            <a:r>
              <a:rPr lang="nb-NO" dirty="0" err="1" smtClean="0"/>
              <a:t>Helsepersonelloven</a:t>
            </a:r>
            <a:r>
              <a:rPr lang="nb-NO" dirty="0" smtClean="0"/>
              <a:t>)</a:t>
            </a:r>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8</a:t>
            </a:fld>
            <a:endParaRPr lang="nb-NO"/>
          </a:p>
        </p:txBody>
      </p:sp>
    </p:spTree>
    <p:extLst>
      <p:ext uri="{BB962C8B-B14F-4D97-AF65-F5344CB8AC3E}">
        <p14:creationId xmlns:p14="http://schemas.microsoft.com/office/powerpoint/2010/main" val="1374876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744280"/>
            <a:ext cx="7772400" cy="1286539"/>
          </a:xfrm>
        </p:spPr>
        <p:txBody>
          <a:bodyPr>
            <a:normAutofit fontScale="90000"/>
          </a:bodyPr>
          <a:lstStyle/>
          <a:p>
            <a:r>
              <a:rPr lang="nb-NO" dirty="0" smtClean="0"/>
              <a:t>Hva er dagens regler?</a:t>
            </a:r>
            <a:br>
              <a:rPr lang="nb-NO" dirty="0" smtClean="0"/>
            </a:br>
            <a:endParaRPr lang="nb-NO" dirty="0"/>
          </a:p>
        </p:txBody>
      </p:sp>
      <p:sp>
        <p:nvSpPr>
          <p:cNvPr id="3" name="Plassholder for tekst 2"/>
          <p:cNvSpPr>
            <a:spLocks noGrp="1"/>
          </p:cNvSpPr>
          <p:nvPr>
            <p:ph type="body" idx="1"/>
          </p:nvPr>
        </p:nvSpPr>
        <p:spPr>
          <a:xfrm>
            <a:off x="457200" y="1818166"/>
            <a:ext cx="7772400" cy="3555523"/>
          </a:xfrm>
        </p:spPr>
        <p:txBody>
          <a:bodyPr>
            <a:normAutofit/>
          </a:bodyPr>
          <a:lstStyle/>
          <a:p>
            <a:endParaRPr lang="nb-NO" dirty="0"/>
          </a:p>
          <a:p>
            <a:pPr marL="274320" indent="-274320" fontAlgn="auto">
              <a:spcAft>
                <a:spcPts val="0"/>
              </a:spcAft>
              <a:buClr>
                <a:schemeClr val="accent3"/>
              </a:buClr>
              <a:buFont typeface="Wingdings 2"/>
              <a:buChar char=""/>
              <a:defRPr/>
            </a:pPr>
            <a:r>
              <a:rPr lang="nb-NO" sz="2400" dirty="0" smtClean="0"/>
              <a:t>Ingen krav til varig lagring av lydlogg etter at pasientopplysninger er nedtegnet.</a:t>
            </a:r>
          </a:p>
          <a:p>
            <a:pPr marL="274320" indent="-274320" fontAlgn="auto">
              <a:spcAft>
                <a:spcPts val="0"/>
              </a:spcAft>
              <a:buClr>
                <a:schemeClr val="accent3"/>
              </a:buClr>
              <a:buFont typeface="Wingdings 2"/>
              <a:buChar char=""/>
              <a:defRPr/>
            </a:pPr>
            <a:r>
              <a:rPr lang="nb-NO" sz="2400" dirty="0" smtClean="0"/>
              <a:t>Gammelt regelverk for lydlogg</a:t>
            </a:r>
          </a:p>
          <a:p>
            <a:pPr marL="274320" indent="-274320" fontAlgn="auto">
              <a:spcAft>
                <a:spcPts val="0"/>
              </a:spcAft>
              <a:buClr>
                <a:schemeClr val="accent3"/>
              </a:buClr>
              <a:buFont typeface="Wingdings 2"/>
              <a:buChar char=""/>
              <a:defRPr/>
            </a:pPr>
            <a:r>
              <a:rPr lang="nb-NO" sz="2400" dirty="0" smtClean="0"/>
              <a:t>Nytt regelverk på trappene</a:t>
            </a:r>
          </a:p>
          <a:p>
            <a:pPr marL="274320" indent="-274320" fontAlgn="auto">
              <a:spcAft>
                <a:spcPts val="0"/>
              </a:spcAft>
              <a:buClr>
                <a:schemeClr val="accent3"/>
              </a:buClr>
              <a:buFont typeface="Wingdings 2"/>
              <a:buChar char=""/>
              <a:defRPr/>
            </a:pPr>
            <a:endParaRPr lang="nb-NO" sz="2400" dirty="0" smtClean="0"/>
          </a:p>
          <a:p>
            <a:pPr marL="274320" indent="-274320">
              <a:buClr>
                <a:schemeClr val="accent3"/>
              </a:buClr>
              <a:defRPr/>
            </a:pPr>
            <a:endParaRPr lang="nb-NO" b="1" i="1" dirty="0" smtClean="0"/>
          </a:p>
          <a:p>
            <a:pPr marL="274320" indent="-274320" fontAlgn="auto">
              <a:spcAft>
                <a:spcPts val="0"/>
              </a:spcAft>
              <a:buClr>
                <a:schemeClr val="accent3"/>
              </a:buClr>
              <a:buFont typeface="Wingdings 2"/>
              <a:buChar char=""/>
              <a:defRPr/>
            </a:pPr>
            <a:endParaRPr lang="nb-NO" b="1" i="1" dirty="0" smtClean="0"/>
          </a:p>
          <a:p>
            <a:endParaRPr lang="nb-NO" dirty="0"/>
          </a:p>
        </p:txBody>
      </p:sp>
      <p:sp>
        <p:nvSpPr>
          <p:cNvPr id="4" name="Plassholder for dato 3"/>
          <p:cNvSpPr>
            <a:spLocks noGrp="1"/>
          </p:cNvSpPr>
          <p:nvPr>
            <p:ph type="dt" sz="half" idx="10"/>
          </p:nvPr>
        </p:nvSpPr>
        <p:spPr/>
        <p:txBody>
          <a:bodyPr/>
          <a:lstStyle/>
          <a:p>
            <a:fld id="{7B0E426A-0CD7-F744-A9E8-7C9E792413B6}" type="datetime1">
              <a:rPr lang="nb-NO" smtClean="0"/>
              <a:pPr/>
              <a:t>15.03.13</a:t>
            </a:fld>
            <a:endParaRPr lang="nb-NO" dirty="0"/>
          </a:p>
        </p:txBody>
      </p:sp>
      <p:sp>
        <p:nvSpPr>
          <p:cNvPr id="5" name="Plassholder for bunntekst 4"/>
          <p:cNvSpPr>
            <a:spLocks noGrp="1"/>
          </p:cNvSpPr>
          <p:nvPr>
            <p:ph type="ftr" sz="quarter" idx="11"/>
          </p:nvPr>
        </p:nvSpPr>
        <p:spPr/>
        <p:txBody>
          <a:bodyPr/>
          <a:lstStyle/>
          <a:p>
            <a:r>
              <a:rPr lang="en-US" smtClean="0"/>
              <a:t>NRK PowerPointmal</a:t>
            </a:r>
            <a:endParaRPr lang="nb-NO" dirty="0"/>
          </a:p>
        </p:txBody>
      </p:sp>
      <p:sp>
        <p:nvSpPr>
          <p:cNvPr id="6" name="Plassholder for lysbildenummer 5"/>
          <p:cNvSpPr>
            <a:spLocks noGrp="1"/>
          </p:cNvSpPr>
          <p:nvPr>
            <p:ph type="sldNum" sz="quarter" idx="12"/>
          </p:nvPr>
        </p:nvSpPr>
        <p:spPr/>
        <p:txBody>
          <a:bodyPr/>
          <a:lstStyle/>
          <a:p>
            <a:fld id="{386C1B66-DFC1-9944-B08C-571264751923}" type="slidenum">
              <a:rPr lang="nb-NO" smtClean="0"/>
              <a:pPr/>
              <a:t>9</a:t>
            </a:fld>
            <a:endParaRPr lang="nb-NO"/>
          </a:p>
        </p:txBody>
      </p:sp>
    </p:spTree>
    <p:extLst>
      <p:ext uri="{BB962C8B-B14F-4D97-AF65-F5344CB8AC3E}">
        <p14:creationId xmlns:p14="http://schemas.microsoft.com/office/powerpoint/2010/main" val="1374876746"/>
      </p:ext>
    </p:extLst>
  </p:cSld>
  <p:clrMapOvr>
    <a:masterClrMapping/>
  </p:clrMapOvr>
</p:sld>
</file>

<file path=ppt/theme/theme1.xml><?xml version="1.0" encoding="utf-8"?>
<a:theme xmlns:a="http://schemas.openxmlformats.org/drawingml/2006/main" name="AA_NY NRK_PPT">
  <a:themeElements>
    <a:clrScheme name="NRK 5">
      <a:dk1>
        <a:srgbClr val="000000"/>
      </a:dk1>
      <a:lt1>
        <a:sysClr val="window" lastClr="FFFFFF"/>
      </a:lt1>
      <a:dk2>
        <a:srgbClr val="260859"/>
      </a:dk2>
      <a:lt2>
        <a:srgbClr val="E4E0D9"/>
      </a:lt2>
      <a:accent1>
        <a:srgbClr val="00B8F1"/>
      </a:accent1>
      <a:accent2>
        <a:srgbClr val="260859"/>
      </a:accent2>
      <a:accent3>
        <a:srgbClr val="EC0080"/>
      </a:accent3>
      <a:accent4>
        <a:srgbClr val="00A9AC"/>
      </a:accent4>
      <a:accent5>
        <a:srgbClr val="004071"/>
      </a:accent5>
      <a:accent6>
        <a:srgbClr val="A5CD39"/>
      </a:accent6>
      <a:hlink>
        <a:srgbClr val="00B8F1"/>
      </a:hlink>
      <a:folHlink>
        <a:srgbClr val="2608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AA_NY NRK_PPT</Template>
  <TotalTime>7152</TotalTime>
  <Words>5922</Words>
  <Application>Microsoft Macintosh PowerPoint</Application>
  <PresentationFormat>On-screen Show (4:3)</PresentationFormat>
  <Paragraphs>776</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AA_NY NRK_PPT</vt:lpstr>
      <vt:lpstr>Lydlogg  </vt:lpstr>
      <vt:lpstr>Norsk Presseforbunds Lydloggutvalg </vt:lpstr>
      <vt:lpstr>Hvor finner vi lydlogger?</vt:lpstr>
      <vt:lpstr>Hva sier dagens lovverk?</vt:lpstr>
      <vt:lpstr>Hvorfor skal vi ha lydloggen </vt:lpstr>
      <vt:lpstr> Innsyn betyr ansvar</vt:lpstr>
      <vt:lpstr> Helse  </vt:lpstr>
      <vt:lpstr>Hvorfor nektes vi innsyn? </vt:lpstr>
      <vt:lpstr>Hva er dagens regler? </vt:lpstr>
      <vt:lpstr>Direktorat VS departement</vt:lpstr>
      <vt:lpstr>Viktig avgjørelse</vt:lpstr>
      <vt:lpstr>Om lydlogger</vt:lpstr>
      <vt:lpstr>«De tapte minuttene»</vt:lpstr>
      <vt:lpstr> Brann  </vt:lpstr>
      <vt:lpstr>Hvorfor NEKTES VI INNSYN?</vt:lpstr>
      <vt:lpstr>Porsgrunn: kirkebrann 11.april i 2011.</vt:lpstr>
      <vt:lpstr> Politi </vt:lpstr>
      <vt:lpstr>Politiets Argumenter</vt:lpstr>
      <vt:lpstr>Praksis hos politiet </vt:lpstr>
      <vt:lpstr>Sivilombudsmannen vurderer politiet</vt:lpstr>
      <vt:lpstr> Telenor Radio </vt:lpstr>
      <vt:lpstr>HvorFOR NEKTE INNSYN? </vt:lpstr>
      <vt:lpstr>Lov om elektronisk kommunikasjon (ekomloven). </vt:lpstr>
      <vt:lpstr>Sjøloven</vt:lpstr>
      <vt:lpstr> The Others </vt:lpstr>
      <vt:lpstr>Avinor </vt:lpstr>
      <vt:lpstr>-Jernbaneverket </vt:lpstr>
      <vt:lpstr>Departementets sentralbord</vt:lpstr>
      <vt:lpstr>Statens Havarikommisjon</vt:lpstr>
      <vt:lpstr>Våre Naboland</vt:lpstr>
      <vt:lpstr>Hva gjør vi for å få innsyn  </vt:lpstr>
      <vt:lpstr>Viktige nettsider </vt:lpstr>
      <vt:lpstr>Hvordan Klage Når vi ikke får innsyn i lydlogger?</vt:lpstr>
      <vt:lpstr>Unntaksbestemmelsene</vt:lpstr>
      <vt:lpstr>Klage </vt:lpstr>
      <vt:lpstr>Klag ALDRI til denne karen…… </vt:lpstr>
      <vt:lpstr>Klageinstanser </vt:lpstr>
    </vt:vector>
  </TitlesOfParts>
  <Company>Norsk Rikskringkasting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Distriktssendinger i Radio og TV</dc:title>
  <dc:creator>Tor Eide</dc:creator>
  <cp:lastModifiedBy>Kristine Holm</cp:lastModifiedBy>
  <cp:revision>102</cp:revision>
  <cp:lastPrinted>2012-08-17T11:35:47Z</cp:lastPrinted>
  <dcterms:created xsi:type="dcterms:W3CDTF">2012-08-17T09:32:11Z</dcterms:created>
  <dcterms:modified xsi:type="dcterms:W3CDTF">2013-03-15T17:36:01Z</dcterms:modified>
</cp:coreProperties>
</file>