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8" r:id="rId2"/>
    <p:sldId id="257" r:id="rId3"/>
    <p:sldId id="260" r:id="rId4"/>
    <p:sldId id="306" r:id="rId5"/>
    <p:sldId id="262" r:id="rId6"/>
    <p:sldId id="269" r:id="rId7"/>
    <p:sldId id="270" r:id="rId8"/>
    <p:sldId id="271" r:id="rId9"/>
    <p:sldId id="272" r:id="rId10"/>
    <p:sldId id="273" r:id="rId11"/>
    <p:sldId id="277" r:id="rId12"/>
    <p:sldId id="279" r:id="rId13"/>
    <p:sldId id="284" r:id="rId14"/>
    <p:sldId id="309" r:id="rId15"/>
    <p:sldId id="285" r:id="rId16"/>
    <p:sldId id="308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4" r:id="rId33"/>
    <p:sldId id="307" r:id="rId34"/>
    <p:sldId id="305" r:id="rId3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97A5-A365-4E18-81CF-36D4869DC24A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5BD4-D762-4B32-83B6-720AA44D140F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A5136-7D3C-9D4A-9D2B-68C1DBD8EF7B}" type="slidenum">
              <a:rPr lang="nn-NO" smtClean="0"/>
              <a:pPr/>
              <a:t>16</a:t>
            </a:fld>
            <a:endParaRPr lang="nn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A5136-7D3C-9D4A-9D2B-68C1DBD8EF7B}" type="slidenum">
              <a:rPr lang="nn-NO" smtClean="0"/>
              <a:pPr/>
              <a:t>18</a:t>
            </a:fld>
            <a:endParaRPr lang="nn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ikebent trekan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tt linj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 linj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9E84D7-8953-4B2C-B604-63F0F43A1E82}" type="datetimeFigureOut">
              <a:rPr lang="nb-NO" smtClean="0"/>
              <a:pPr/>
              <a:t>30.09.2010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FAC018-7ACF-4114-AA39-720E6261AC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8" name="Rett linj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tt linj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kebent trekan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ullcity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Vivi-Steinvika-kamera-0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000232" y="18864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Vivi Sævik, journalist i PD</a:t>
            </a:r>
            <a:endParaRPr lang="nb-NO" sz="32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380312" y="58772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2010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47667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4. ”Sosiale medier er ikke noe vi skal drive med – det er bare tull.”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 – Farlig for enkeltpersoner, offentlig sektor og bedrifter?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Vivi – Blogging fra 2006</a:t>
            </a:r>
          </a:p>
          <a:p>
            <a:pPr algn="ctr"/>
            <a:r>
              <a:rPr lang="nb-NO" sz="4000" b="1" dirty="0" smtClean="0"/>
              <a:t>Vivi - Facebook fra 2006</a:t>
            </a:r>
          </a:p>
          <a:p>
            <a:pPr algn="ctr"/>
            <a:r>
              <a:rPr lang="nb-NO" sz="4000" b="1" dirty="0" smtClean="0"/>
              <a:t>Vivi - Twitter fra 2008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80728" y="-17140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44824" y="-89148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83568" y="54868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Hvordan får vi kompetanse innen sosiale medier: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Ved å prøve og feile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Sosiale medier er fulle av etiske dilemmaer som man må erfare selv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83568" y="54868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Hva skjer når en virksomhets/bedrifts ledere ikke vil sette sosiale medier på agendaen?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Svar: de ansatte utforsker mediene på egen hånd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67544" y="404664"/>
            <a:ext cx="8676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Aksjonen for Wrightegaarden som konsertsted i Langesund ble et prøveeksperiment i bruk av sosiale medier som aksjonsform i 2007. </a:t>
            </a:r>
          </a:p>
          <a:p>
            <a:pPr algn="ctr"/>
            <a:r>
              <a:rPr lang="nb-NO" sz="4000" b="1" dirty="0" smtClean="0"/>
              <a:t>Jeg var aksjonsleder: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SMS,  Facebook,  Blogg-debatt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Vi ble en maktfaktor av stor betydning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ang-lang-rekke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563888" y="450912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/>
              <a:t>Aksjonen for å bevare</a:t>
            </a:r>
          </a:p>
          <a:p>
            <a:r>
              <a:rPr lang="nb-NO" sz="3600" b="1" dirty="0" smtClean="0"/>
              <a:t>Wrightegaarden som konsertsted</a:t>
            </a:r>
            <a:endParaRPr lang="nb-NO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96752" y="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" y="2852936"/>
            <a:ext cx="91439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4400" b="1" dirty="0" smtClean="0">
                <a:cs typeface="Helvetica"/>
              </a:rPr>
              <a:t>Full City </a:t>
            </a:r>
            <a:r>
              <a:rPr lang="nb-NO" sz="4400" b="1" dirty="0" smtClean="0">
                <a:cs typeface="Helvetica"/>
              </a:rPr>
              <a:t>–</a:t>
            </a:r>
            <a:r>
              <a:rPr lang="nn-NO" sz="4400" b="1" dirty="0" smtClean="0">
                <a:cs typeface="Helvetica"/>
              </a:rPr>
              <a:t> havariet </a:t>
            </a:r>
          </a:p>
          <a:p>
            <a:pPr algn="ctr"/>
            <a:r>
              <a:rPr lang="nn-NO" sz="2400" dirty="0" smtClean="0">
                <a:cs typeface="Helvetica"/>
              </a:rPr>
              <a:t>Langesund 31. </a:t>
            </a:r>
            <a:r>
              <a:rPr lang="nb-NO" sz="2400" dirty="0" smtClean="0">
                <a:cs typeface="Helvetica"/>
              </a:rPr>
              <a:t>J</a:t>
            </a:r>
            <a:r>
              <a:rPr lang="nn-NO" sz="2400" dirty="0" smtClean="0">
                <a:cs typeface="Helvetica"/>
              </a:rPr>
              <a:t>uli 2009</a:t>
            </a:r>
          </a:p>
          <a:p>
            <a:pPr algn="ctr"/>
            <a:endParaRPr lang="nn-NO" sz="24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Helvetica"/>
            </a:endParaRPr>
          </a:p>
          <a:p>
            <a:pPr algn="ctr"/>
            <a:endParaRPr lang="nn-NO" sz="24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Helvetica"/>
            </a:endParaRPr>
          </a:p>
          <a:p>
            <a:pPr algn="ctr"/>
            <a:endParaRPr lang="nn-NO" sz="24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Helvetica"/>
            </a:endParaRPr>
          </a:p>
          <a:p>
            <a:pPr algn="ctr"/>
            <a:endParaRPr lang="nn-NO" sz="24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Helvetica"/>
            </a:endParaRPr>
          </a:p>
          <a:p>
            <a:pPr algn="ctr"/>
            <a:endParaRPr lang="nn-NO" sz="24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Helvetica"/>
            </a:endParaRPr>
          </a:p>
          <a:p>
            <a:pPr algn="ctr"/>
            <a:r>
              <a:rPr lang="nn-NO" dirty="0" smtClean="0">
                <a:solidFill>
                  <a:schemeClr val="bg2">
                    <a:lumMod val="75000"/>
                  </a:schemeClr>
                </a:solidFill>
                <a:cs typeface="Helvetica"/>
              </a:rPr>
              <a:t>www.fullcity.no</a:t>
            </a:r>
            <a:endParaRPr lang="nn-NO" dirty="0">
              <a:solidFill>
                <a:schemeClr val="bg2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05744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IUA Telemark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Vivi Sævik 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var kommunikasjonsansvarlig </a:t>
            </a:r>
          </a:p>
        </p:txBody>
      </p:sp>
      <p:pic>
        <p:nvPicPr>
          <p:cNvPr id="4" name="Bilde 3" descr="FullCity-paa-grunn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39784"/>
          </a:xfrm>
        </p:spPr>
        <p:txBody>
          <a:bodyPr>
            <a:noAutofit/>
          </a:bodyPr>
          <a:lstStyle/>
          <a:p>
            <a:pPr algn="ctr"/>
            <a:r>
              <a:rPr lang="nb-NO" sz="3300" b="1" dirty="0" smtClean="0"/>
              <a:t>Offensiv informasjonsstrategi og aktive virkemidler</a:t>
            </a:r>
            <a:endParaRPr lang="nb-NO" sz="3300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214282" y="1214422"/>
            <a:ext cx="4862543" cy="53832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Intervjuer - reportasjer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Pressemeldinger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Pressekonferanser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Interninformasjon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Informasjonsmøter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Foredrag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E-post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SMS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dirty="0" smtClean="0"/>
              <a:t>Internett </a:t>
            </a:r>
            <a:r>
              <a:rPr lang="nb-NO" dirty="0" smtClean="0">
                <a:hlinkClick r:id="rId2"/>
              </a:rPr>
              <a:t>www.fullcity.no</a:t>
            </a:r>
            <a:endParaRPr lang="nb-NO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b="1" dirty="0" smtClean="0"/>
              <a:t>Facebook-gruppe: "Full City"-aksjonen IUA Telemark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b="1" dirty="0" smtClean="0"/>
              <a:t>Twitter –  @iuatelemark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b="1" dirty="0" smtClean="0"/>
              <a:t>Nettmøte på Varden.no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nb-NO" b="1" dirty="0" smtClean="0"/>
              <a:t>Kronikker – Blogg</a:t>
            </a:r>
          </a:p>
          <a:p>
            <a:pPr>
              <a:lnSpc>
                <a:spcPct val="80000"/>
              </a:lnSpc>
              <a:buNone/>
            </a:pPr>
            <a:endParaRPr lang="nb-NO" dirty="0" smtClean="0"/>
          </a:p>
        </p:txBody>
      </p:sp>
      <p:pic>
        <p:nvPicPr>
          <p:cNvPr id="3" name="Picture 7" descr="Pressebåt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825" y="1052513"/>
            <a:ext cx="3743325" cy="5545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ll City på Såste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 rot="193967">
            <a:off x="502354" y="107155"/>
            <a:ext cx="8626115" cy="1478013"/>
          </a:xfrm>
        </p:spPr>
        <p:txBody>
          <a:bodyPr>
            <a:normAutofit/>
          </a:bodyPr>
          <a:lstStyle/>
          <a:p>
            <a:pPr algn="ctr"/>
            <a:r>
              <a:rPr lang="nb-NO" sz="3200" b="1" dirty="0" smtClean="0"/>
              <a:t>”Min tilnærming til og erfaring med sosiale medier”</a:t>
            </a:r>
            <a:endParaRPr lang="nb-NO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85720" y="500042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Bruk av sosiale medier ble en naturlig del av informasjonsstrategien 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7 dager i uka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Bare gode erfaringer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Fabelaktig gode tilbakemeldinger som kunne brukes i informasjonen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00429" y="0"/>
            <a:ext cx="15787799" cy="94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38" y="138113"/>
            <a:ext cx="9126537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ysBa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2413" cy="68568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80728" y="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95536" y="7598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Direktoratet for Forvaltning og IKT, (DIFI), skriver i Veileder for sosiale medier i september 2010:</a:t>
            </a:r>
          </a:p>
          <a:p>
            <a:endParaRPr lang="nb-NO" sz="4000" b="1" dirty="0" smtClean="0"/>
          </a:p>
          <a:p>
            <a:r>
              <a:rPr lang="nb-NO" sz="4000" b="1" dirty="0" smtClean="0"/>
              <a:t>”Et godt eksempel på god bruk av sosiale medier i en beredskapsaksjon: Full City-katastrofen i Telemark.”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3568" y="62068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”Sosiale medier var for IUA Telemark et nyttig supplement til tradisjonell krisekommunikasjon.”</a:t>
            </a:r>
          </a:p>
          <a:p>
            <a:endParaRPr lang="nb-NO" sz="4000" b="1" dirty="0" smtClean="0"/>
          </a:p>
          <a:p>
            <a:r>
              <a:rPr lang="nb-NO" sz="2000" b="1" dirty="0" smtClean="0"/>
              <a:t>(Kilde: DIFI 2010)</a:t>
            </a: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33265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Studenters masteroppgaver sier: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” Full City-aksjonen i Telemark fulgte lærebøkenes teorier om kommunikasjon under kriser . Bruk av sosiale medier var unik i en norsk, offentlig aksjon.”</a:t>
            </a:r>
            <a:endParaRPr lang="nb-NO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1520" y="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Fordeler med sosiale medier:</a:t>
            </a:r>
          </a:p>
          <a:p>
            <a:endParaRPr lang="nb-NO" sz="4000" b="1" dirty="0" smtClean="0"/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Egenprofilering, markedsføring, merkevarebygging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 Økt åpenhet i forvaltning og næringsliv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Samhandling og samfunnskontakt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332656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Fordeler med sosiale medier forts…:</a:t>
            </a:r>
          </a:p>
          <a:p>
            <a:endParaRPr lang="nb-NO" sz="4000" b="1" dirty="0" smtClean="0"/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Nå de ulike målgruppene</a:t>
            </a:r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Styre sin egen informasjon</a:t>
            </a:r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Tips om aktuelle saker</a:t>
            </a:r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Deling av informasjon</a:t>
            </a:r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Samhørighet</a:t>
            </a:r>
          </a:p>
          <a:p>
            <a:pPr>
              <a:buFont typeface="Arial" pitchFamily="34" charset="0"/>
              <a:buChar char="•"/>
            </a:pPr>
            <a:r>
              <a:rPr lang="nb-NO" sz="4000" b="1" dirty="0" smtClean="0"/>
              <a:t> Sosialt fellesskap</a:t>
            </a:r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67544" y="1340768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 smtClean="0"/>
              <a:t>Jeg er så heldig at jeg har fått en offentlig stemme i Telemark</a:t>
            </a:r>
            <a:endParaRPr lang="nb-NO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11560" y="332656"/>
            <a:ext cx="8136904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Fordelen med å være aktiv på sosiale medier selv: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Hvis ikke din virksomhet eller bedrift kommuniserer en hendelse på de sosiale mediene, så er det andre som overtar rapporteringen om hendelsen direkte med SMS, video, blogg, ytringer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0" y="332656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Forutsetninger for å gå ut i det sosiale medieliv på vegne av en arbeidsgiver:</a:t>
            </a:r>
          </a:p>
          <a:p>
            <a:pPr algn="ctr"/>
            <a:endParaRPr lang="nb-NO" sz="4000" b="1" dirty="0" smtClean="0"/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Tillit mellom arbeidsgiver og kommunikasjonsmedarbeider</a:t>
            </a:r>
          </a:p>
          <a:p>
            <a:pPr algn="ctr"/>
            <a:r>
              <a:rPr lang="nb-NO" sz="4000" b="1" dirty="0" smtClean="0"/>
              <a:t>(som i Full City-aksjonen)</a:t>
            </a:r>
          </a:p>
          <a:p>
            <a:pPr algn="ctr"/>
            <a:r>
              <a:rPr lang="nb-NO" sz="4000" b="1" dirty="0" smtClean="0"/>
              <a:t> 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0" y="332656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4000" b="1" dirty="0" smtClean="0"/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Romslighet for å få prøve og feile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Interne diskusjoner om dilemmaer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Utforming av  Veileder for sosiale medier på den enkelte arbeidsplass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0" y="33265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4000" b="1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052736" y="-17140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einvika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14282" y="285728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Det gode liv i Langesund sommeren 2010 – </a:t>
            </a:r>
          </a:p>
          <a:p>
            <a:pPr algn="ctr"/>
            <a:r>
              <a:rPr lang="nb-NO" sz="3200" b="1" dirty="0" smtClean="0"/>
              <a:t>Her kommuniserer vi via skravling, SMS og iPhone til Facebook og Twitter </a:t>
            </a:r>
            <a:endParaRPr lang="nb-NO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39552" y="69269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/>
              <a:t>Min bakgrunn: </a:t>
            </a:r>
          </a:p>
          <a:p>
            <a:pPr algn="ctr">
              <a:buFont typeface="Arial" pitchFamily="34" charset="0"/>
              <a:buChar char="•"/>
            </a:pPr>
            <a:endParaRPr lang="nb-NO" sz="3600" b="1" dirty="0" smtClean="0"/>
          </a:p>
          <a:p>
            <a:pPr algn="ctr">
              <a:buFont typeface="Arial" pitchFamily="34" charset="0"/>
              <a:buChar char="•"/>
            </a:pPr>
            <a:r>
              <a:rPr lang="nb-NO" sz="3600" b="1" dirty="0" smtClean="0"/>
              <a:t> Porsgrunns Dagblad 1975 </a:t>
            </a:r>
          </a:p>
          <a:p>
            <a:pPr algn="ctr">
              <a:buFont typeface="Arial" pitchFamily="34" charset="0"/>
              <a:buChar char="•"/>
            </a:pPr>
            <a:r>
              <a:rPr lang="nb-NO" sz="3600" b="1" dirty="0" smtClean="0"/>
              <a:t> NRK Telemark radio-TV 1982</a:t>
            </a:r>
          </a:p>
          <a:p>
            <a:pPr algn="ctr">
              <a:buFont typeface="Arial" pitchFamily="34" charset="0"/>
              <a:buChar char="•"/>
            </a:pPr>
            <a:r>
              <a:rPr lang="nb-NO" sz="3600" b="1" dirty="0" smtClean="0"/>
              <a:t> Porsgrunn kommune – info - 1995</a:t>
            </a:r>
          </a:p>
          <a:p>
            <a:pPr algn="ctr">
              <a:buFont typeface="Arial" pitchFamily="34" charset="0"/>
              <a:buChar char="•"/>
            </a:pPr>
            <a:r>
              <a:rPr lang="nb-NO" sz="3600" b="1" dirty="0" smtClean="0"/>
              <a:t> Full City-aksjonen i Telemark 2009 </a:t>
            </a:r>
          </a:p>
          <a:p>
            <a:pPr algn="ctr">
              <a:buFont typeface="Arial" pitchFamily="34" charset="0"/>
              <a:buChar char="•"/>
            </a:pPr>
            <a:r>
              <a:rPr lang="nb-NO" sz="3600" b="1" dirty="0" smtClean="0"/>
              <a:t> Porsgrunns Dagblad  2010</a:t>
            </a:r>
            <a:endParaRPr lang="nb-NO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fullcity_Danny_Twang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2400"/>
            <a:ext cx="9245600" cy="70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kstSylinder 2"/>
          <p:cNvSpPr txBox="1">
            <a:spLocks noChangeArrowheads="1"/>
          </p:cNvSpPr>
          <p:nvPr/>
        </p:nvSpPr>
        <p:spPr bwMode="auto">
          <a:xfrm>
            <a:off x="0" y="1295400"/>
            <a:ext cx="91424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4000" b="1" dirty="0" smtClean="0">
                <a:latin typeface="Calibri" pitchFamily="34" charset="0"/>
              </a:rPr>
              <a:t>Ett av mine mottoer:</a:t>
            </a:r>
          </a:p>
          <a:p>
            <a:pPr algn="ctr"/>
            <a:r>
              <a:rPr lang="nb-NO" sz="4000" b="1" dirty="0" smtClean="0">
                <a:latin typeface="Calibri" pitchFamily="34" charset="0"/>
              </a:rPr>
              <a:t>Det er mange grunnstøtinger i livet,</a:t>
            </a:r>
          </a:p>
          <a:p>
            <a:pPr algn="ctr"/>
            <a:r>
              <a:rPr lang="nb-NO" sz="4000" b="1" dirty="0" smtClean="0">
                <a:latin typeface="Calibri" pitchFamily="34" charset="0"/>
              </a:rPr>
              <a:t>men til nå har jeg ikke dødd av noen av dem</a:t>
            </a:r>
            <a:endParaRPr lang="nb-NO" sz="4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teinvika-RS2 1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39552" y="33265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Jeg har opplevd 4 store kampsaker i mitt yrkesliv.</a:t>
            </a:r>
          </a:p>
          <a:p>
            <a:pPr algn="ctr"/>
            <a:r>
              <a:rPr lang="nb-NO" sz="4000" b="1" dirty="0" smtClean="0"/>
              <a:t>Som har kostet blod, svette og tårer</a:t>
            </a:r>
          </a:p>
          <a:p>
            <a:endParaRPr lang="nb-NO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9512" y="548680"/>
            <a:ext cx="89644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4000" b="1" dirty="0" smtClean="0"/>
          </a:p>
          <a:p>
            <a:pPr marL="742950" indent="-742950" algn="ctr">
              <a:buAutoNum type="arabicPeriod"/>
            </a:pPr>
            <a:r>
              <a:rPr lang="nb-NO" sz="4400" b="1" dirty="0" smtClean="0"/>
              <a:t>”En radioreporter skal ikke lage TV.”</a:t>
            </a:r>
          </a:p>
          <a:p>
            <a:pPr marL="742950" indent="-742950" algn="ctr"/>
            <a:r>
              <a:rPr lang="nb-NO" sz="4000" b="1" dirty="0" smtClean="0"/>
              <a:t> </a:t>
            </a:r>
          </a:p>
          <a:p>
            <a:pPr algn="ctr"/>
            <a:r>
              <a:rPr lang="nb-NO" sz="4000" b="1" dirty="0" smtClean="0"/>
              <a:t>Problemstillingen dukket opp i mitt yrkesliv i NRK i 1984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11560" y="548680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 smtClean="0"/>
              <a:t>2. ”En programleder i radio skal ikke styre teknikken selv.”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Aktuell kampsak i NRK i 1990.</a:t>
            </a:r>
          </a:p>
          <a:p>
            <a:pPr algn="ctr"/>
            <a:r>
              <a:rPr lang="nb-NO" sz="4000" b="1" dirty="0" smtClean="0"/>
              <a:t>Selvkjør ble innført på distriktskontorene i NRK</a:t>
            </a:r>
          </a:p>
          <a:p>
            <a:pPr algn="ctr"/>
            <a:endParaRPr lang="nb-NO" sz="4000" b="1" dirty="0" smtClean="0"/>
          </a:p>
          <a:p>
            <a:pPr algn="ctr"/>
            <a:r>
              <a:rPr lang="nb-NO" sz="4000" b="1" dirty="0" smtClean="0"/>
              <a:t>NRK Telemark var først 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einvika-bakgrunn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55576" y="33265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 smtClean="0"/>
              <a:t>3. ”Internett er en flopp.”</a:t>
            </a:r>
          </a:p>
          <a:p>
            <a:pPr algn="ctr"/>
            <a:endParaRPr lang="nb-NO" sz="4000" b="1" dirty="0" smtClean="0"/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Startet kampen for internett som informasjonsverktøy i 1995</a:t>
            </a:r>
          </a:p>
          <a:p>
            <a:pPr algn="ctr">
              <a:buFont typeface="Arial" pitchFamily="34" charset="0"/>
              <a:buChar char="•"/>
            </a:pPr>
            <a:r>
              <a:rPr lang="nb-NO" sz="4000" b="1" dirty="0" smtClean="0"/>
              <a:t> Den første webportalen til Porsgrunn kommune ble lansert  i 1996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prinnelse">
  <a:themeElements>
    <a:clrScheme name="Opprinnels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pprinnels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prinn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</TotalTime>
  <Words>635</Words>
  <Application>Microsoft Office PowerPoint</Application>
  <PresentationFormat>Skjermfremvisning (4:3)</PresentationFormat>
  <Paragraphs>122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Opprinnelse</vt:lpstr>
      <vt:lpstr>Lysbilde 1</vt:lpstr>
      <vt:lpstr>”Min tilnærming til og erfaring med sosiale medier”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Offensiv informasjonsstrategi og aktive virkemidler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  <vt:lpstr>Lysbilde 33</vt:lpstr>
      <vt:lpstr>Lysbilde 34</vt:lpstr>
    </vt:vector>
  </TitlesOfParts>
  <Company>Porsgrunn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subject>Sosiale medier</dc:subject>
  <dc:creator>Vivi Sævik</dc:creator>
  <cp:lastModifiedBy>Kristine</cp:lastModifiedBy>
  <cp:revision>23</cp:revision>
  <dcterms:created xsi:type="dcterms:W3CDTF">2010-09-05T15:17:06Z</dcterms:created>
  <dcterms:modified xsi:type="dcterms:W3CDTF">2010-09-30T11:58:02Z</dcterms:modified>
</cp:coreProperties>
</file>