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73" r:id="rId3"/>
    <p:sldMasterId id="2147483675" r:id="rId4"/>
    <p:sldMasterId id="2147483680" r:id="rId5"/>
  </p:sldMasterIdLst>
  <p:sldIdLst>
    <p:sldId id="256" r:id="rId6"/>
    <p:sldId id="258" r:id="rId7"/>
    <p:sldId id="277" r:id="rId8"/>
    <p:sldId id="266" r:id="rId9"/>
    <p:sldId id="264" r:id="rId10"/>
    <p:sldId id="273" r:id="rId11"/>
    <p:sldId id="276" r:id="rId12"/>
    <p:sldId id="265" r:id="rId13"/>
    <p:sldId id="259" r:id="rId14"/>
    <p:sldId id="260" r:id="rId15"/>
    <p:sldId id="261" r:id="rId16"/>
    <p:sldId id="275" r:id="rId17"/>
    <p:sldId id="267" r:id="rId18"/>
    <p:sldId id="269" r:id="rId19"/>
    <p:sldId id="270" r:id="rId20"/>
    <p:sldId id="262" r:id="rId21"/>
    <p:sldId id="271" r:id="rId22"/>
    <p:sldId id="278" r:id="rId23"/>
    <p:sldId id="257" r:id="rId24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64" autoAdjust="0"/>
  </p:normalViewPr>
  <p:slideViewPr>
    <p:cSldViewPr>
      <p:cViewPr varScale="1">
        <p:scale>
          <a:sx n="67" d="100"/>
          <a:sy n="67" d="100"/>
        </p:scale>
        <p:origin x="-7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0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8200" y="3581400"/>
            <a:ext cx="7086600" cy="1089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872344" y="4495800"/>
            <a:ext cx="5029200" cy="533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501F7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862944" y="5181600"/>
            <a:ext cx="3048000" cy="457200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35162"/>
            <a:ext cx="4040188" cy="3951288"/>
          </a:xfrm>
          <a:prstGeom prst="rect">
            <a:avLst/>
          </a:prstGeom>
        </p:spPr>
        <p:txBody>
          <a:bodyPr/>
          <a:lstStyle>
            <a:lvl1pPr marL="282575" indent="-282575">
              <a:buClr>
                <a:srgbClr val="501F78"/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35162"/>
            <a:ext cx="4041775" cy="3951288"/>
          </a:xfrm>
          <a:prstGeom prst="rect">
            <a:avLst/>
          </a:prstGeom>
        </p:spPr>
        <p:txBody>
          <a:bodyPr/>
          <a:lstStyle>
            <a:lvl1pPr marL="282575" indent="-282575">
              <a:buClr>
                <a:srgbClr val="501F78"/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ts val="3040"/>
              </a:lnSpc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ts val="3040"/>
              </a:lnSpc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1FEAF6-3AC2-48C9-B975-C60DFABCA001}" type="datetimeFigureOut">
              <a:rPr lang="nb-NO" smtClean="0"/>
              <a:pPr/>
              <a:t>28.09.2011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4585A3-96B0-4AA5-AD78-B2C16E0A8FD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479519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501F7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06963"/>
          </a:xfrm>
          <a:prstGeom prst="rect">
            <a:avLst/>
          </a:prstGeom>
        </p:spPr>
        <p:txBody>
          <a:bodyPr/>
          <a:lstStyle>
            <a:lvl1pPr marL="282575" indent="-282575">
              <a:buClr>
                <a:srgbClr val="501F78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ts val="3040"/>
              </a:lnSpc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830760622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marL="282575" indent="-282575">
              <a:buClr>
                <a:srgbClr val="501F78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people_thinking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3429000" y="3581400"/>
            <a:ext cx="5410200" cy="1089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733800" y="4876800"/>
            <a:ext cx="5181600" cy="533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rgbClr val="501F7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886200" y="5562600"/>
            <a:ext cx="3048000" cy="457200"/>
          </a:xfrm>
          <a:prstGeom prst="rect">
            <a:avLst/>
          </a:prstGeom>
        </p:spPr>
        <p:txBody>
          <a:bodyPr/>
          <a:lstStyle>
            <a:lvl1pPr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8915400" y="6064250"/>
            <a:ext cx="228600" cy="533400"/>
          </a:xfrm>
          <a:prstGeom prst="rect">
            <a:avLst/>
          </a:prstGeom>
          <a:solidFill>
            <a:srgbClr val="501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6120384"/>
            <a:ext cx="1307592" cy="43281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_people_wo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429000" y="3581400"/>
            <a:ext cx="5410200" cy="1089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733800" y="4876800"/>
            <a:ext cx="5181600" cy="533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rgbClr val="501F7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886200" y="5562600"/>
            <a:ext cx="3048000" cy="457200"/>
          </a:xfrm>
          <a:prstGeom prst="rect">
            <a:avLst/>
          </a:prstGeom>
        </p:spPr>
        <p:txBody>
          <a:bodyPr/>
          <a:lstStyle>
            <a:lvl1pPr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8915400" y="6064250"/>
            <a:ext cx="228600" cy="533400"/>
          </a:xfrm>
          <a:prstGeom prst="rect">
            <a:avLst/>
          </a:prstGeom>
          <a:solidFill>
            <a:srgbClr val="501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6120384"/>
            <a:ext cx="1307592" cy="43281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_people_woma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352800" y="3581400"/>
            <a:ext cx="5486400" cy="1089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191000" y="4876800"/>
            <a:ext cx="4800600" cy="533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rgbClr val="501F7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343400" y="5791200"/>
            <a:ext cx="3048000" cy="457200"/>
          </a:xfrm>
          <a:prstGeom prst="rect">
            <a:avLst/>
          </a:prstGeom>
        </p:spPr>
        <p:txBody>
          <a:bodyPr/>
          <a:lstStyle>
            <a:lvl1pPr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8915400" y="6064250"/>
            <a:ext cx="228600" cy="533400"/>
          </a:xfrm>
          <a:prstGeom prst="rect">
            <a:avLst/>
          </a:prstGeom>
          <a:solidFill>
            <a:srgbClr val="501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6120384"/>
            <a:ext cx="1307592" cy="43281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_people_young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352800" y="3581400"/>
            <a:ext cx="5486400" cy="1089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191000" y="4876800"/>
            <a:ext cx="4800600" cy="533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rgbClr val="501F7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343400" y="5791200"/>
            <a:ext cx="3048000" cy="457200"/>
          </a:xfrm>
          <a:prstGeom prst="rect">
            <a:avLst/>
          </a:prstGeom>
        </p:spPr>
        <p:txBody>
          <a:bodyPr/>
          <a:lstStyle>
            <a:lvl1pPr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8915400" y="6064250"/>
            <a:ext cx="228600" cy="533400"/>
          </a:xfrm>
          <a:prstGeom prst="rect">
            <a:avLst/>
          </a:prstGeom>
          <a:solidFill>
            <a:srgbClr val="501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6120384"/>
            <a:ext cx="1307592" cy="43281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1FEAF6-3AC2-48C9-B975-C60DFABCA001}" type="datetimeFigureOut">
              <a:rPr lang="nb-NO" smtClean="0"/>
              <a:pPr/>
              <a:t>28.09.2011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4585A3-96B0-4AA5-AD78-B2C16E0A8FD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479519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Content (Single 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ts val="3040"/>
              </a:lnSpc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7836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501F78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 (Double 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7836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501F78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ts val="3040"/>
              </a:lnSpc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1"/>
            <a:ext cx="4038600" cy="4724400"/>
          </a:xfrm>
          <a:prstGeom prst="rect">
            <a:avLst/>
          </a:prstGeom>
        </p:spPr>
        <p:txBody>
          <a:bodyPr/>
          <a:lstStyle>
            <a:lvl1pPr marL="282575" indent="-282575">
              <a:buClr>
                <a:srgbClr val="501F78"/>
              </a:buClr>
              <a:defRPr sz="2800"/>
            </a:lvl1pPr>
            <a:lvl2pPr>
              <a:buClr>
                <a:srgbClr val="501F78"/>
              </a:buClr>
              <a:defRPr sz="2400"/>
            </a:lvl2pPr>
            <a:lvl3pPr>
              <a:buClr>
                <a:srgbClr val="501F78"/>
              </a:buClr>
              <a:defRPr sz="2000"/>
            </a:lvl3pPr>
            <a:lvl4pPr>
              <a:buClr>
                <a:srgbClr val="501F78"/>
              </a:buClr>
              <a:defRPr sz="1800"/>
            </a:lvl4pPr>
            <a:lvl5pPr>
              <a:buClr>
                <a:srgbClr val="501F78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1"/>
            <a:ext cx="4038600" cy="4724400"/>
          </a:xfrm>
          <a:prstGeom prst="rect">
            <a:avLst/>
          </a:prstGeom>
        </p:spPr>
        <p:txBody>
          <a:bodyPr/>
          <a:lstStyle>
            <a:lvl1pPr marL="282575" indent="-282575">
              <a:buClr>
                <a:srgbClr val="501F78"/>
              </a:buClr>
              <a:defRPr sz="2800"/>
            </a:lvl1pPr>
            <a:lvl2pPr>
              <a:buClr>
                <a:srgbClr val="501F78"/>
              </a:buClr>
              <a:defRPr sz="2400"/>
            </a:lvl2pPr>
            <a:lvl3pPr>
              <a:buClr>
                <a:srgbClr val="501F78"/>
              </a:buClr>
              <a:defRPr sz="2000"/>
            </a:lvl3pPr>
            <a:lvl4pPr>
              <a:buClr>
                <a:srgbClr val="501F78"/>
              </a:buClr>
              <a:defRPr sz="1800"/>
            </a:lvl4pPr>
            <a:lvl5pPr>
              <a:buClr>
                <a:srgbClr val="501F78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ts val="3040"/>
              </a:lnSpc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TitleGraphic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-1"/>
            <a:ext cx="9144000" cy="3417547"/>
          </a:xfrm>
          <a:prstGeom prst="rect">
            <a:avLst/>
          </a:prstGeom>
          <a:ln>
            <a:noFill/>
          </a:ln>
          <a:effectLst>
            <a:outerShdw blurRad="292100" dist="254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8915400" y="6064250"/>
            <a:ext cx="228600" cy="533400"/>
          </a:xfrm>
          <a:prstGeom prst="rect">
            <a:avLst/>
          </a:prstGeom>
          <a:solidFill>
            <a:srgbClr val="501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43800" y="6120384"/>
            <a:ext cx="1307592" cy="4328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 txBox="1">
            <a:spLocks/>
          </p:cNvSpPr>
          <p:nvPr/>
        </p:nvSpPr>
        <p:spPr>
          <a:xfrm>
            <a:off x="2971800" y="6400800"/>
            <a:ext cx="3810000" cy="381000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2E9D9-28ED-475E-B74C-50474A33E15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9/28/2011</a:t>
            </a:fld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F5FC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fld id="{0C9C7206-A1D0-4C25-936A-694BAE59397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F5FC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  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©2010 CIBER, Inc.</a:t>
            </a:r>
          </a:p>
        </p:txBody>
      </p:sp>
      <p:sp>
        <p:nvSpPr>
          <p:cNvPr id="6" name="Rectangle 5"/>
          <p:cNvSpPr/>
          <p:nvPr/>
        </p:nvSpPr>
        <p:spPr>
          <a:xfrm>
            <a:off x="8991600" y="6400800"/>
            <a:ext cx="152400" cy="304800"/>
          </a:xfrm>
          <a:prstGeom prst="rect">
            <a:avLst/>
          </a:prstGeom>
          <a:solidFill>
            <a:srgbClr val="501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800" y="6477000"/>
            <a:ext cx="1295400" cy="1528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0" y="914400"/>
            <a:ext cx="9144000" cy="3094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04200" y="6431151"/>
            <a:ext cx="762000" cy="2522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82" r:id="rId6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TitleGraphi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685800"/>
            <a:ext cx="9144000" cy="2590800"/>
          </a:xfrm>
          <a:prstGeom prst="rect">
            <a:avLst/>
          </a:prstGeom>
          <a:ln>
            <a:noFill/>
          </a:ln>
          <a:effectLst>
            <a:outerShdw blurRad="292100" dist="254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Date Placeholder 1"/>
          <p:cNvSpPr txBox="1">
            <a:spLocks/>
          </p:cNvSpPr>
          <p:nvPr/>
        </p:nvSpPr>
        <p:spPr>
          <a:xfrm>
            <a:off x="2971800" y="6400800"/>
            <a:ext cx="3810000" cy="381000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2E9D9-28ED-475E-B74C-50474A33E15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9/28/2011</a:t>
            </a:fld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F5FC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fld id="{0C9C7206-A1D0-4C25-936A-694BAE59397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F5FC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  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©2010 CIBER, Inc.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915400" y="6064250"/>
            <a:ext cx="228600" cy="533400"/>
          </a:xfrm>
          <a:prstGeom prst="rect">
            <a:avLst/>
          </a:prstGeom>
          <a:solidFill>
            <a:srgbClr val="501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3800" y="6120384"/>
            <a:ext cx="1307592" cy="4328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 txBox="1">
            <a:spLocks/>
          </p:cNvSpPr>
          <p:nvPr/>
        </p:nvSpPr>
        <p:spPr>
          <a:xfrm>
            <a:off x="2971800" y="6400800"/>
            <a:ext cx="3810000" cy="381000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2E9D9-28ED-475E-B74C-50474A33E15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9/28/2011</a:t>
            </a:fld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F5FC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fld id="{0C9C7206-A1D0-4C25-936A-694BAE59397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F5FC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  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©2010 CIBER, Inc.</a:t>
            </a:r>
          </a:p>
        </p:txBody>
      </p:sp>
      <p:sp>
        <p:nvSpPr>
          <p:cNvPr id="6" name="Rectangle 5"/>
          <p:cNvSpPr/>
          <p:nvPr/>
        </p:nvSpPr>
        <p:spPr>
          <a:xfrm>
            <a:off x="8991600" y="6400800"/>
            <a:ext cx="152400" cy="304800"/>
          </a:xfrm>
          <a:prstGeom prst="rect">
            <a:avLst/>
          </a:prstGeom>
          <a:solidFill>
            <a:srgbClr val="501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" y="6477000"/>
            <a:ext cx="1295400" cy="1528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04200" y="6431151"/>
            <a:ext cx="762000" cy="2522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3" r:id="rId2"/>
    <p:sldLayoutId id="2147483677" r:id="rId3"/>
    <p:sldLayoutId id="2147483678" r:id="rId4"/>
    <p:sldLayoutId id="2147483679" r:id="rId5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3999" cy="68684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informasjonsforvaltning.no/2010/10/09/journalf%c3%b8ringsplikten-til-hinder-for-offentlighet/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iksrevisjonen.no/Rapporter/Sider/arkiv.aspx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501008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Det du ikke visste om arkivene!</a:t>
            </a:r>
            <a:br>
              <a:rPr lang="nb-NO" dirty="0" smtClean="0"/>
            </a:br>
            <a:r>
              <a:rPr lang="nb-NO" dirty="0" smtClean="0"/>
              <a:t>Eller - takk alle arkivarer for deres brudd på offentlighetsloven</a:t>
            </a:r>
            <a:br>
              <a:rPr lang="nb-NO" dirty="0" smtClean="0"/>
            </a:br>
            <a:r>
              <a:rPr lang="nb-NO" dirty="0" smtClean="0"/>
              <a:t> Åpenhetstinget 28 september 2011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5445224"/>
            <a:ext cx="6400800" cy="685800"/>
          </a:xfrm>
        </p:spPr>
        <p:txBody>
          <a:bodyPr/>
          <a:lstStyle/>
          <a:p>
            <a:r>
              <a:rPr lang="nb-NO" dirty="0" smtClean="0"/>
              <a:t>Martin Bould, senior rådgiver</a:t>
            </a:r>
          </a:p>
          <a:p>
            <a:r>
              <a:rPr lang="nb-NO" dirty="0" err="1" smtClean="0"/>
              <a:t>Ciber</a:t>
            </a:r>
            <a:r>
              <a:rPr lang="nb-NO" dirty="0" smtClean="0"/>
              <a:t> Norge</a:t>
            </a:r>
          </a:p>
        </p:txBody>
      </p:sp>
    </p:spTree>
    <p:extLst>
      <p:ext uri="{BB962C8B-B14F-4D97-AF65-F5344CB8AC3E}">
        <p14:creationId xmlns:p14="http://schemas.microsoft.com/office/powerpoint/2010/main" xmlns="" val="28765645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 smtClean="0"/>
              <a:t>De</a:t>
            </a:r>
            <a:r>
              <a:rPr lang="nb-NO" baseline="0" dirty="0" smtClean="0"/>
              <a:t> stiller krav til seg selv før de lar andre få se hva de skriver</a:t>
            </a:r>
          </a:p>
          <a:p>
            <a:r>
              <a:rPr lang="nb-NO" baseline="0" dirty="0" smtClean="0"/>
              <a:t>Som byråkrat i Riksarkivet, brøt jeg offentlighetsloven hele tiden (samtidig som jeg gav råd om tolkning av journalføringsplikten til kommuner og offentlige organer) </a:t>
            </a:r>
          </a:p>
          <a:p>
            <a:r>
              <a:rPr lang="nb-NO" baseline="0" dirty="0" smtClean="0"/>
              <a:t>Dokumenter kan ha en form som er intern og ikke uten videre kan dekodes uten at dere skjønner kontekst og sammenheng  (på</a:t>
            </a:r>
            <a:r>
              <a:rPr lang="nb-NO" dirty="0" smtClean="0"/>
              <a:t> samme måte som artikkelutkastene deres)</a:t>
            </a:r>
            <a:endParaRPr lang="nb-NO" baseline="0" dirty="0" smtClean="0"/>
          </a:p>
          <a:p>
            <a:r>
              <a:rPr lang="nb-NO" dirty="0" smtClean="0"/>
              <a:t>Saksbehandlere undervurderer sin egen samfunnsmessige betydning og har ikke alltid oversikt over hva som er interessant og hva som er en «sak»</a:t>
            </a:r>
          </a:p>
          <a:p>
            <a:r>
              <a:rPr lang="nb-NO" dirty="0" smtClean="0"/>
              <a:t>Det er vanskelig å vite hva man skal dokumentere</a:t>
            </a:r>
            <a:r>
              <a:rPr lang="nb-NO" baseline="0" dirty="0" smtClean="0"/>
              <a:t> og i hvilken form</a:t>
            </a:r>
            <a:endParaRPr lang="nb-NO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Saksbehandlere</a:t>
            </a:r>
            <a:r>
              <a:rPr lang="nb-NO" baseline="0" dirty="0" smtClean="0"/>
              <a:t> og linjeledere i offentlig  sektor er som dere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1099166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Arkivfunksjonen</a:t>
            </a:r>
            <a:r>
              <a:rPr lang="nb-NO" baseline="0" dirty="0" smtClean="0"/>
              <a:t> er en støttefunksjon for å </a:t>
            </a:r>
            <a:r>
              <a:rPr lang="nb-NO" b="1" baseline="0" dirty="0" smtClean="0"/>
              <a:t>dokumentere</a:t>
            </a:r>
            <a:r>
              <a:rPr lang="nb-NO" b="0" baseline="0" dirty="0" smtClean="0"/>
              <a:t> virksomhetens aktiviteter og ivareta</a:t>
            </a:r>
            <a:r>
              <a:rPr lang="nb-NO" b="0" dirty="0" smtClean="0"/>
              <a:t> organets dokumentasjonsplikt i relasjon til virksomhetens kjerneaktiviteter</a:t>
            </a:r>
            <a:endParaRPr lang="nb-NO" b="0" baseline="0" dirty="0" smtClean="0"/>
          </a:p>
          <a:p>
            <a:r>
              <a:rPr lang="nb-NO" b="0" baseline="0" dirty="0" smtClean="0"/>
              <a:t>Dersom journalføringsplikten slik vi daglig tolker den hindrer at ting blir arkivert – gi F *** i journalføringen – eller publiseringen av opplysninger om arkiverte dokumenter – må og bør resonnementet</a:t>
            </a:r>
            <a:r>
              <a:rPr lang="nb-NO" b="0" dirty="0" smtClean="0"/>
              <a:t> være</a:t>
            </a:r>
            <a:endParaRPr lang="nb-NO" b="0" baseline="0" dirty="0" smtClean="0"/>
          </a:p>
          <a:p>
            <a:r>
              <a:rPr lang="nb-NO" sz="4400" b="0" baseline="0" dirty="0" smtClean="0"/>
              <a:t>Arkiver i stedet</a:t>
            </a:r>
            <a:r>
              <a:rPr lang="nb-NO" sz="6000" b="0" baseline="0" dirty="0" smtClean="0"/>
              <a:t>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nb-NO" sz="2800" dirty="0" smtClean="0"/>
              <a:t>Saksbehandleres og</a:t>
            </a:r>
            <a:r>
              <a:rPr lang="nb-NO" sz="2800" baseline="0" dirty="0" smtClean="0"/>
              <a:t> arkivfunksjonens</a:t>
            </a:r>
            <a:r>
              <a:rPr lang="nb-NO" sz="2800" dirty="0" smtClean="0"/>
              <a:t> primære oppgave</a:t>
            </a:r>
            <a:r>
              <a:rPr lang="nb-NO" sz="2800" baseline="0" dirty="0" smtClean="0"/>
              <a:t> er ikke å serve journalister og andre som ønsker innsyn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xmlns="" val="7780364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 smtClean="0"/>
              <a:t>Så avslutningsvis (om vi rekker det)</a:t>
            </a:r>
            <a:endParaRPr lang="nb-N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9228051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Ikke bestille 100vis av dokumenter uten tydelig mål eller mening</a:t>
            </a:r>
          </a:p>
          <a:p>
            <a:r>
              <a:rPr lang="nb-NO" dirty="0" smtClean="0"/>
              <a:t>Vær så presis dere kan</a:t>
            </a:r>
          </a:p>
          <a:p>
            <a:r>
              <a:rPr lang="nb-NO" dirty="0" smtClean="0"/>
              <a:t>Vis normal høflighet og ha respekt for arkivarenes og</a:t>
            </a:r>
            <a:r>
              <a:rPr lang="nb-NO" baseline="0" dirty="0" smtClean="0"/>
              <a:t> saksbehandlernes tid</a:t>
            </a:r>
            <a:endParaRPr lang="nb-NO" dirty="0" smtClean="0"/>
          </a:p>
          <a:p>
            <a:r>
              <a:rPr lang="nb-NO" dirty="0" smtClean="0"/>
              <a:t>Ved større saker be gjerne om innsyn i klassifikasjonsverktøy og skaff oversikt over organisasjonsplaner og oppgavefordeling innad i virksomheten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Hvordan</a:t>
            </a:r>
            <a:r>
              <a:rPr lang="nb-NO" baseline="0" dirty="0" smtClean="0"/>
              <a:t> behandle arkivarer!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8614778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I kombinasjon</a:t>
            </a:r>
            <a:r>
              <a:rPr lang="nb-NO" baseline="0" dirty="0" smtClean="0"/>
              <a:t> med tittel og innhold vil lettere kunne si om innholdet er interessant</a:t>
            </a:r>
          </a:p>
          <a:p>
            <a:endParaRPr lang="nb-N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Hvem som gjør hva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40283751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 smtClean="0"/>
              <a:t>Uinteressante</a:t>
            </a:r>
            <a:r>
              <a:rPr lang="nb-NO" baseline="0" dirty="0" smtClean="0"/>
              <a:t> titler kan gjemme interessante saker</a:t>
            </a:r>
          </a:p>
          <a:p>
            <a:r>
              <a:rPr lang="nb-NO" dirty="0" smtClean="0"/>
              <a:t>Saksbehandlere vil svært ofte unngå støy rundt sine saker</a:t>
            </a:r>
            <a:endParaRPr lang="nb-N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dirty="0" smtClean="0"/>
              <a:t>Interessante titler er ikke ensbetydende med interessante saker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9389155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Personalmapper</a:t>
            </a:r>
          </a:p>
          <a:p>
            <a:r>
              <a:rPr lang="nb-NO" dirty="0" smtClean="0"/>
              <a:t>Elevmapper</a:t>
            </a:r>
          </a:p>
          <a:p>
            <a:r>
              <a:rPr lang="nb-NO" dirty="0" smtClean="0"/>
              <a:t>Andre personrettede saker</a:t>
            </a:r>
          </a:p>
          <a:p>
            <a:pPr marL="0" indent="0">
              <a:buNone/>
            </a:pPr>
            <a:r>
              <a:rPr lang="nb-NO" dirty="0" smtClean="0"/>
              <a:t>Er som oftest nei, nei – skaper bare negativ oppmerksomhet. Etterspørsel etter denne typen dokumenter – har ingen vits. </a:t>
            </a:r>
          </a:p>
          <a:p>
            <a:r>
              <a:rPr lang="nb-NO" dirty="0" smtClean="0"/>
              <a:t>Kjenn på følelsen av at du som en vanlig borger vet at eller om journalister skal få grave i lønnslippen din og få vite om påleggstrekket på barnebidrag som selv ikke din nåværende ektefelle / samboer vet noe om?</a:t>
            </a:r>
          </a:p>
          <a:p>
            <a:pPr marL="0" indent="0">
              <a:buNone/>
            </a:pPr>
            <a:endParaRPr lang="nb-NO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Materiale underlagt lovbestemt</a:t>
            </a:r>
            <a:r>
              <a:rPr lang="nb-NO" baseline="0" dirty="0" smtClean="0"/>
              <a:t> taushetsplikt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5853905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Hvert</a:t>
            </a:r>
            <a:r>
              <a:rPr lang="nb-NO" baseline="0" dirty="0" smtClean="0"/>
              <a:t> år i noen år på 1990-tallet</a:t>
            </a:r>
            <a:r>
              <a:rPr lang="nb-NO" dirty="0" smtClean="0"/>
              <a:t> da jeg jobbet i et departementsarkiv</a:t>
            </a:r>
            <a:r>
              <a:rPr lang="nb-NO" baseline="0" dirty="0" smtClean="0"/>
              <a:t> ble alle arkivtjenestene overfalt av horder</a:t>
            </a:r>
            <a:r>
              <a:rPr lang="nb-NO" dirty="0" smtClean="0"/>
              <a:t> med ville- og gale journaliststudenter, som </a:t>
            </a:r>
            <a:r>
              <a:rPr lang="nb-NO" dirty="0"/>
              <a:t>tilsynelatende uten </a:t>
            </a:r>
            <a:r>
              <a:rPr lang="nb-NO" dirty="0" smtClean="0"/>
              <a:t>mål- og mening kastet seg over arkivtjenestene og med den mest selvfølgelige mine krevde innsyn i 100-vis av dokumenter til sine studentoppgaver (lik det som skjedde da OEP ble åpnet?)</a:t>
            </a:r>
          </a:p>
          <a:p>
            <a:r>
              <a:rPr lang="nb-NO" dirty="0" smtClean="0"/>
              <a:t>Den typen atferd skaper ikke nødvendigvis goodwill når dere senere går fra skolen og inn i redaksjonen og trenger bistand</a:t>
            </a:r>
          </a:p>
          <a:p>
            <a:r>
              <a:rPr lang="nb-NO" dirty="0" smtClean="0"/>
              <a:t>Arkivfolk har ståloversikt over innholdet i arkivene- den som klarer å få dem som medspiller har vunnet.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Normal høflighet</a:t>
            </a:r>
            <a:r>
              <a:rPr lang="nb-NO" baseline="0" dirty="0" smtClean="0"/>
              <a:t> hjelper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149874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Artikkel </a:t>
            </a:r>
            <a:r>
              <a:rPr lang="nb-NO" dirty="0" smtClean="0">
                <a:hlinkClick r:id="rId2"/>
              </a:rPr>
              <a:t>Journalføringen til hinder for offentlighet</a:t>
            </a:r>
            <a:r>
              <a:rPr lang="nb-NO" dirty="0" smtClean="0"/>
              <a:t> (Opprinnelig publisert i Stat- og styring 03/2009)</a:t>
            </a:r>
            <a:endParaRPr lang="nb-N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Utdypende rundt</a:t>
            </a:r>
            <a:r>
              <a:rPr lang="nb-NO" baseline="0" dirty="0" smtClean="0"/>
              <a:t> deler av problemstillingen finner dere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1696245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19792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Jeg</a:t>
            </a:r>
            <a:r>
              <a:rPr lang="nb-NO" baseline="0" dirty="0" smtClean="0"/>
              <a:t> har hovedfag i historie fra UIO 1993</a:t>
            </a:r>
            <a:endParaRPr lang="nb-NO" dirty="0" smtClean="0"/>
          </a:p>
          <a:p>
            <a:r>
              <a:rPr lang="nb-NO" dirty="0" smtClean="0"/>
              <a:t>Jeg har jobbet med arkiv i 20 år </a:t>
            </a:r>
          </a:p>
          <a:p>
            <a:r>
              <a:rPr lang="nb-NO" dirty="0" smtClean="0"/>
              <a:t>De siste 13 ½ årene med elektronisk arkivering, journalføring, offentlig journal og tilstøtende disipliner, først</a:t>
            </a:r>
            <a:r>
              <a:rPr lang="nb-NO" baseline="0" dirty="0" smtClean="0"/>
              <a:t> som tilsynsmyndighet, siden som lærer og foreleser og deretter som konsulent og </a:t>
            </a:r>
            <a:r>
              <a:rPr lang="nb-NO" dirty="0"/>
              <a:t>leverandør </a:t>
            </a:r>
            <a:r>
              <a:rPr lang="nb-NO"/>
              <a:t>av </a:t>
            </a:r>
            <a:r>
              <a:rPr lang="nb-NO" smtClean="0"/>
              <a:t>systemer</a:t>
            </a:r>
            <a:endParaRPr lang="nb-NO" baseline="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Bakgrunn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7024159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dirty="0" smtClean="0"/>
              <a:t>Å bistå med å sørge for at ting som ikke</a:t>
            </a:r>
            <a:r>
              <a:rPr lang="nb-NO" baseline="0" dirty="0" smtClean="0"/>
              <a:t> har vært arkivert (forsvarlig) før blir det</a:t>
            </a:r>
          </a:p>
          <a:p>
            <a:r>
              <a:rPr lang="nb-NO" baseline="0" dirty="0" smtClean="0"/>
              <a:t>Å sørge for at systemer har de egenskaper som skal til for at ting skal bli arkivert (og gjerne journalført)</a:t>
            </a:r>
          </a:p>
          <a:p>
            <a:r>
              <a:rPr lang="nb-NO" dirty="0" smtClean="0"/>
              <a:t>I valget mellom å arkivere eller journalføre – så velger man selvsagt alltid arkivering (når det foreligger konflikt)</a:t>
            </a:r>
          </a:p>
          <a:p>
            <a:r>
              <a:rPr lang="nb-NO" baseline="0" dirty="0" smtClean="0"/>
              <a:t>At det foreligger konflikt kan</a:t>
            </a:r>
            <a:r>
              <a:rPr lang="nb-NO" dirty="0" smtClean="0"/>
              <a:t> jeg bekrefte i mange sammenhenger</a:t>
            </a:r>
          </a:p>
          <a:p>
            <a:r>
              <a:rPr lang="nb-NO" dirty="0" smtClean="0"/>
              <a:t>I løpet av 20 minutter</a:t>
            </a:r>
            <a:r>
              <a:rPr lang="nb-NO" baseline="0" dirty="0" smtClean="0"/>
              <a:t> på inn- og ut pust skal jeg forsøke å si noe unyansert om arkivering og journalføring</a:t>
            </a:r>
          </a:p>
          <a:p>
            <a:endParaRPr lang="nb-N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baseline="0" dirty="0" smtClean="0"/>
              <a:t>J</a:t>
            </a:r>
            <a:r>
              <a:rPr lang="nb-NO" dirty="0" smtClean="0"/>
              <a:t>obben</a:t>
            </a:r>
            <a:r>
              <a:rPr lang="nb-NO" baseline="0" dirty="0" smtClean="0"/>
              <a:t> som konsulent innebærer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41721516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Journalføringsplikten som innebærer at alle dokumenter havner fortløpende ut på en publisert oversikt bidrar til at verdifull dokumentasjon ikke blir arkivert – saksbehandlere liker det ikke, og lar derfor være å sende ting ned til arkivet</a:t>
            </a:r>
            <a:endParaRPr lang="nb-NO" dirty="0"/>
          </a:p>
          <a:p>
            <a:r>
              <a:rPr lang="nb-NO" dirty="0" smtClean="0"/>
              <a:t>Når det ikke blir arkivert på en forsvarlig måte blir det heller ikke tilgjengelig for dere journalister – verken på offentlig journal eller noe annet sted</a:t>
            </a:r>
          </a:p>
          <a:p>
            <a:r>
              <a:rPr lang="nb-NO" dirty="0" smtClean="0"/>
              <a:t>Den offentlige journalen</a:t>
            </a:r>
            <a:r>
              <a:rPr lang="nb-NO" baseline="0" dirty="0" smtClean="0"/>
              <a:t> </a:t>
            </a:r>
            <a:r>
              <a:rPr lang="nb-NO" dirty="0" smtClean="0"/>
              <a:t>med</a:t>
            </a:r>
            <a:r>
              <a:rPr lang="nb-NO" baseline="0" dirty="0" smtClean="0"/>
              <a:t> sine nåværende krav og form paret med Offentlighetslovens arkaiske utforming bidrar til å hindre at ting blir arkivert</a:t>
            </a:r>
            <a:endParaRPr lang="nb-N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Som historiker</a:t>
            </a:r>
            <a:r>
              <a:rPr lang="nb-NO" baseline="0" dirty="0" smtClean="0"/>
              <a:t> er jeg forbannet og drittlei av fokuset på journalføringsplikten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3746385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Interne</a:t>
            </a:r>
            <a:r>
              <a:rPr lang="nb-NO" baseline="0" dirty="0" smtClean="0"/>
              <a:t> notater vil enten ikke være knyttet til saken eller være registrert som såkalte loggede dokumenter</a:t>
            </a:r>
          </a:p>
          <a:p>
            <a:pPr lvl="1"/>
            <a:r>
              <a:rPr lang="nb-NO" dirty="0" smtClean="0"/>
              <a:t>Det gjør at dere</a:t>
            </a:r>
            <a:r>
              <a:rPr lang="nb-NO" baseline="0" dirty="0" smtClean="0"/>
              <a:t> må spørre etter alle sakens dokumenter og ikke bare de journalpliktige inn- og utgående brevene. </a:t>
            </a:r>
          </a:p>
          <a:p>
            <a:pPr lvl="1"/>
            <a:r>
              <a:rPr lang="nb-NO" dirty="0" smtClean="0"/>
              <a:t>Muligheten for å legge dokumenter på sak uten å journalføre bidro til at arkivlovens ikrafttredelse ble forsinket i 7 år. </a:t>
            </a:r>
            <a:endParaRPr lang="nb-NO" baseline="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Det er</a:t>
            </a:r>
            <a:r>
              <a:rPr lang="nb-NO" baseline="0" dirty="0" smtClean="0"/>
              <a:t> stort sett i departementene at alle de interessante (sakene) ligger på offentlig journal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2751561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I kommunal / fylkeskommunal sektor og i de ytre etatene (direktorater og tilsyn) ligger det svært mye interessant materiale i andre systemer – de såkalte fagsystemene</a:t>
            </a:r>
          </a:p>
          <a:p>
            <a:pPr lvl="1"/>
            <a:r>
              <a:rPr lang="nb-NO" dirty="0" smtClean="0"/>
              <a:t>Fagsystemene er underlagt begrenset </a:t>
            </a:r>
            <a:r>
              <a:rPr lang="nb-NO" dirty="0" err="1" smtClean="0"/>
              <a:t>arkivmessig</a:t>
            </a:r>
            <a:r>
              <a:rPr lang="nb-NO" dirty="0" smtClean="0"/>
              <a:t> kontroll</a:t>
            </a:r>
          </a:p>
          <a:p>
            <a:pPr lvl="1"/>
            <a:r>
              <a:rPr lang="nb-NO" dirty="0" smtClean="0"/>
              <a:t>Arkivfunksjonen vet sjelden om hva systemene inneholder (og</a:t>
            </a:r>
            <a:r>
              <a:rPr lang="nb-NO" baseline="0" dirty="0" smtClean="0"/>
              <a:t> de vil som oftest ikke vite det)</a:t>
            </a:r>
            <a:endParaRPr lang="nb-NO" dirty="0" smtClean="0"/>
          </a:p>
          <a:p>
            <a:pPr lvl="1"/>
            <a:r>
              <a:rPr lang="nb-NO" dirty="0" smtClean="0"/>
              <a:t>Styres og eies av fagfolk og spesialister</a:t>
            </a:r>
          </a:p>
          <a:p>
            <a:pPr lvl="1"/>
            <a:r>
              <a:rPr lang="nb-NO" dirty="0" smtClean="0"/>
              <a:t>Mangler ofte funksjonalitet for tilgjengeliggjøring utover de behov saksbehandlerne har</a:t>
            </a:r>
          </a:p>
          <a:p>
            <a:r>
              <a:rPr lang="nb-NO" dirty="0" smtClean="0"/>
              <a:t>Se </a:t>
            </a:r>
            <a:r>
              <a:rPr lang="nb-NO" dirty="0" smtClean="0">
                <a:hlinkClick r:id="rId2"/>
              </a:rPr>
              <a:t>Riksrevisjonens rapport</a:t>
            </a:r>
            <a:endParaRPr lang="nb-NO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Kommunal</a:t>
            </a:r>
            <a:r>
              <a:rPr lang="nb-NO" baseline="0" dirty="0" smtClean="0"/>
              <a:t> sektor og ytre etater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5596373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/>
              <a:t>Dokumenter og opplysninger blir verken forsvarlig arkivert eller journalført</a:t>
            </a:r>
          </a:p>
          <a:p>
            <a:r>
              <a:rPr lang="nb-NO" dirty="0" smtClean="0"/>
              <a:t>De</a:t>
            </a:r>
            <a:r>
              <a:rPr lang="nb-NO" baseline="0" dirty="0" smtClean="0"/>
              <a:t> har ikke innebygget robuste nok langtidsbevarings- og frysingsmekanismer som gjør at arkivering finner sted</a:t>
            </a:r>
          </a:p>
          <a:p>
            <a:r>
              <a:rPr lang="nb-NO" dirty="0" smtClean="0"/>
              <a:t>Formelt skulle en rekke av systemene hatt funksjonalitet for offentlig journal, men det har de ikke, og det burde de ikke ha</a:t>
            </a:r>
          </a:p>
          <a:p>
            <a:pPr lvl="1"/>
            <a:r>
              <a:rPr lang="nb-NO" dirty="0" smtClean="0"/>
              <a:t>Vil journalister har opplisting av 100 000 brev fra NAV eller Vegvesenet til privatpersoner med en oppdatering av satsene til folketrygdens grunnbeløp eller endring i årsavgiften for bil? </a:t>
            </a:r>
          </a:p>
          <a:p>
            <a:r>
              <a:rPr lang="nb-NO" dirty="0" smtClean="0"/>
              <a:t>Samtidig ligger det interessant informasjon i en del av systemene som kan eller burde være tilgjengelig på annen måte</a:t>
            </a:r>
            <a:endParaRPr lang="nb-N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Utfordringen</a:t>
            </a:r>
            <a:r>
              <a:rPr lang="nb-NO" baseline="0" dirty="0" smtClean="0"/>
              <a:t> når det gjelder fagsystemer 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1588151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Og</a:t>
            </a:r>
            <a:r>
              <a:rPr lang="nb-NO" baseline="0" dirty="0" smtClean="0"/>
              <a:t> i tillegg sørge for at systemene kommer under en form for </a:t>
            </a:r>
            <a:r>
              <a:rPr lang="nb-NO" baseline="0" dirty="0" err="1" smtClean="0"/>
              <a:t>arkivmessig</a:t>
            </a:r>
            <a:r>
              <a:rPr lang="nb-NO" baseline="0" dirty="0" smtClean="0"/>
              <a:t> kontroll</a:t>
            </a:r>
          </a:p>
          <a:p>
            <a:r>
              <a:rPr lang="nb-NO" baseline="0" dirty="0" smtClean="0"/>
              <a:t>Bruk denne paragrafen for det det er verd:</a:t>
            </a:r>
          </a:p>
          <a:p>
            <a:pPr marL="0" indent="0" fontAlgn="t">
              <a:buNone/>
            </a:pPr>
            <a:r>
              <a:rPr lang="nn-NO" b="1" dirty="0" smtClean="0">
                <a:effectLst/>
                <a:latin typeface="Times New Roman" pitchFamily="18" charset="0"/>
                <a:cs typeface="Times New Roman" pitchFamily="18" charset="0"/>
              </a:rPr>
              <a:t>«§ 9.</a:t>
            </a:r>
            <a:r>
              <a:rPr lang="nn-NO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n-NO" i="1" dirty="0" smtClean="0">
                <a:effectLst/>
                <a:latin typeface="Times New Roman" pitchFamily="18" charset="0"/>
                <a:cs typeface="Times New Roman" pitchFamily="18" charset="0"/>
              </a:rPr>
              <a:t>Rett til å krevje innsyn i ei samanstilling frå databasar</a:t>
            </a:r>
            <a:endParaRPr lang="nn-NO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fontAlgn="t">
              <a:buNone/>
            </a:pPr>
            <a:r>
              <a:rPr lang="nn-NO" dirty="0" smtClean="0">
                <a:effectLst/>
                <a:latin typeface="Times New Roman" pitchFamily="18" charset="0"/>
                <a:cs typeface="Times New Roman" pitchFamily="18" charset="0"/>
              </a:rPr>
              <a:t>Alle kan krevje innsyn i ei samanstilling av opplysningar som er elektronisk lagra i databasane til organet dersom samanstillinga kan gjerast med enkle framgangsmåtar»</a:t>
            </a:r>
            <a:endParaRPr lang="nb-NO" baseline="0" dirty="0" smtClean="0"/>
          </a:p>
          <a:p>
            <a:pPr marL="0" indent="0">
              <a:buNone/>
            </a:pPr>
            <a:r>
              <a:rPr lang="nb-NO" dirty="0" smtClean="0"/>
              <a:t>(</a:t>
            </a:r>
            <a:r>
              <a:rPr lang="nb-NO" dirty="0" err="1" smtClean="0"/>
              <a:t>offentleglova</a:t>
            </a:r>
            <a:r>
              <a:rPr lang="nb-NO" dirty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Journalisters</a:t>
            </a:r>
            <a:r>
              <a:rPr lang="nb-NO" baseline="0" dirty="0" smtClean="0"/>
              <a:t> etterspørsel etter informasjon fra disse systemene vil være en viktig samfunnsoppgave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6163608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Hvordan</a:t>
            </a:r>
            <a:r>
              <a:rPr lang="nb-NO" baseline="0" dirty="0" smtClean="0"/>
              <a:t> vil dere journalister likt at opplysninger uferdige artikkelutkast, interne redaksjonsnotater, høytenkning til redaktøren og lignende dokumenter</a:t>
            </a:r>
            <a:r>
              <a:rPr lang="nb-NO" dirty="0" smtClean="0"/>
              <a:t> ble listet opp og måtte utleveres til andre?</a:t>
            </a:r>
          </a:p>
          <a:p>
            <a:r>
              <a:rPr lang="nb-NO" dirty="0" smtClean="0"/>
              <a:t>Som utenforstående vil jeg svært gjerne få vite hvordan avisredaksjoner jobber og hva de foreløpig har kommet frem til og hvilket resonnement Torry Pedersen har for å godkjenne den spesielle forsiden på nettsiden som i går ettermiddag hengte ut en politiker anmeldt for seksuelle overgrep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Heldigvis</a:t>
            </a:r>
            <a:r>
              <a:rPr lang="nb-NO" baseline="0" dirty="0" smtClean="0"/>
              <a:t> er mange arkivarer mer opptatt av arkivering enn journalføring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659696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s">
  <a:themeElements>
    <a:clrScheme name="Practical Innovatio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BD300"/>
      </a:accent1>
      <a:accent2>
        <a:srgbClr val="0070C0"/>
      </a:accent2>
      <a:accent3>
        <a:srgbClr val="57257D"/>
      </a:accent3>
      <a:accent4>
        <a:srgbClr val="8383D7"/>
      </a:accent4>
      <a:accent5>
        <a:srgbClr val="3366FF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neral Content Slides">
  <a:themeElements>
    <a:clrScheme name="Practical Innovatio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BD300"/>
      </a:accent1>
      <a:accent2>
        <a:srgbClr val="0070C0"/>
      </a:accent2>
      <a:accent3>
        <a:srgbClr val="57257D"/>
      </a:accent3>
      <a:accent4>
        <a:srgbClr val="8383D7"/>
      </a:accent4>
      <a:accent5>
        <a:srgbClr val="3366FF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ransition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ank Slides (with Footer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inal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 2011</Template>
  <TotalTime>794</TotalTime>
  <Words>1145</Words>
  <Application>Microsoft Office PowerPoint</Application>
  <PresentationFormat>Skjermfremvisning (4:3)</PresentationFormat>
  <Paragraphs>76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Lysbildetitler</vt:lpstr>
      </vt:variant>
      <vt:variant>
        <vt:i4>19</vt:i4>
      </vt:variant>
    </vt:vector>
  </HeadingPairs>
  <TitlesOfParts>
    <vt:vector size="24" baseType="lpstr">
      <vt:lpstr>Title Slides</vt:lpstr>
      <vt:lpstr>General Content Slides</vt:lpstr>
      <vt:lpstr>Transition Slide</vt:lpstr>
      <vt:lpstr>Blank Slides (with Footer)</vt:lpstr>
      <vt:lpstr>Final Slide</vt:lpstr>
      <vt:lpstr>Det du ikke visste om arkivene! Eller - takk alle arkivarer for deres brudd på offentlighetsloven  Åpenhetstinget 28 september 2011</vt:lpstr>
      <vt:lpstr>Bakgrunn</vt:lpstr>
      <vt:lpstr>Jobben som konsulent innebærer</vt:lpstr>
      <vt:lpstr>Som historiker er jeg forbannet og drittlei av fokuset på journalføringsplikten</vt:lpstr>
      <vt:lpstr>Det er stort sett i departementene at alle de interessante (sakene) ligger på offentlig journal</vt:lpstr>
      <vt:lpstr>Kommunal sektor og ytre etater</vt:lpstr>
      <vt:lpstr>Utfordringen når det gjelder fagsystemer er</vt:lpstr>
      <vt:lpstr>Journalisters etterspørsel etter informasjon fra disse systemene vil være en viktig samfunnsoppgave</vt:lpstr>
      <vt:lpstr>Heldigvis er mange arkivarer mer opptatt av arkivering enn journalføring</vt:lpstr>
      <vt:lpstr>Saksbehandlere og linjeledere i offentlig  sektor er som dere</vt:lpstr>
      <vt:lpstr>Saksbehandleres og arkivfunksjonens primære oppgave er ikke å serve journalister og andre som ønsker innsyn</vt:lpstr>
      <vt:lpstr>Lysbilde 12</vt:lpstr>
      <vt:lpstr>Hvordan behandle arkivarer!</vt:lpstr>
      <vt:lpstr>Hvem som gjør hva</vt:lpstr>
      <vt:lpstr>Interessante titler er ikke ensbetydende med interessante saker</vt:lpstr>
      <vt:lpstr>Materiale underlagt lovbestemt taushetsplikt </vt:lpstr>
      <vt:lpstr>Normal høflighet hjelper</vt:lpstr>
      <vt:lpstr>Utdypende rundt deler av problemstillingen finner dere</vt:lpstr>
      <vt:lpstr>Lysbilde 19</vt:lpstr>
    </vt:vector>
  </TitlesOfParts>
  <Company>CIBER Norge 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 hjelper med vanlig folkeskikk</dc:title>
  <dc:creator>CIBER Norge;Martin.Bould@ciber.com</dc:creator>
  <cp:lastModifiedBy>Kristine</cp:lastModifiedBy>
  <cp:revision>39</cp:revision>
  <dcterms:created xsi:type="dcterms:W3CDTF">2011-09-03T09:07:31Z</dcterms:created>
  <dcterms:modified xsi:type="dcterms:W3CDTF">2011-09-28T07:08:25Z</dcterms:modified>
</cp:coreProperties>
</file>