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3"/>
  </p:notesMasterIdLst>
  <p:handoutMasterIdLst>
    <p:handoutMasterId r:id="rId24"/>
  </p:handoutMasterIdLst>
  <p:sldIdLst>
    <p:sldId id="349" r:id="rId2"/>
    <p:sldId id="353" r:id="rId3"/>
    <p:sldId id="362" r:id="rId4"/>
    <p:sldId id="360" r:id="rId5"/>
    <p:sldId id="363" r:id="rId6"/>
    <p:sldId id="352" r:id="rId7"/>
    <p:sldId id="351" r:id="rId8"/>
    <p:sldId id="357" r:id="rId9"/>
    <p:sldId id="364" r:id="rId10"/>
    <p:sldId id="354" r:id="rId11"/>
    <p:sldId id="355" r:id="rId12"/>
    <p:sldId id="359" r:id="rId13"/>
    <p:sldId id="361" r:id="rId14"/>
    <p:sldId id="365" r:id="rId15"/>
    <p:sldId id="369" r:id="rId16"/>
    <p:sldId id="366" r:id="rId17"/>
    <p:sldId id="368" r:id="rId18"/>
    <p:sldId id="367" r:id="rId19"/>
    <p:sldId id="372" r:id="rId20"/>
    <p:sldId id="358" r:id="rId21"/>
    <p:sldId id="370" r:id="rId2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News Gothic MT" pitchFamily="34" charset="0"/>
        <a:ea typeface="+mn-ea"/>
        <a:cs typeface="+mn-cs"/>
      </a:defRPr>
    </a:lvl1pPr>
    <a:lvl2pPr marL="457200" algn="l" rtl="0" fontAlgn="base">
      <a:spcBef>
        <a:spcPct val="0"/>
      </a:spcBef>
      <a:spcAft>
        <a:spcPct val="0"/>
      </a:spcAft>
      <a:defRPr sz="2400" kern="1200">
        <a:solidFill>
          <a:schemeClr val="tx1"/>
        </a:solidFill>
        <a:latin typeface="News Gothic MT" pitchFamily="34" charset="0"/>
        <a:ea typeface="+mn-ea"/>
        <a:cs typeface="+mn-cs"/>
      </a:defRPr>
    </a:lvl2pPr>
    <a:lvl3pPr marL="914400" algn="l" rtl="0" fontAlgn="base">
      <a:spcBef>
        <a:spcPct val="0"/>
      </a:spcBef>
      <a:spcAft>
        <a:spcPct val="0"/>
      </a:spcAft>
      <a:defRPr sz="2400" kern="1200">
        <a:solidFill>
          <a:schemeClr val="tx1"/>
        </a:solidFill>
        <a:latin typeface="News Gothic MT" pitchFamily="34" charset="0"/>
        <a:ea typeface="+mn-ea"/>
        <a:cs typeface="+mn-cs"/>
      </a:defRPr>
    </a:lvl3pPr>
    <a:lvl4pPr marL="1371600" algn="l" rtl="0" fontAlgn="base">
      <a:spcBef>
        <a:spcPct val="0"/>
      </a:spcBef>
      <a:spcAft>
        <a:spcPct val="0"/>
      </a:spcAft>
      <a:defRPr sz="2400" kern="1200">
        <a:solidFill>
          <a:schemeClr val="tx1"/>
        </a:solidFill>
        <a:latin typeface="News Gothic MT" pitchFamily="34" charset="0"/>
        <a:ea typeface="+mn-ea"/>
        <a:cs typeface="+mn-cs"/>
      </a:defRPr>
    </a:lvl4pPr>
    <a:lvl5pPr marL="1828800" algn="l" rtl="0" fontAlgn="base">
      <a:spcBef>
        <a:spcPct val="0"/>
      </a:spcBef>
      <a:spcAft>
        <a:spcPct val="0"/>
      </a:spcAft>
      <a:defRPr sz="2400" kern="1200">
        <a:solidFill>
          <a:schemeClr val="tx1"/>
        </a:solidFill>
        <a:latin typeface="News Gothic MT" pitchFamily="34" charset="0"/>
        <a:ea typeface="+mn-ea"/>
        <a:cs typeface="+mn-cs"/>
      </a:defRPr>
    </a:lvl5pPr>
    <a:lvl6pPr marL="2286000" algn="l" defTabSz="914400" rtl="0" eaLnBrk="1" latinLnBrk="0" hangingPunct="1">
      <a:defRPr sz="2400" kern="1200">
        <a:solidFill>
          <a:schemeClr val="tx1"/>
        </a:solidFill>
        <a:latin typeface="News Gothic MT" pitchFamily="34" charset="0"/>
        <a:ea typeface="+mn-ea"/>
        <a:cs typeface="+mn-cs"/>
      </a:defRPr>
    </a:lvl6pPr>
    <a:lvl7pPr marL="2743200" algn="l" defTabSz="914400" rtl="0" eaLnBrk="1" latinLnBrk="0" hangingPunct="1">
      <a:defRPr sz="2400" kern="1200">
        <a:solidFill>
          <a:schemeClr val="tx1"/>
        </a:solidFill>
        <a:latin typeface="News Gothic MT" pitchFamily="34" charset="0"/>
        <a:ea typeface="+mn-ea"/>
        <a:cs typeface="+mn-cs"/>
      </a:defRPr>
    </a:lvl7pPr>
    <a:lvl8pPr marL="3200400" algn="l" defTabSz="914400" rtl="0" eaLnBrk="1" latinLnBrk="0" hangingPunct="1">
      <a:defRPr sz="2400" kern="1200">
        <a:solidFill>
          <a:schemeClr val="tx1"/>
        </a:solidFill>
        <a:latin typeface="News Gothic MT" pitchFamily="34" charset="0"/>
        <a:ea typeface="+mn-ea"/>
        <a:cs typeface="+mn-cs"/>
      </a:defRPr>
    </a:lvl8pPr>
    <a:lvl9pPr marL="3657600" algn="l" defTabSz="914400" rtl="0" eaLnBrk="1" latinLnBrk="0" hangingPunct="1">
      <a:defRPr sz="2400" kern="1200">
        <a:solidFill>
          <a:schemeClr val="tx1"/>
        </a:solidFill>
        <a:latin typeface="News Gothic M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F9999"/>
    <a:srgbClr val="99CCFF"/>
    <a:srgbClr val="FFFFCC"/>
    <a:srgbClr val="CCFFCC"/>
    <a:srgbClr val="CC3300"/>
    <a:srgbClr val="777777"/>
    <a:srgbClr val="F8F8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7" autoAdjust="0"/>
    <p:restoredTop sz="86353" autoAdjust="0"/>
  </p:normalViewPr>
  <p:slideViewPr>
    <p:cSldViewPr>
      <p:cViewPr varScale="1">
        <p:scale>
          <a:sx n="71" d="100"/>
          <a:sy n="71" d="100"/>
        </p:scale>
        <p:origin x="-642" y="-108"/>
      </p:cViewPr>
      <p:guideLst>
        <p:guide orient="horz" pos="2160"/>
        <p:guide orient="horz" pos="1440"/>
        <p:guide orient="horz" pos="672"/>
        <p:guide orient="horz" pos="1056"/>
        <p:guide pos="5520"/>
        <p:guide pos="528"/>
        <p:guide pos="3024"/>
        <p:guide pos="12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854" y="-72"/>
      </p:cViewPr>
      <p:guideLst>
        <p:guide orient="horz" pos="3126"/>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6908" tIns="48455" rIns="96908" bIns="48455" numCol="1" anchor="t" anchorCtr="0" compatLnSpc="1">
            <a:prstTxWarp prst="textNoShape">
              <a:avLst/>
            </a:prstTxWarp>
          </a:bodyPr>
          <a:lstStyle>
            <a:lvl1pPr algn="l" defTabSz="969963" eaLnBrk="0" hangingPunct="0">
              <a:spcBef>
                <a:spcPct val="20000"/>
              </a:spcBef>
              <a:buClr>
                <a:srgbClr val="777777"/>
              </a:buClr>
              <a:buFont typeface="Wingdings" pitchFamily="2" charset="2"/>
              <a:buChar char="l"/>
              <a:defRPr sz="1300"/>
            </a:lvl1pPr>
          </a:lstStyle>
          <a:p>
            <a:pPr>
              <a:defRPr/>
            </a:pPr>
            <a:endParaRPr lang="nb-NO"/>
          </a:p>
        </p:txBody>
      </p:sp>
      <p:sp>
        <p:nvSpPr>
          <p:cNvPr id="48131"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6908" tIns="48455" rIns="96908" bIns="48455" numCol="1" anchor="t" anchorCtr="0" compatLnSpc="1">
            <a:prstTxWarp prst="textNoShape">
              <a:avLst/>
            </a:prstTxWarp>
          </a:bodyPr>
          <a:lstStyle>
            <a:lvl1pPr algn="r" defTabSz="969963" eaLnBrk="0" hangingPunct="0">
              <a:spcBef>
                <a:spcPct val="20000"/>
              </a:spcBef>
              <a:buClr>
                <a:srgbClr val="777777"/>
              </a:buClr>
              <a:buFont typeface="Wingdings" pitchFamily="2" charset="2"/>
              <a:buChar char="l"/>
              <a:defRPr sz="1300"/>
            </a:lvl1pPr>
          </a:lstStyle>
          <a:p>
            <a:pPr>
              <a:defRPr/>
            </a:pPr>
            <a:endParaRPr lang="nb-NO"/>
          </a:p>
        </p:txBody>
      </p:sp>
      <p:sp>
        <p:nvSpPr>
          <p:cNvPr id="48132"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6908" tIns="48455" rIns="96908" bIns="48455" numCol="1" anchor="b" anchorCtr="0" compatLnSpc="1">
            <a:prstTxWarp prst="textNoShape">
              <a:avLst/>
            </a:prstTxWarp>
          </a:bodyPr>
          <a:lstStyle>
            <a:lvl1pPr algn="l" defTabSz="969963" eaLnBrk="0" hangingPunct="0">
              <a:spcBef>
                <a:spcPct val="20000"/>
              </a:spcBef>
              <a:buClr>
                <a:srgbClr val="777777"/>
              </a:buClr>
              <a:buFont typeface="Wingdings" pitchFamily="2" charset="2"/>
              <a:buChar char="l"/>
              <a:defRPr sz="1300"/>
            </a:lvl1pPr>
          </a:lstStyle>
          <a:p>
            <a:pPr>
              <a:defRPr/>
            </a:pPr>
            <a:endParaRPr lang="nb-NO"/>
          </a:p>
        </p:txBody>
      </p:sp>
      <p:sp>
        <p:nvSpPr>
          <p:cNvPr id="48133"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6908" tIns="48455" rIns="96908" bIns="48455" numCol="1" anchor="b" anchorCtr="0" compatLnSpc="1">
            <a:prstTxWarp prst="textNoShape">
              <a:avLst/>
            </a:prstTxWarp>
          </a:bodyPr>
          <a:lstStyle>
            <a:lvl1pPr algn="r" defTabSz="969963" eaLnBrk="0" hangingPunct="0">
              <a:spcBef>
                <a:spcPct val="20000"/>
              </a:spcBef>
              <a:buClr>
                <a:srgbClr val="777777"/>
              </a:buClr>
              <a:buFont typeface="Wingdings" pitchFamily="2" charset="2"/>
              <a:buChar char="l"/>
              <a:defRPr sz="1300"/>
            </a:lvl1pPr>
          </a:lstStyle>
          <a:p>
            <a:pPr>
              <a:defRPr/>
            </a:pPr>
            <a:fld id="{9670B37D-AC2C-455F-8775-6B15CFA493BE}" type="slidenum">
              <a:rPr lang="nb-NO"/>
              <a:pPr>
                <a:defRPr/>
              </a:pPr>
              <a:t>‹#›</a:t>
            </a:fld>
            <a:endParaRPr lang="nb-N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6908" tIns="48455" rIns="96908" bIns="48455" numCol="1" anchor="t" anchorCtr="0" compatLnSpc="1">
            <a:prstTxWarp prst="textNoShape">
              <a:avLst/>
            </a:prstTxWarp>
          </a:bodyPr>
          <a:lstStyle>
            <a:lvl1pPr algn="l" defTabSz="969963" eaLnBrk="0" hangingPunct="0">
              <a:spcBef>
                <a:spcPct val="0"/>
              </a:spcBef>
              <a:buClrTx/>
              <a:buFontTx/>
              <a:buNone/>
              <a:defRPr sz="800"/>
            </a:lvl1pPr>
          </a:lstStyle>
          <a:p>
            <a:pPr>
              <a:defRPr/>
            </a:pPr>
            <a:endParaRPr lang="nb-NO" altLang="nb-NO"/>
          </a:p>
        </p:txBody>
      </p:sp>
      <p:sp>
        <p:nvSpPr>
          <p:cNvPr id="4099" name="Rectangle 3"/>
          <p:cNvSpPr>
            <a:spLocks noGrp="1" noChangeArrowheads="1"/>
          </p:cNvSpPr>
          <p:nvPr>
            <p:ph type="dt" idx="1"/>
          </p:nvPr>
        </p:nvSpPr>
        <p:spPr bwMode="auto">
          <a:xfrm>
            <a:off x="3851275" y="0"/>
            <a:ext cx="2946400" cy="495300"/>
          </a:xfrm>
          <a:prstGeom prst="rect">
            <a:avLst/>
          </a:prstGeom>
          <a:noFill/>
          <a:ln w="9525">
            <a:noFill/>
            <a:miter lim="800000"/>
            <a:headEnd/>
            <a:tailEnd/>
          </a:ln>
          <a:effectLst/>
        </p:spPr>
        <p:txBody>
          <a:bodyPr vert="horz" wrap="square" lIns="96908" tIns="48455" rIns="96908" bIns="48455" numCol="1" anchor="t" anchorCtr="0" compatLnSpc="1">
            <a:prstTxWarp prst="textNoShape">
              <a:avLst/>
            </a:prstTxWarp>
          </a:bodyPr>
          <a:lstStyle>
            <a:lvl1pPr algn="r" defTabSz="969963" eaLnBrk="0" hangingPunct="0">
              <a:spcBef>
                <a:spcPct val="0"/>
              </a:spcBef>
              <a:buClrTx/>
              <a:buFontTx/>
              <a:buNone/>
              <a:defRPr sz="800"/>
            </a:lvl1pPr>
          </a:lstStyle>
          <a:p>
            <a:pPr>
              <a:defRPr/>
            </a:pPr>
            <a:endParaRPr lang="nb-NO" altLang="nb-NO"/>
          </a:p>
        </p:txBody>
      </p:sp>
      <p:sp>
        <p:nvSpPr>
          <p:cNvPr id="24580" name="Rectangle 4"/>
          <p:cNvSpPr>
            <a:spLocks noGrp="1" noRot="1" noChangeAspect="1" noChangeArrowheads="1" noTextEdit="1"/>
          </p:cNvSpPr>
          <p:nvPr>
            <p:ph type="sldImg" idx="2"/>
          </p:nvPr>
        </p:nvSpPr>
        <p:spPr bwMode="auto">
          <a:xfrm>
            <a:off x="1454150" y="747713"/>
            <a:ext cx="3897313" cy="29225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12775" y="3959225"/>
            <a:ext cx="5592763" cy="5410200"/>
          </a:xfrm>
          <a:prstGeom prst="rect">
            <a:avLst/>
          </a:prstGeom>
          <a:noFill/>
          <a:ln w="9525">
            <a:noFill/>
            <a:miter lim="800000"/>
            <a:headEnd/>
            <a:tailEnd/>
          </a:ln>
          <a:effectLst/>
        </p:spPr>
        <p:txBody>
          <a:bodyPr vert="horz" wrap="square" lIns="96908" tIns="48455" rIns="96908" bIns="48455" numCol="1" anchor="t" anchorCtr="0" compatLnSpc="1">
            <a:prstTxWarp prst="textNoShape">
              <a:avLst/>
            </a:prstTxWarp>
          </a:bodyPr>
          <a:lstStyle/>
          <a:p>
            <a:pPr lvl="0"/>
            <a:r>
              <a:rPr lang="nb-NO" altLang="nb-NO" noProof="0" smtClean="0"/>
              <a:t>Click to edit Master text styles</a:t>
            </a:r>
          </a:p>
          <a:p>
            <a:pPr lvl="1"/>
            <a:r>
              <a:rPr lang="nb-NO" altLang="nb-NO" noProof="0" smtClean="0"/>
              <a:t>Second level</a:t>
            </a:r>
          </a:p>
          <a:p>
            <a:pPr lvl="2"/>
            <a:r>
              <a:rPr lang="nb-NO" altLang="nb-NO" noProof="0" smtClean="0"/>
              <a:t>Third level</a:t>
            </a:r>
          </a:p>
          <a:p>
            <a:pPr lvl="3"/>
            <a:r>
              <a:rPr lang="nb-NO" altLang="nb-NO" noProof="0" smtClean="0"/>
              <a:t>Fourth level</a:t>
            </a:r>
          </a:p>
          <a:p>
            <a:pPr lvl="4"/>
            <a:r>
              <a:rPr lang="nb-NO" altLang="nb-NO" noProof="0" smtClean="0"/>
              <a:t>Fifth level</a:t>
            </a:r>
          </a:p>
        </p:txBody>
      </p:sp>
      <p:sp>
        <p:nvSpPr>
          <p:cNvPr id="4102" name="Rectangle 6"/>
          <p:cNvSpPr>
            <a:spLocks noGrp="1" noChangeArrowheads="1"/>
          </p:cNvSpPr>
          <p:nvPr>
            <p:ph type="ftr" sz="quarter" idx="4"/>
          </p:nvPr>
        </p:nvSpPr>
        <p:spPr bwMode="auto">
          <a:xfrm>
            <a:off x="0" y="9431338"/>
            <a:ext cx="2946400" cy="495300"/>
          </a:xfrm>
          <a:prstGeom prst="rect">
            <a:avLst/>
          </a:prstGeom>
          <a:noFill/>
          <a:ln w="9525">
            <a:noFill/>
            <a:miter lim="800000"/>
            <a:headEnd/>
            <a:tailEnd/>
          </a:ln>
          <a:effectLst/>
        </p:spPr>
        <p:txBody>
          <a:bodyPr vert="horz" wrap="square" lIns="96908" tIns="48455" rIns="96908" bIns="48455" numCol="1" anchor="b" anchorCtr="0" compatLnSpc="1">
            <a:prstTxWarp prst="textNoShape">
              <a:avLst/>
            </a:prstTxWarp>
          </a:bodyPr>
          <a:lstStyle>
            <a:lvl1pPr algn="l" defTabSz="969963" eaLnBrk="0" hangingPunct="0">
              <a:spcBef>
                <a:spcPct val="0"/>
              </a:spcBef>
              <a:buClrTx/>
              <a:buFontTx/>
              <a:buNone/>
              <a:defRPr sz="800"/>
            </a:lvl1pPr>
          </a:lstStyle>
          <a:p>
            <a:pPr>
              <a:defRPr/>
            </a:pPr>
            <a:endParaRPr lang="nb-NO" altLang="nb-NO"/>
          </a:p>
        </p:txBody>
      </p:sp>
      <p:sp>
        <p:nvSpPr>
          <p:cNvPr id="4103" name="Rectangle 7"/>
          <p:cNvSpPr>
            <a:spLocks noGrp="1" noChangeArrowheads="1"/>
          </p:cNvSpPr>
          <p:nvPr>
            <p:ph type="sldNum" sz="quarter" idx="5"/>
          </p:nvPr>
        </p:nvSpPr>
        <p:spPr bwMode="auto">
          <a:xfrm>
            <a:off x="3851275" y="9431338"/>
            <a:ext cx="2946400" cy="495300"/>
          </a:xfrm>
          <a:prstGeom prst="rect">
            <a:avLst/>
          </a:prstGeom>
          <a:noFill/>
          <a:ln w="9525">
            <a:noFill/>
            <a:miter lim="800000"/>
            <a:headEnd/>
            <a:tailEnd/>
          </a:ln>
          <a:effectLst/>
        </p:spPr>
        <p:txBody>
          <a:bodyPr vert="horz" wrap="square" lIns="96908" tIns="48455" rIns="96908" bIns="48455" numCol="1" anchor="b" anchorCtr="0" compatLnSpc="1">
            <a:prstTxWarp prst="textNoShape">
              <a:avLst/>
            </a:prstTxWarp>
          </a:bodyPr>
          <a:lstStyle>
            <a:lvl1pPr algn="r" defTabSz="969963" eaLnBrk="0" hangingPunct="0">
              <a:spcBef>
                <a:spcPct val="0"/>
              </a:spcBef>
              <a:buClrTx/>
              <a:buFontTx/>
              <a:buNone/>
              <a:defRPr sz="800"/>
            </a:lvl1pPr>
          </a:lstStyle>
          <a:p>
            <a:pPr>
              <a:defRPr/>
            </a:pPr>
            <a:fld id="{30761D1F-E43B-4570-AC75-913705D565C6}" type="slidenum">
              <a:rPr lang="nb-NO" altLang="nb-NO"/>
              <a:pPr>
                <a:defRPr/>
              </a:pPr>
              <a:t>‹#›</a:t>
            </a:fld>
            <a:endParaRPr lang="nb-NO" altLang="nb-N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News Gothic MT" pitchFamily="34" charset="0"/>
        <a:ea typeface="+mn-ea"/>
        <a:cs typeface="+mn-cs"/>
      </a:defRPr>
    </a:lvl1pPr>
    <a:lvl2pPr marL="457200" algn="l" rtl="0" eaLnBrk="0" fontAlgn="base" hangingPunct="0">
      <a:spcBef>
        <a:spcPct val="30000"/>
      </a:spcBef>
      <a:spcAft>
        <a:spcPct val="0"/>
      </a:spcAft>
      <a:defRPr sz="1000" kern="1200">
        <a:solidFill>
          <a:schemeClr val="tx1"/>
        </a:solidFill>
        <a:latin typeface="News Gothic MT" pitchFamily="34" charset="0"/>
        <a:ea typeface="+mn-ea"/>
        <a:cs typeface="+mn-cs"/>
      </a:defRPr>
    </a:lvl2pPr>
    <a:lvl3pPr marL="914400" algn="l" rtl="0" eaLnBrk="0" fontAlgn="base" hangingPunct="0">
      <a:spcBef>
        <a:spcPct val="30000"/>
      </a:spcBef>
      <a:spcAft>
        <a:spcPct val="0"/>
      </a:spcAft>
      <a:defRPr sz="1000" kern="1200">
        <a:solidFill>
          <a:schemeClr val="tx1"/>
        </a:solidFill>
        <a:latin typeface="News Gothic MT" pitchFamily="34" charset="0"/>
        <a:ea typeface="+mn-ea"/>
        <a:cs typeface="+mn-cs"/>
      </a:defRPr>
    </a:lvl3pPr>
    <a:lvl4pPr marL="1371600" algn="l" rtl="0" eaLnBrk="0" fontAlgn="base" hangingPunct="0">
      <a:spcBef>
        <a:spcPct val="30000"/>
      </a:spcBef>
      <a:spcAft>
        <a:spcPct val="0"/>
      </a:spcAft>
      <a:defRPr sz="1000" kern="1200">
        <a:solidFill>
          <a:schemeClr val="tx1"/>
        </a:solidFill>
        <a:latin typeface="News Gothic MT" pitchFamily="34" charset="0"/>
        <a:ea typeface="+mn-ea"/>
        <a:cs typeface="+mn-cs"/>
      </a:defRPr>
    </a:lvl4pPr>
    <a:lvl5pPr marL="1828800" algn="l" rtl="0" eaLnBrk="0" fontAlgn="base" hangingPunct="0">
      <a:spcBef>
        <a:spcPct val="30000"/>
      </a:spcBef>
      <a:spcAft>
        <a:spcPct val="0"/>
      </a:spcAft>
      <a:defRPr sz="1000" kern="1200">
        <a:solidFill>
          <a:schemeClr val="tx1"/>
        </a:solidFill>
        <a:latin typeface="News Gothic MT"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ssholder for lysbilde 1"/>
          <p:cNvSpPr>
            <a:spLocks noGrp="1" noRot="1" noChangeAspect="1" noTextEdit="1"/>
          </p:cNvSpPr>
          <p:nvPr>
            <p:ph type="sldImg"/>
          </p:nvPr>
        </p:nvSpPr>
        <p:spPr>
          <a:ln/>
        </p:spPr>
      </p:sp>
      <p:sp>
        <p:nvSpPr>
          <p:cNvPr id="25603" name="Plassholder for notater 2"/>
          <p:cNvSpPr>
            <a:spLocks noGrp="1"/>
          </p:cNvSpPr>
          <p:nvPr>
            <p:ph type="body" idx="1"/>
          </p:nvPr>
        </p:nvSpPr>
        <p:spPr>
          <a:noFill/>
          <a:ln/>
        </p:spPr>
        <p:txBody>
          <a:bodyPr/>
          <a:lstStyle/>
          <a:p>
            <a:endParaRPr lang="en-GB" smtClean="0"/>
          </a:p>
        </p:txBody>
      </p:sp>
      <p:sp>
        <p:nvSpPr>
          <p:cNvPr id="25604" name="Plassholder for lysbildenummer 3"/>
          <p:cNvSpPr>
            <a:spLocks noGrp="1"/>
          </p:cNvSpPr>
          <p:nvPr>
            <p:ph type="sldNum" sz="quarter" idx="5"/>
          </p:nvPr>
        </p:nvSpPr>
        <p:spPr>
          <a:noFill/>
        </p:spPr>
        <p:txBody>
          <a:bodyPr/>
          <a:lstStyle/>
          <a:p>
            <a:fld id="{8B46CBF2-BD15-46BE-B27A-B3BA318DD5CA}" type="slidenum">
              <a:rPr lang="nb-NO" altLang="nb-NO" smtClean="0"/>
              <a:pPr/>
              <a:t>1</a:t>
            </a:fld>
            <a:endParaRPr lang="nb-NO" altLang="nb-NO"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tellysbilde">
    <p:spTree>
      <p:nvGrpSpPr>
        <p:cNvPr id="1" name=""/>
        <p:cNvGrpSpPr/>
        <p:nvPr/>
      </p:nvGrpSpPr>
      <p:grpSpPr>
        <a:xfrm>
          <a:off x="0" y="0"/>
          <a:ext cx="0" cy="0"/>
          <a:chOff x="0" y="0"/>
          <a:chExt cx="0" cy="0"/>
        </a:xfrm>
      </p:grpSpPr>
      <p:pic>
        <p:nvPicPr>
          <p:cNvPr id="4" name="Picture 16" descr="lyslogo.bmp                                                    00003168 4500 land                      B6496326:"/>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15" descr="lyslogo.bmp                                                    00003168 4500 land                      B6496326:"/>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3"/>
          <p:cNvSpPr>
            <a:spLocks noGrp="1" noChangeArrowheads="1"/>
          </p:cNvSpPr>
          <p:nvPr>
            <p:ph type="ctrTitle"/>
          </p:nvPr>
        </p:nvSpPr>
        <p:spPr>
          <a:xfrm>
            <a:off x="685800" y="1600200"/>
            <a:ext cx="7772400" cy="2362200"/>
          </a:xfrm>
        </p:spPr>
        <p:txBody>
          <a:bodyPr/>
          <a:lstStyle>
            <a:lvl1pPr algn="ctr">
              <a:defRPr sz="4400"/>
            </a:lvl1pPr>
          </a:lstStyle>
          <a:p>
            <a:r>
              <a:rPr lang="nb-NO" altLang="nb-NO"/>
              <a:t>Klikk for å redigere tittelstil i malen</a:t>
            </a:r>
          </a:p>
        </p:txBody>
      </p:sp>
      <p:sp>
        <p:nvSpPr>
          <p:cNvPr id="5132" name="Rectangle 12"/>
          <p:cNvSpPr>
            <a:spLocks noGrp="1" noChangeArrowheads="1"/>
          </p:cNvSpPr>
          <p:nvPr>
            <p:ph type="subTitle" idx="1"/>
          </p:nvPr>
        </p:nvSpPr>
        <p:spPr>
          <a:xfrm>
            <a:off x="1371600" y="4038600"/>
            <a:ext cx="6400800" cy="1524000"/>
          </a:xfrm>
        </p:spPr>
        <p:txBody>
          <a:bodyPr/>
          <a:lstStyle>
            <a:lvl1pPr marL="0" indent="0" algn="ctr">
              <a:buFont typeface="Wingdings" pitchFamily="2" charset="2"/>
              <a:buNone/>
              <a:defRPr/>
            </a:lvl1pPr>
          </a:lstStyle>
          <a:p>
            <a:r>
              <a:rPr lang="nb-NO" altLang="nb-NO"/>
              <a:t>Klikk for å redigere undertittelstil i malen</a:t>
            </a:r>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819900" y="228600"/>
            <a:ext cx="2019300" cy="6324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62000" y="228600"/>
            <a:ext cx="5905500" cy="6324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762000" y="228600"/>
            <a:ext cx="7543800" cy="609600"/>
          </a:xfrm>
        </p:spPr>
        <p:txBody>
          <a:bodyPr/>
          <a:lstStyle/>
          <a:p>
            <a:r>
              <a:rPr lang="nb-NO" smtClean="0"/>
              <a:t>Klikk for å redigere tittelstil</a:t>
            </a:r>
            <a:endParaRPr lang="nb-NO"/>
          </a:p>
        </p:txBody>
      </p:sp>
      <p:sp>
        <p:nvSpPr>
          <p:cNvPr id="3" name="Plassholder for tabell 2"/>
          <p:cNvSpPr>
            <a:spLocks noGrp="1"/>
          </p:cNvSpPr>
          <p:nvPr>
            <p:ph type="tbl" idx="1"/>
          </p:nvPr>
        </p:nvSpPr>
        <p:spPr>
          <a:xfrm>
            <a:off x="762000" y="990600"/>
            <a:ext cx="8077200" cy="5562600"/>
          </a:xfrm>
        </p:spPr>
        <p:txBody>
          <a:bodyPr/>
          <a:lstStyle/>
          <a:p>
            <a:pPr lvl="0"/>
            <a:endParaRPr lang="nb-NO" noProof="0" smtClean="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62000" y="990600"/>
            <a:ext cx="39624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876800" y="990600"/>
            <a:ext cx="39624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descr="lyslogo.bmp                                                    00003168 4500 land                      B6496326:"/>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2" name="Rectangle 2"/>
          <p:cNvSpPr>
            <a:spLocks noGrp="1" noChangeArrowheads="1"/>
          </p:cNvSpPr>
          <p:nvPr>
            <p:ph type="title"/>
          </p:nvPr>
        </p:nvSpPr>
        <p:spPr bwMode="auto">
          <a:xfrm>
            <a:off x="762000" y="228600"/>
            <a:ext cx="75438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Klikk for å tittelstil i malen</a:t>
            </a:r>
          </a:p>
        </p:txBody>
      </p:sp>
      <p:sp>
        <p:nvSpPr>
          <p:cNvPr id="1027" name="Rectangle 3"/>
          <p:cNvSpPr>
            <a:spLocks noGrp="1" noChangeArrowheads="1"/>
          </p:cNvSpPr>
          <p:nvPr>
            <p:ph type="body" idx="1"/>
          </p:nvPr>
        </p:nvSpPr>
        <p:spPr bwMode="auto">
          <a:xfrm>
            <a:off x="762000" y="990600"/>
            <a:ext cx="80772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Klikk for å redigere tekststiler i malen</a:t>
            </a:r>
          </a:p>
          <a:p>
            <a:pPr lvl="1"/>
            <a:r>
              <a:rPr lang="en-US" altLang="en-US" smtClean="0"/>
              <a:t>Andre nivå</a:t>
            </a:r>
          </a:p>
          <a:p>
            <a:pPr lvl="2"/>
            <a:r>
              <a:rPr lang="en-US" altLang="en-US" smtClean="0"/>
              <a:t>Tredje nivå</a:t>
            </a:r>
          </a:p>
          <a:p>
            <a:pPr lvl="3"/>
            <a:r>
              <a:rPr lang="en-US" altLang="en-US" smtClean="0"/>
              <a:t>Fjerde nivå</a:t>
            </a:r>
          </a:p>
          <a:p>
            <a:pPr lvl="4"/>
            <a:r>
              <a:rPr lang="en-US" altLang="en-US" smtClean="0"/>
              <a:t>Femte nivå</a:t>
            </a:r>
          </a:p>
        </p:txBody>
      </p:sp>
    </p:spTree>
  </p:cSld>
  <p:clrMap bg1="lt1" tx1="dk1" bg2="lt2" tx2="dk2" accent1="accent1" accent2="accent2" accent3="accent3" accent4="accent4" accent5="accent5" accent6="accent6" hlink="hlink" folHlink="folHlink"/>
  <p:sldLayoutIdLst>
    <p:sldLayoutId id="2147484102"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Lst>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02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102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027">
                                            <p:txEl>
                                              <p:pRg st="2" end="2"/>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1027">
                                            <p:txEl>
                                              <p:pRg st="3" end="3"/>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499"/>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027" grpId="0" build="p" bldLvl="3" autoUpdateAnimBg="0">
        <p:tmplLst>
          <p:tmpl lvl="1">
            <p:tnLst>
              <p:par>
                <p:cTn presetID="1" presetClass="entr" presetSubtype="0" fill="hold" nodeType="clickEffect">
                  <p:stCondLst>
                    <p:cond delay="0"/>
                  </p:stCondLst>
                  <p:childTnLst>
                    <p:set>
                      <p:cBhvr>
                        <p:cTn dur="1" fill="hold">
                          <p:stCondLst>
                            <p:cond delay="499"/>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1027"/>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News Gothic MT" pitchFamily="34" charset="0"/>
        </a:defRPr>
      </a:lvl2pPr>
      <a:lvl3pPr algn="l" rtl="0" eaLnBrk="0" fontAlgn="base" hangingPunct="0">
        <a:spcBef>
          <a:spcPct val="0"/>
        </a:spcBef>
        <a:spcAft>
          <a:spcPct val="0"/>
        </a:spcAft>
        <a:defRPr sz="3600">
          <a:solidFill>
            <a:schemeClr val="tx1"/>
          </a:solidFill>
          <a:latin typeface="News Gothic MT" pitchFamily="34" charset="0"/>
        </a:defRPr>
      </a:lvl3pPr>
      <a:lvl4pPr algn="l" rtl="0" eaLnBrk="0" fontAlgn="base" hangingPunct="0">
        <a:spcBef>
          <a:spcPct val="0"/>
        </a:spcBef>
        <a:spcAft>
          <a:spcPct val="0"/>
        </a:spcAft>
        <a:defRPr sz="3600">
          <a:solidFill>
            <a:schemeClr val="tx1"/>
          </a:solidFill>
          <a:latin typeface="News Gothic MT" pitchFamily="34" charset="0"/>
        </a:defRPr>
      </a:lvl4pPr>
      <a:lvl5pPr algn="l" rtl="0" eaLnBrk="0" fontAlgn="base" hangingPunct="0">
        <a:spcBef>
          <a:spcPct val="0"/>
        </a:spcBef>
        <a:spcAft>
          <a:spcPct val="0"/>
        </a:spcAft>
        <a:defRPr sz="3600">
          <a:solidFill>
            <a:schemeClr val="tx1"/>
          </a:solidFill>
          <a:latin typeface="News Gothic MT" pitchFamily="34" charset="0"/>
        </a:defRPr>
      </a:lvl5pPr>
      <a:lvl6pPr marL="457200" algn="l" rtl="0" eaLnBrk="0" fontAlgn="base" hangingPunct="0">
        <a:spcBef>
          <a:spcPct val="0"/>
        </a:spcBef>
        <a:spcAft>
          <a:spcPct val="0"/>
        </a:spcAft>
        <a:defRPr sz="3600">
          <a:solidFill>
            <a:schemeClr val="tx1"/>
          </a:solidFill>
          <a:latin typeface="News Gothic MT" pitchFamily="34" charset="0"/>
        </a:defRPr>
      </a:lvl6pPr>
      <a:lvl7pPr marL="914400" algn="l" rtl="0" eaLnBrk="0" fontAlgn="base" hangingPunct="0">
        <a:spcBef>
          <a:spcPct val="0"/>
        </a:spcBef>
        <a:spcAft>
          <a:spcPct val="0"/>
        </a:spcAft>
        <a:defRPr sz="3600">
          <a:solidFill>
            <a:schemeClr val="tx1"/>
          </a:solidFill>
          <a:latin typeface="News Gothic MT" pitchFamily="34" charset="0"/>
        </a:defRPr>
      </a:lvl7pPr>
      <a:lvl8pPr marL="1371600" algn="l" rtl="0" eaLnBrk="0" fontAlgn="base" hangingPunct="0">
        <a:spcBef>
          <a:spcPct val="0"/>
        </a:spcBef>
        <a:spcAft>
          <a:spcPct val="0"/>
        </a:spcAft>
        <a:defRPr sz="3600">
          <a:solidFill>
            <a:schemeClr val="tx1"/>
          </a:solidFill>
          <a:latin typeface="News Gothic MT" pitchFamily="34" charset="0"/>
        </a:defRPr>
      </a:lvl8pPr>
      <a:lvl9pPr marL="1828800" algn="l" rtl="0" eaLnBrk="0" fontAlgn="base" hangingPunct="0">
        <a:spcBef>
          <a:spcPct val="0"/>
        </a:spcBef>
        <a:spcAft>
          <a:spcPct val="0"/>
        </a:spcAft>
        <a:defRPr sz="3600">
          <a:solidFill>
            <a:schemeClr val="tx1"/>
          </a:solidFill>
          <a:latin typeface="News Gothic MT" pitchFamily="34" charset="0"/>
        </a:defRPr>
      </a:lvl9pPr>
    </p:titleStyle>
    <p:bodyStyle>
      <a:lvl1pPr marL="342900" indent="-342900" algn="l" rtl="0" eaLnBrk="0" fontAlgn="base" hangingPunct="0">
        <a:spcBef>
          <a:spcPct val="20000"/>
        </a:spcBef>
        <a:spcAft>
          <a:spcPct val="0"/>
        </a:spcAft>
        <a:buClr>
          <a:srgbClr val="777777"/>
        </a:buClr>
        <a:buFont typeface="Wingdings" pitchFamily="2" charset="2"/>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777777"/>
        </a:buClr>
        <a:buFont typeface="Wingdings" pitchFamily="2" charset="2"/>
        <a:buChar char="l"/>
        <a:defRPr sz="2000">
          <a:solidFill>
            <a:schemeClr val="tx1"/>
          </a:solidFill>
          <a:latin typeface="+mn-lt"/>
        </a:defRPr>
      </a:lvl2pPr>
      <a:lvl3pPr marL="1085850" indent="-228600" algn="l" rtl="0" eaLnBrk="0" fontAlgn="base" hangingPunct="0">
        <a:spcBef>
          <a:spcPct val="20000"/>
        </a:spcBef>
        <a:spcAft>
          <a:spcPct val="0"/>
        </a:spcAft>
        <a:buFont typeface="Wingdings" pitchFamily="2" charset="2"/>
        <a:buChar char=""/>
        <a:defRPr sz="2000">
          <a:solidFill>
            <a:schemeClr val="tx1"/>
          </a:solidFill>
          <a:latin typeface="+mn-lt"/>
        </a:defRPr>
      </a:lvl3pPr>
      <a:lvl4pPr marL="1428750" indent="-228600" algn="l" rtl="0" eaLnBrk="0" fontAlgn="base" hangingPunct="0">
        <a:spcBef>
          <a:spcPct val="20000"/>
        </a:spcBef>
        <a:spcAft>
          <a:spcPct val="0"/>
        </a:spcAft>
        <a:buFont typeface="Wingdings" pitchFamily="2" charset="2"/>
        <a:buChar char=""/>
        <a:defRPr sz="2400">
          <a:solidFill>
            <a:schemeClr val="tx1"/>
          </a:solidFill>
          <a:latin typeface="+mn-lt"/>
        </a:defRPr>
      </a:lvl4pPr>
      <a:lvl5pPr marL="1771650" indent="-228600" algn="l" rtl="0" eaLnBrk="0" fontAlgn="base" hangingPunct="0">
        <a:spcBef>
          <a:spcPct val="20000"/>
        </a:spcBef>
        <a:spcAft>
          <a:spcPct val="0"/>
        </a:spcAft>
        <a:buFont typeface="Wingdings" pitchFamily="2" charset="2"/>
        <a:buChar char=""/>
        <a:defRPr sz="2400">
          <a:solidFill>
            <a:schemeClr val="tx1"/>
          </a:solidFill>
          <a:latin typeface="+mn-lt"/>
        </a:defRPr>
      </a:lvl5pPr>
      <a:lvl6pPr marL="2228850" indent="-228600" algn="l" rtl="0" eaLnBrk="0" fontAlgn="base" hangingPunct="0">
        <a:spcBef>
          <a:spcPct val="20000"/>
        </a:spcBef>
        <a:spcAft>
          <a:spcPct val="0"/>
        </a:spcAft>
        <a:buFont typeface="Wingdings" pitchFamily="2" charset="2"/>
        <a:buChar char=""/>
        <a:defRPr sz="2400">
          <a:solidFill>
            <a:schemeClr val="tx1"/>
          </a:solidFill>
          <a:latin typeface="+mn-lt"/>
        </a:defRPr>
      </a:lvl6pPr>
      <a:lvl7pPr marL="2686050" indent="-228600" algn="l" rtl="0" eaLnBrk="0" fontAlgn="base" hangingPunct="0">
        <a:spcBef>
          <a:spcPct val="20000"/>
        </a:spcBef>
        <a:spcAft>
          <a:spcPct val="0"/>
        </a:spcAft>
        <a:buFont typeface="Wingdings" pitchFamily="2" charset="2"/>
        <a:buChar char=""/>
        <a:defRPr sz="2400">
          <a:solidFill>
            <a:schemeClr val="tx1"/>
          </a:solidFill>
          <a:latin typeface="+mn-lt"/>
        </a:defRPr>
      </a:lvl7pPr>
      <a:lvl8pPr marL="3143250" indent="-228600" algn="l" rtl="0" eaLnBrk="0" fontAlgn="base" hangingPunct="0">
        <a:spcBef>
          <a:spcPct val="20000"/>
        </a:spcBef>
        <a:spcAft>
          <a:spcPct val="0"/>
        </a:spcAft>
        <a:buFont typeface="Wingdings" pitchFamily="2" charset="2"/>
        <a:buChar char=""/>
        <a:defRPr sz="2400">
          <a:solidFill>
            <a:schemeClr val="tx1"/>
          </a:solidFill>
          <a:latin typeface="+mn-lt"/>
        </a:defRPr>
      </a:lvl8pPr>
      <a:lvl9pPr marL="3600450" indent="-228600" algn="l" rtl="0" eaLnBrk="0" fontAlgn="base" hangingPunct="0">
        <a:spcBef>
          <a:spcPct val="20000"/>
        </a:spcBef>
        <a:spcAft>
          <a:spcPct val="0"/>
        </a:spcAft>
        <a:buFont typeface="Wingdings" pitchFamily="2" charset="2"/>
        <a:buChar char=""/>
        <a:defRPr sz="24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ctrTitle"/>
          </p:nvPr>
        </p:nvSpPr>
        <p:spPr/>
        <p:txBody>
          <a:bodyPr/>
          <a:lstStyle/>
          <a:p>
            <a:r>
              <a:rPr lang="nb-NO" smtClean="0"/>
              <a:t>Åpenhet ved domstolene – hva har du krav på</a:t>
            </a:r>
          </a:p>
        </p:txBody>
      </p:sp>
      <p:sp>
        <p:nvSpPr>
          <p:cNvPr id="3075" name="Rectangle 1027"/>
          <p:cNvSpPr>
            <a:spLocks noGrp="1" noChangeArrowheads="1"/>
          </p:cNvSpPr>
          <p:nvPr>
            <p:ph type="subTitle" idx="1"/>
          </p:nvPr>
        </p:nvSpPr>
        <p:spPr/>
        <p:txBody>
          <a:bodyPr/>
          <a:lstStyle/>
          <a:p>
            <a:r>
              <a:rPr lang="nb-NO" smtClean="0"/>
              <a:t>Av Ane Stokland</a:t>
            </a:r>
          </a:p>
          <a:p>
            <a:r>
              <a:rPr lang="nb-NO" smtClean="0"/>
              <a:t>Advokat</a:t>
            </a:r>
          </a:p>
          <a:p>
            <a:r>
              <a:rPr lang="nb-NO" smtClean="0"/>
              <a:t>Juridisk avdeling, NRK</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tel 1"/>
          <p:cNvSpPr>
            <a:spLocks noGrp="1"/>
          </p:cNvSpPr>
          <p:nvPr>
            <p:ph type="title"/>
          </p:nvPr>
        </p:nvSpPr>
        <p:spPr>
          <a:xfrm>
            <a:off x="684213" y="260350"/>
            <a:ext cx="7543800" cy="609600"/>
          </a:xfrm>
        </p:spPr>
        <p:txBody>
          <a:bodyPr/>
          <a:lstStyle/>
          <a:p>
            <a:r>
              <a:rPr lang="en-GB" smtClean="0"/>
              <a:t>Rettsavgjørelser - innsyn</a:t>
            </a:r>
          </a:p>
        </p:txBody>
      </p:sp>
      <p:sp>
        <p:nvSpPr>
          <p:cNvPr id="12291" name="Plassholder for innhold 2"/>
          <p:cNvSpPr>
            <a:spLocks noGrp="1"/>
          </p:cNvSpPr>
          <p:nvPr>
            <p:ph idx="1"/>
          </p:nvPr>
        </p:nvSpPr>
        <p:spPr/>
        <p:txBody>
          <a:bodyPr/>
          <a:lstStyle/>
          <a:p>
            <a:r>
              <a:rPr lang="en-GB" smtClean="0"/>
              <a:t>Hovedregel: krav på utskrift av dommer (sivile, straff)</a:t>
            </a:r>
          </a:p>
          <a:p>
            <a:r>
              <a:rPr lang="en-GB" smtClean="0"/>
              <a:t>Unntak: </a:t>
            </a:r>
          </a:p>
          <a:p>
            <a:pPr lvl="1"/>
            <a:r>
              <a:rPr lang="en-GB" smtClean="0"/>
              <a:t>Forbud mot off gjengivelse (personvernhensyn) – pressen likevel rett til innsyn ved at avgjørelsene skal settes i pressemappe</a:t>
            </a:r>
          </a:p>
          <a:p>
            <a:pPr lvl="1"/>
            <a:r>
              <a:rPr lang="en-GB" smtClean="0"/>
              <a:t>Betenkelig av hensyn til rikets sikkerhet eller forhold til fremmde stat</a:t>
            </a:r>
          </a:p>
          <a:p>
            <a:pPr lvl="1"/>
            <a:r>
              <a:rPr lang="en-GB" smtClean="0"/>
              <a:t>Retten har pålagt taushetsplikt om forhandlingenes innhold</a:t>
            </a:r>
          </a:p>
          <a:p>
            <a:pPr lvl="1"/>
            <a:r>
              <a:rPr lang="en-GB" smtClean="0"/>
              <a:t>Eldre enn fem år</a:t>
            </a:r>
          </a:p>
          <a:p>
            <a:r>
              <a:rPr lang="en-GB" smtClean="0"/>
              <a:t>Ikke krav på utskrift av fengslingskjennelser, men oppfordres til meroffentlighet </a:t>
            </a:r>
            <a:endParaRPr lang="en-GB" sz="1200" smtClean="0"/>
          </a:p>
          <a:p>
            <a:r>
              <a:rPr lang="en-GB" smtClean="0"/>
              <a:t>Krav på utskrift av alle rettsavgjørelser i sivile saker</a:t>
            </a:r>
          </a:p>
          <a:p>
            <a:r>
              <a:rPr lang="en-GB" smtClean="0"/>
              <a:t>Fra avgjørelsen er fattet </a:t>
            </a:r>
            <a:endParaRPr lang="en-GB" sz="1200" smtClean="0"/>
          </a:p>
          <a:p>
            <a:pPr>
              <a:buFont typeface="Wingdings" pitchFamily="2" charset="2"/>
              <a:buNone/>
            </a:pPr>
            <a:endParaRPr lang="en-GB" smtClean="0"/>
          </a:p>
          <a:p>
            <a:pPr>
              <a:buFont typeface="Wingdings" pitchFamily="2" charset="2"/>
              <a:buNone/>
            </a:pPr>
            <a:endParaRPr lang="en-GB" smtClean="0"/>
          </a:p>
          <a:p>
            <a:endParaRPr lang="en-GB" smtClean="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tel 1"/>
          <p:cNvSpPr>
            <a:spLocks noGrp="1"/>
          </p:cNvSpPr>
          <p:nvPr>
            <p:ph type="title"/>
          </p:nvPr>
        </p:nvSpPr>
        <p:spPr/>
        <p:txBody>
          <a:bodyPr/>
          <a:lstStyle/>
          <a:p>
            <a:r>
              <a:rPr lang="en-GB" smtClean="0"/>
              <a:t>Andre dokumenter - straffesaker</a:t>
            </a:r>
          </a:p>
        </p:txBody>
      </p:sp>
      <p:sp>
        <p:nvSpPr>
          <p:cNvPr id="13315" name="Plassholder for innhold 2"/>
          <p:cNvSpPr>
            <a:spLocks noGrp="1"/>
          </p:cNvSpPr>
          <p:nvPr>
            <p:ph idx="1"/>
          </p:nvPr>
        </p:nvSpPr>
        <p:spPr/>
        <p:txBody>
          <a:bodyPr/>
          <a:lstStyle/>
          <a:p>
            <a:r>
              <a:rPr lang="en-GB" smtClean="0"/>
              <a:t>Tiltalebeslutning</a:t>
            </a:r>
          </a:p>
          <a:p>
            <a:pPr lvl="1"/>
            <a:r>
              <a:rPr lang="en-GB" smtClean="0"/>
              <a:t>Rett til innsyn hos domstolen fra saken er berammet</a:t>
            </a:r>
          </a:p>
          <a:p>
            <a:pPr lvl="1"/>
            <a:r>
              <a:rPr lang="en-GB" smtClean="0"/>
              <a:t>Rett til utskrift fra påtalemyndigheten fra forkynnelse</a:t>
            </a:r>
          </a:p>
          <a:p>
            <a:r>
              <a:rPr lang="en-GB" smtClean="0"/>
              <a:t>Andre dokumenter i straffesaken</a:t>
            </a:r>
          </a:p>
          <a:p>
            <a:pPr lvl="1"/>
            <a:r>
              <a:rPr lang="en-GB" smtClean="0"/>
              <a:t>Ikke krav på, men oppfordres for hjelpedokumenter </a:t>
            </a:r>
          </a:p>
          <a:p>
            <a:r>
              <a:rPr lang="en-GB" smtClean="0"/>
              <a:t>Avluttet straffesak - politiet kan praktisere meroffentlighet: </a:t>
            </a:r>
          </a:p>
          <a:p>
            <a:pPr lvl="1"/>
            <a:r>
              <a:rPr lang="en-GB" smtClean="0"/>
              <a:t>Ved “saklig grunn” - påtaleinstruksens § 4-2</a:t>
            </a:r>
          </a:p>
          <a:p>
            <a:pPr lvl="1"/>
            <a:r>
              <a:rPr lang="en-GB" smtClean="0"/>
              <a:t>Avslag kan klages inn for overordnet påtalemyndighet</a:t>
            </a:r>
          </a:p>
          <a:p>
            <a:r>
              <a:rPr lang="en-GB" smtClean="0"/>
              <a:t>Eksempel: innsyn i lydopptak fra Treholt-saken </a:t>
            </a:r>
          </a:p>
          <a:p>
            <a:endParaRPr lang="en-GB" smtClean="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tel 1"/>
          <p:cNvSpPr>
            <a:spLocks noGrp="1"/>
          </p:cNvSpPr>
          <p:nvPr>
            <p:ph type="title"/>
          </p:nvPr>
        </p:nvSpPr>
        <p:spPr/>
        <p:txBody>
          <a:bodyPr/>
          <a:lstStyle/>
          <a:p>
            <a:r>
              <a:rPr lang="en-GB" smtClean="0"/>
              <a:t>Andre dokumenter – sivile saker</a:t>
            </a:r>
          </a:p>
        </p:txBody>
      </p:sp>
      <p:sp>
        <p:nvSpPr>
          <p:cNvPr id="14339" name="Plassholder for innhold 2"/>
          <p:cNvSpPr>
            <a:spLocks noGrp="1"/>
          </p:cNvSpPr>
          <p:nvPr>
            <p:ph idx="1"/>
          </p:nvPr>
        </p:nvSpPr>
        <p:spPr/>
        <p:txBody>
          <a:bodyPr/>
          <a:lstStyle/>
          <a:p>
            <a:r>
              <a:rPr lang="en-GB" smtClean="0"/>
              <a:t>Nye regler fra 2008 – tvisteloven § 14-2 flg</a:t>
            </a:r>
          </a:p>
          <a:p>
            <a:pPr>
              <a:buFont typeface="Wingdings" pitchFamily="2" charset="2"/>
              <a:buNone/>
            </a:pPr>
            <a:endParaRPr lang="en-GB" smtClean="0"/>
          </a:p>
          <a:p>
            <a:r>
              <a:rPr lang="en-GB" smtClean="0"/>
              <a:t>Krav på innsyn i:</a:t>
            </a:r>
          </a:p>
          <a:p>
            <a:pPr lvl="1"/>
            <a:r>
              <a:rPr lang="en-GB" smtClean="0"/>
              <a:t>Rettsbøker, når rettsmøtet er avsluttet den enkelte dag</a:t>
            </a:r>
          </a:p>
          <a:p>
            <a:pPr lvl="1"/>
            <a:r>
              <a:rPr lang="en-GB" smtClean="0"/>
              <a:t>Det materialet som er lagt frem for retten og som retten kan bygge på: </a:t>
            </a:r>
          </a:p>
          <a:p>
            <a:pPr lvl="1"/>
            <a:r>
              <a:rPr lang="en-GB" smtClean="0"/>
              <a:t>Bevis </a:t>
            </a:r>
            <a:r>
              <a:rPr lang="en-GB" sz="1200" smtClean="0"/>
              <a:t> </a:t>
            </a:r>
          </a:p>
          <a:p>
            <a:pPr lvl="1"/>
            <a:r>
              <a:rPr lang="en-GB" smtClean="0"/>
              <a:t>Sluttinnlegg </a:t>
            </a:r>
            <a:endParaRPr lang="en-GB" sz="1200" smtClean="0"/>
          </a:p>
          <a:p>
            <a:pPr lvl="1"/>
            <a:r>
              <a:rPr lang="en-GB" smtClean="0"/>
              <a:t>Prosesskriv som inngår i avgjørelsesgrunnlaget </a:t>
            </a:r>
            <a:endParaRPr lang="en-GB" sz="1200" smtClean="0"/>
          </a:p>
          <a:p>
            <a:pPr lvl="1"/>
            <a:r>
              <a:rPr lang="en-GB" smtClean="0"/>
              <a:t>Hjelpedokumenter</a:t>
            </a:r>
            <a:r>
              <a:rPr lang="en-GB" sz="1200" smtClean="0"/>
              <a:t> </a:t>
            </a:r>
          </a:p>
          <a:p>
            <a:pPr lvl="1">
              <a:buFont typeface="Wingdings" pitchFamily="2" charset="2"/>
              <a:buNone/>
            </a:pPr>
            <a:endParaRPr lang="en-GB" sz="1200" smtClean="0"/>
          </a:p>
          <a:p>
            <a:r>
              <a:rPr lang="en-GB" smtClean="0"/>
              <a:t>Utgangspunktet: innsynsretten inntrer fortløpende </a:t>
            </a:r>
          </a:p>
          <a:p>
            <a:pPr lvl="1"/>
            <a:r>
              <a:rPr lang="en-GB" smtClean="0"/>
              <a:t>Bevis – når det er påberopt for retten</a:t>
            </a:r>
          </a:p>
          <a:p>
            <a:pPr lvl="1"/>
            <a:r>
              <a:rPr lang="en-GB" smtClean="0"/>
              <a:t>Ved skriftlig behandling: når saken er avgjort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tel 1"/>
          <p:cNvSpPr>
            <a:spLocks noGrp="1"/>
          </p:cNvSpPr>
          <p:nvPr>
            <p:ph type="title"/>
          </p:nvPr>
        </p:nvSpPr>
        <p:spPr/>
        <p:txBody>
          <a:bodyPr/>
          <a:lstStyle/>
          <a:p>
            <a:r>
              <a:rPr lang="en-GB" smtClean="0"/>
              <a:t>Dokumenter i sivile saker - unntak</a:t>
            </a:r>
          </a:p>
        </p:txBody>
      </p:sp>
      <p:sp>
        <p:nvSpPr>
          <p:cNvPr id="15363" name="Plassholder for innhold 2"/>
          <p:cNvSpPr>
            <a:spLocks noGrp="1"/>
          </p:cNvSpPr>
          <p:nvPr>
            <p:ph idx="1"/>
          </p:nvPr>
        </p:nvSpPr>
        <p:spPr/>
        <p:txBody>
          <a:bodyPr/>
          <a:lstStyle/>
          <a:p>
            <a:endParaRPr lang="en-GB" smtClean="0"/>
          </a:p>
          <a:p>
            <a:r>
              <a:rPr lang="en-GB" smtClean="0"/>
              <a:t>Videre adg til å nekte innsyn enn i rettsavgjørelser</a:t>
            </a:r>
          </a:p>
          <a:p>
            <a:r>
              <a:rPr lang="en-GB" smtClean="0"/>
              <a:t>Automatisk unntatt: saker etter ekteskapsloven, barneloven, tvangsvedtak i helse- og sosialsektoren </a:t>
            </a:r>
            <a:endParaRPr lang="en-GB" sz="1200" smtClean="0"/>
          </a:p>
          <a:p>
            <a:r>
              <a:rPr lang="en-GB" smtClean="0"/>
              <a:t>Kan unntas: </a:t>
            </a:r>
          </a:p>
          <a:p>
            <a:pPr lvl="1"/>
            <a:r>
              <a:rPr lang="en-GB" smtClean="0"/>
              <a:t>personlige forhold, vanskeliggjøring av sakens oppl, mv</a:t>
            </a:r>
          </a:p>
          <a:p>
            <a:pPr lvl="1"/>
            <a:r>
              <a:rPr lang="en-GB" smtClean="0"/>
              <a:t>er referatforbud eller anonymisering tilstrekkelig?</a:t>
            </a:r>
          </a:p>
          <a:p>
            <a:r>
              <a:rPr lang="en-GB" smtClean="0"/>
              <a:t>Skal unntas: rikets sikkerhet, taushetsplikt, mv</a:t>
            </a:r>
          </a:p>
          <a:p>
            <a:r>
              <a:rPr lang="en-GB" smtClean="0"/>
              <a:t>Rettsbok fra rettsmøte for lukkede dører</a:t>
            </a:r>
            <a:endParaRPr lang="en-GB" sz="1200" smtClean="0"/>
          </a:p>
          <a:p>
            <a:r>
              <a:rPr lang="en-GB" smtClean="0"/>
              <a:t>Avgjørelse om nektet innsyn kan ankes</a:t>
            </a:r>
          </a:p>
          <a:p>
            <a:pPr>
              <a:buFont typeface="Wingdings" pitchFamily="2" charset="2"/>
              <a:buNone/>
            </a:pPr>
            <a:endParaRPr lang="en-GB" smtClean="0"/>
          </a:p>
          <a:p>
            <a:endParaRPr lang="en-GB" smtClean="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tel 1"/>
          <p:cNvSpPr>
            <a:spLocks noGrp="1"/>
          </p:cNvSpPr>
          <p:nvPr>
            <p:ph type="title"/>
          </p:nvPr>
        </p:nvSpPr>
        <p:spPr/>
        <p:txBody>
          <a:bodyPr/>
          <a:lstStyle/>
          <a:p>
            <a:r>
              <a:rPr lang="en-GB" smtClean="0"/>
              <a:t>Hvordan begrunne anke</a:t>
            </a:r>
          </a:p>
        </p:txBody>
      </p:sp>
      <p:sp>
        <p:nvSpPr>
          <p:cNvPr id="16387" name="Plassholder for innhold 2"/>
          <p:cNvSpPr>
            <a:spLocks noGrp="1"/>
          </p:cNvSpPr>
          <p:nvPr>
            <p:ph idx="1"/>
          </p:nvPr>
        </p:nvSpPr>
        <p:spPr/>
        <p:txBody>
          <a:bodyPr/>
          <a:lstStyle/>
          <a:p>
            <a:pPr>
              <a:buFont typeface="Wingdings" pitchFamily="2" charset="2"/>
              <a:buNone/>
            </a:pPr>
            <a:endParaRPr lang="en-GB" sz="1200" smtClean="0"/>
          </a:p>
          <a:p>
            <a:r>
              <a:rPr lang="en-GB" smtClean="0"/>
              <a:t>Forarbeidene til endringslov i 1999: </a:t>
            </a:r>
          </a:p>
          <a:p>
            <a:pPr>
              <a:buFont typeface="Wingdings" pitchFamily="2" charset="2"/>
              <a:buNone/>
            </a:pPr>
            <a:r>
              <a:rPr lang="nb-NO" smtClean="0"/>
              <a:t>	”</a:t>
            </a:r>
            <a:r>
              <a:rPr lang="nb-NO" sz="2000" i="1" smtClean="0"/>
              <a:t>Når loven åpner for at retten kan innskrenke offentligheten i gitte tilfeller eller ut fra gitte hensyn, betyr ikke dette at retten nødvendigvis bør gjøre dette. Det er viktig å fastholde utgangspunktet om en offentlig rettergang og bare beslutte innskrenkninger i konkrete tilfeller der dette er </a:t>
            </a:r>
            <a:r>
              <a:rPr lang="nb-NO" sz="2000" b="1" i="1" smtClean="0"/>
              <a:t>nødvendig</a:t>
            </a:r>
            <a:r>
              <a:rPr lang="nb-NO" sz="2000" i="1" smtClean="0"/>
              <a:t>. Ved konkrete vurderinger av om dørene bør lukkes, offentlig referat forbys etc, må retten </a:t>
            </a:r>
            <a:r>
              <a:rPr lang="nb-NO" sz="2000" b="1" i="1" smtClean="0"/>
              <a:t>alltid ta i betraktning de prinsipielle hensyn som taler for offentlighet </a:t>
            </a:r>
            <a:r>
              <a:rPr lang="nb-NO" sz="2000" i="1" smtClean="0"/>
              <a:t>og som lovens hovedregler bygger på. Ved vurderinger av forbud mot offentlig referat kan hensynet til privatlivets fred etter forholdene være tungtveiende, men dette taler normalt sterkere for et referatforbud som omfatter opplysninger som kan røpe noens identitet, enn for et forbud mot å gjengi </a:t>
            </a:r>
            <a:r>
              <a:rPr lang="nb-NO" sz="2000" b="1" i="1" smtClean="0"/>
              <a:t>sakens substans</a:t>
            </a:r>
            <a:r>
              <a:rPr lang="nb-NO" sz="2000" i="1" smtClean="0"/>
              <a:t>.” </a:t>
            </a:r>
          </a:p>
          <a:p>
            <a:pPr>
              <a:buFont typeface="Wingdings" pitchFamily="2" charset="2"/>
              <a:buNone/>
            </a:pPr>
            <a:endParaRPr lang="en-GB" sz="2000" i="1" smtClean="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tel 1"/>
          <p:cNvSpPr>
            <a:spLocks noGrp="1"/>
          </p:cNvSpPr>
          <p:nvPr>
            <p:ph type="title"/>
          </p:nvPr>
        </p:nvSpPr>
        <p:spPr/>
        <p:txBody>
          <a:bodyPr/>
          <a:lstStyle/>
          <a:p>
            <a:r>
              <a:rPr lang="en-GB" smtClean="0"/>
              <a:t>Hvordan begrunne anke</a:t>
            </a:r>
          </a:p>
        </p:txBody>
      </p:sp>
      <p:sp>
        <p:nvSpPr>
          <p:cNvPr id="17411" name="Plassholder for innhold 2"/>
          <p:cNvSpPr>
            <a:spLocks noGrp="1"/>
          </p:cNvSpPr>
          <p:nvPr>
            <p:ph idx="1"/>
          </p:nvPr>
        </p:nvSpPr>
        <p:spPr/>
        <p:txBody>
          <a:bodyPr/>
          <a:lstStyle/>
          <a:p>
            <a:endParaRPr lang="en-GB" smtClean="0"/>
          </a:p>
          <a:p>
            <a:r>
              <a:rPr lang="en-GB" smtClean="0"/>
              <a:t>Sakens allmenne interesse: </a:t>
            </a:r>
          </a:p>
          <a:p>
            <a:pPr lvl="1"/>
            <a:r>
              <a:rPr lang="en-GB" smtClean="0"/>
              <a:t>Utgangspunktet: saker for domstolene har offentlig interesse </a:t>
            </a:r>
            <a:endParaRPr lang="en-GB" sz="1200" smtClean="0"/>
          </a:p>
          <a:p>
            <a:pPr lvl="1"/>
            <a:r>
              <a:rPr lang="en-GB" smtClean="0"/>
              <a:t>Sakens art og grovhet </a:t>
            </a:r>
          </a:p>
          <a:p>
            <a:pPr lvl="1"/>
            <a:r>
              <a:rPr lang="en-GB" smtClean="0"/>
              <a:t>Samfunnsperspektiv; terror, organisert kriminalitet, osv </a:t>
            </a:r>
            <a:endParaRPr lang="en-GB" sz="1100" smtClean="0"/>
          </a:p>
          <a:p>
            <a:pPr lvl="1"/>
            <a:r>
              <a:rPr lang="en-GB" smtClean="0"/>
              <a:t>Hvem saken gjelder; offentlig person, privatperson</a:t>
            </a:r>
          </a:p>
          <a:p>
            <a:pPr lvl="1"/>
            <a:r>
              <a:rPr lang="en-GB" smtClean="0"/>
              <a:t>Stor medieomtale</a:t>
            </a:r>
          </a:p>
          <a:p>
            <a:pPr lvl="1"/>
            <a:r>
              <a:rPr lang="en-GB" smtClean="0"/>
              <a:t>Spesiell sak</a:t>
            </a:r>
          </a:p>
          <a:p>
            <a:pPr lvl="1"/>
            <a:endParaRPr lang="en-GB" smtClean="0"/>
          </a:p>
          <a:p>
            <a:pPr lvl="1">
              <a:buFont typeface="Wingdings" pitchFamily="2" charset="2"/>
              <a:buNone/>
            </a:pPr>
            <a:endParaRPr lang="en-GB" smtClean="0"/>
          </a:p>
          <a:p>
            <a:pPr>
              <a:buFont typeface="Wingdings" pitchFamily="2" charset="2"/>
              <a:buNone/>
            </a:pPr>
            <a:endParaRPr lang="en-GB" smtClean="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tel 1"/>
          <p:cNvSpPr>
            <a:spLocks noGrp="1"/>
          </p:cNvSpPr>
          <p:nvPr>
            <p:ph type="title"/>
          </p:nvPr>
        </p:nvSpPr>
        <p:spPr/>
        <p:txBody>
          <a:bodyPr/>
          <a:lstStyle/>
          <a:p>
            <a:r>
              <a:rPr lang="en-GB" smtClean="0"/>
              <a:t>Hvordan begrunne anke</a:t>
            </a:r>
          </a:p>
        </p:txBody>
      </p:sp>
      <p:sp>
        <p:nvSpPr>
          <p:cNvPr id="18435" name="Plassholder for innhold 2"/>
          <p:cNvSpPr>
            <a:spLocks noGrp="1"/>
          </p:cNvSpPr>
          <p:nvPr>
            <p:ph idx="1"/>
          </p:nvPr>
        </p:nvSpPr>
        <p:spPr/>
        <p:txBody>
          <a:bodyPr/>
          <a:lstStyle/>
          <a:p>
            <a:r>
              <a:rPr lang="en-GB" smtClean="0"/>
              <a:t>Tilstrekkelig med mindre inngripende tiltak?</a:t>
            </a:r>
          </a:p>
          <a:p>
            <a:pPr lvl="1"/>
            <a:r>
              <a:rPr lang="en-GB" smtClean="0"/>
              <a:t>Referatforbud istedenfor lukking av dørene</a:t>
            </a:r>
          </a:p>
          <a:p>
            <a:pPr lvl="1"/>
            <a:r>
              <a:rPr lang="en-GB" smtClean="0"/>
              <a:t>Anonymisering istedenfor referatforbud</a:t>
            </a:r>
          </a:p>
          <a:p>
            <a:pPr lvl="1">
              <a:buFont typeface="Wingdings" pitchFamily="2" charset="2"/>
              <a:buNone/>
            </a:pPr>
            <a:endParaRPr lang="en-GB" smtClean="0"/>
          </a:p>
          <a:p>
            <a:r>
              <a:rPr lang="en-GB" smtClean="0"/>
              <a:t>Vær Varsom-plakaten, reglene om ærekrenkelser og privatlivets fred tilstrekkelig</a:t>
            </a:r>
          </a:p>
          <a:p>
            <a:pPr lvl="1"/>
            <a:r>
              <a:rPr lang="en-GB" smtClean="0"/>
              <a:t>Kjennelse fra Hålogaland lagmannsrett 22.02.2011: </a:t>
            </a:r>
          </a:p>
          <a:p>
            <a:pPr lvl="1">
              <a:buFont typeface="Wingdings" pitchFamily="2" charset="2"/>
              <a:buNone/>
            </a:pPr>
            <a:r>
              <a:rPr lang="en-GB" smtClean="0"/>
              <a:t>    “</a:t>
            </a:r>
            <a:r>
              <a:rPr lang="en-GB" i="1" smtClean="0"/>
              <a:t>I forhold til fornærmedes identitet mener lagmannsretten at pressens egne etiske regler, forankret i Vær Varsom-plakaten, samt straffelovens §390 og § 246 flg om henholdsvis privatlivets fred og ærekrenkelser bør være tilstrekkelig til å hindre rettstridige meddelelser fra pressen om fornærmede i saken. Det samme gjelder forbudet mot å gjengi “detaljerte opplysninger av intim karakter”</a:t>
            </a:r>
            <a:endParaRPr lang="en-GB" smtClean="0"/>
          </a:p>
          <a:p>
            <a:pPr lvl="2"/>
            <a:endParaRPr lang="en-GB" smtClean="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tel 1"/>
          <p:cNvSpPr>
            <a:spLocks noGrp="1"/>
          </p:cNvSpPr>
          <p:nvPr>
            <p:ph type="title"/>
          </p:nvPr>
        </p:nvSpPr>
        <p:spPr/>
        <p:txBody>
          <a:bodyPr/>
          <a:lstStyle/>
          <a:p>
            <a:r>
              <a:rPr lang="en-GB" smtClean="0"/>
              <a:t>Hvordan begrunne anke</a:t>
            </a:r>
          </a:p>
        </p:txBody>
      </p:sp>
      <p:sp>
        <p:nvSpPr>
          <p:cNvPr id="19459" name="Plassholder for innhold 2"/>
          <p:cNvSpPr>
            <a:spLocks noGrp="1"/>
          </p:cNvSpPr>
          <p:nvPr>
            <p:ph idx="1"/>
          </p:nvPr>
        </p:nvSpPr>
        <p:spPr/>
        <p:txBody>
          <a:bodyPr/>
          <a:lstStyle/>
          <a:p>
            <a:r>
              <a:rPr lang="en-GB" smtClean="0"/>
              <a:t>Kommentarutgaven til domstolsloven</a:t>
            </a:r>
            <a:r>
              <a:rPr lang="en-GB" sz="1200" smtClean="0"/>
              <a:t> </a:t>
            </a:r>
            <a:r>
              <a:rPr lang="en-GB" smtClean="0"/>
              <a:t>: </a:t>
            </a:r>
          </a:p>
          <a:p>
            <a:pPr>
              <a:buFont typeface="Wingdings" pitchFamily="2" charset="2"/>
              <a:buNone/>
            </a:pPr>
            <a:r>
              <a:rPr lang="en-GB" smtClean="0"/>
              <a:t>	</a:t>
            </a:r>
          </a:p>
          <a:p>
            <a:pPr>
              <a:buFont typeface="Wingdings" pitchFamily="2" charset="2"/>
              <a:buNone/>
            </a:pPr>
            <a:r>
              <a:rPr lang="en-GB" sz="2000" i="1" smtClean="0"/>
              <a:t>	Som utgangspunkt vil enhver reportasje fra rettsaker, særlig kriminalsaker av alvorlig art, innebære at privatlivets fred utsettes for inngrep, ettersom det nesten alltid vil være en del personer eller miljøer som kjenner saken og de involvertes identitet, og dermed vil få ytterligere opplysninger av privat art gjennom rettsreferatene selv om de er anonymisert. Her må det antas </a:t>
            </a:r>
            <a:r>
              <a:rPr lang="en-GB" sz="2000" b="1" i="1" smtClean="0"/>
              <a:t>at de hensyn som generelt taler for offentlighet vanligvis vil veie tyngre </a:t>
            </a:r>
            <a:r>
              <a:rPr lang="en-GB" sz="2000" i="1" smtClean="0"/>
              <a:t>ved rettens avgjørelse av spørsmålet om referatforbud enn den negative effekten av at personlig opplysninger blir kjent i et visst omfang av personer som kan identifisere vedkommende.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tel 1"/>
          <p:cNvSpPr>
            <a:spLocks noGrp="1"/>
          </p:cNvSpPr>
          <p:nvPr>
            <p:ph type="title"/>
          </p:nvPr>
        </p:nvSpPr>
        <p:spPr/>
        <p:txBody>
          <a:bodyPr/>
          <a:lstStyle/>
          <a:p>
            <a:r>
              <a:rPr lang="en-GB" smtClean="0"/>
              <a:t>Hvordan begrunne anke</a:t>
            </a:r>
          </a:p>
        </p:txBody>
      </p:sp>
      <p:sp>
        <p:nvSpPr>
          <p:cNvPr id="21507" name="Plassholder for innhold 2"/>
          <p:cNvSpPr>
            <a:spLocks noGrp="1"/>
          </p:cNvSpPr>
          <p:nvPr>
            <p:ph idx="1"/>
          </p:nvPr>
        </p:nvSpPr>
        <p:spPr/>
        <p:txBody>
          <a:bodyPr/>
          <a:lstStyle/>
          <a:p>
            <a:pPr lvl="1">
              <a:buFont typeface="Wingdings" pitchFamily="2" charset="2"/>
              <a:buNone/>
              <a:defRPr/>
            </a:pPr>
            <a:endParaRPr lang="en-GB" dirty="0" smtClean="0"/>
          </a:p>
          <a:p>
            <a:pPr>
              <a:defRPr/>
            </a:pPr>
            <a:r>
              <a:rPr lang="en-GB" dirty="0" err="1" smtClean="0"/>
              <a:t>Grunnlovens</a:t>
            </a:r>
            <a:r>
              <a:rPr lang="en-GB" dirty="0" smtClean="0"/>
              <a:t> § 100, EMK art 6, SP art 14 </a:t>
            </a:r>
          </a:p>
          <a:p>
            <a:pPr>
              <a:buFont typeface="Wingdings" pitchFamily="2" charset="2"/>
              <a:buNone/>
              <a:defRPr/>
            </a:pPr>
            <a:endParaRPr lang="en-GB" dirty="0" smtClean="0"/>
          </a:p>
          <a:p>
            <a:pPr>
              <a:defRPr/>
            </a:pPr>
            <a:r>
              <a:rPr lang="en-GB" dirty="0" smtClean="0"/>
              <a:t>EMK </a:t>
            </a:r>
            <a:r>
              <a:rPr lang="en-GB" dirty="0" err="1" smtClean="0"/>
              <a:t>artikkel</a:t>
            </a:r>
            <a:r>
              <a:rPr lang="en-GB" dirty="0" smtClean="0"/>
              <a:t> 10 og </a:t>
            </a:r>
            <a:r>
              <a:rPr lang="en-GB" dirty="0" err="1" smtClean="0"/>
              <a:t>praksis</a:t>
            </a:r>
            <a:r>
              <a:rPr lang="en-GB" dirty="0" smtClean="0"/>
              <a:t> </a:t>
            </a:r>
            <a:r>
              <a:rPr lang="en-GB" dirty="0" err="1" smtClean="0"/>
              <a:t>fra</a:t>
            </a:r>
            <a:r>
              <a:rPr lang="en-GB" dirty="0" smtClean="0"/>
              <a:t> EMD: </a:t>
            </a:r>
            <a:r>
              <a:rPr lang="en-GB" dirty="0" err="1" smtClean="0"/>
              <a:t>Tarsasag</a:t>
            </a:r>
            <a:r>
              <a:rPr lang="en-GB" dirty="0" smtClean="0"/>
              <a:t> mot </a:t>
            </a:r>
            <a:r>
              <a:rPr lang="en-GB" dirty="0" err="1" smtClean="0"/>
              <a:t>Ungarn</a:t>
            </a:r>
            <a:r>
              <a:rPr lang="en-GB" dirty="0" smtClean="0"/>
              <a:t> 14.04.2009: </a:t>
            </a:r>
          </a:p>
          <a:p>
            <a:pPr lvl="1">
              <a:defRPr/>
            </a:pPr>
            <a:r>
              <a:rPr lang="nb-NO" dirty="0" smtClean="0">
                <a:ea typeface="+mn-ea"/>
                <a:cs typeface="+mn-cs"/>
              </a:rPr>
              <a:t>Tidligere noe uklart om art 10 sikrer et informasjonskrav (utlevering opplysninger myndighetene ikke vil gi)</a:t>
            </a:r>
          </a:p>
          <a:p>
            <a:pPr lvl="1">
              <a:defRPr/>
            </a:pPr>
            <a:r>
              <a:rPr lang="nb-NO" dirty="0" smtClean="0">
                <a:ea typeface="+mn-ea"/>
                <a:cs typeface="+mn-cs"/>
              </a:rPr>
              <a:t>Avklart at det å nekte pressen innsyn i dokumenter av allmenn interesse innebærer et </a:t>
            </a:r>
            <a:r>
              <a:rPr lang="nb-NO" i="1" dirty="0" smtClean="0">
                <a:ea typeface="+mn-ea"/>
                <a:cs typeface="+mn-cs"/>
              </a:rPr>
              <a:t>inngrep</a:t>
            </a:r>
            <a:r>
              <a:rPr lang="nb-NO" dirty="0" smtClean="0">
                <a:ea typeface="+mn-ea"/>
                <a:cs typeface="+mn-cs"/>
              </a:rPr>
              <a:t> i ytringsfriheten og må derfor oppfylle kravet om </a:t>
            </a:r>
            <a:r>
              <a:rPr lang="nb-NO" i="1" dirty="0" smtClean="0">
                <a:ea typeface="+mn-ea"/>
                <a:cs typeface="+mn-cs"/>
              </a:rPr>
              <a:t>nødvendig i et demokratisk samfunn</a:t>
            </a:r>
            <a:r>
              <a:rPr lang="nb-NO" dirty="0" smtClean="0">
                <a:ea typeface="+mn-ea"/>
                <a:cs typeface="+mn-cs"/>
              </a:rPr>
              <a:t> for å være lovlig</a:t>
            </a:r>
          </a:p>
          <a:p>
            <a:pPr lvl="1">
              <a:defRPr/>
            </a:pPr>
            <a:r>
              <a:rPr lang="nb-NO" dirty="0" smtClean="0">
                <a:ea typeface="+mn-ea"/>
                <a:cs typeface="+mn-cs"/>
              </a:rPr>
              <a:t>Nektelse av innsyn som må begrunnes</a:t>
            </a:r>
          </a:p>
          <a:p>
            <a:pPr lvl="1">
              <a:defRPr/>
            </a:pPr>
            <a:endParaRPr lang="en-GB" dirty="0" smtClean="0"/>
          </a:p>
          <a:p>
            <a:pPr>
              <a:defRPr/>
            </a:pPr>
            <a:endParaRPr lang="en-GB" dirty="0" smtClean="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tel 1"/>
          <p:cNvSpPr>
            <a:spLocks noGrp="1"/>
          </p:cNvSpPr>
          <p:nvPr>
            <p:ph type="title"/>
          </p:nvPr>
        </p:nvSpPr>
        <p:spPr/>
        <p:txBody>
          <a:bodyPr/>
          <a:lstStyle/>
          <a:p>
            <a:r>
              <a:rPr lang="en-GB" smtClean="0"/>
              <a:t>Anke</a:t>
            </a:r>
          </a:p>
        </p:txBody>
      </p:sp>
      <p:sp>
        <p:nvSpPr>
          <p:cNvPr id="3" name="Plassholder for innhold 2"/>
          <p:cNvSpPr>
            <a:spLocks noGrp="1"/>
          </p:cNvSpPr>
          <p:nvPr>
            <p:ph idx="1"/>
          </p:nvPr>
        </p:nvSpPr>
        <p:spPr/>
        <p:txBody>
          <a:bodyPr/>
          <a:lstStyle/>
          <a:p>
            <a:pPr>
              <a:defRPr/>
            </a:pPr>
            <a:r>
              <a:rPr lang="en-GB" dirty="0" err="1" smtClean="0"/>
              <a:t>Ankefrist</a:t>
            </a:r>
            <a:r>
              <a:rPr lang="en-GB" dirty="0" smtClean="0"/>
              <a:t> </a:t>
            </a:r>
          </a:p>
          <a:p>
            <a:pPr lvl="1">
              <a:defRPr/>
            </a:pPr>
            <a:r>
              <a:rPr lang="en-GB" dirty="0" smtClean="0"/>
              <a:t>2 </a:t>
            </a:r>
            <a:r>
              <a:rPr lang="en-GB" dirty="0" err="1" smtClean="0"/>
              <a:t>uker</a:t>
            </a:r>
            <a:r>
              <a:rPr lang="en-GB" dirty="0" smtClean="0"/>
              <a:t> </a:t>
            </a:r>
            <a:r>
              <a:rPr lang="en-GB" dirty="0" err="1" smtClean="0"/>
              <a:t>i</a:t>
            </a:r>
            <a:r>
              <a:rPr lang="en-GB" dirty="0" smtClean="0"/>
              <a:t> </a:t>
            </a:r>
            <a:r>
              <a:rPr lang="en-GB" dirty="0" err="1" smtClean="0"/>
              <a:t>straffesaker</a:t>
            </a:r>
            <a:endParaRPr lang="en-GB" dirty="0" smtClean="0"/>
          </a:p>
          <a:p>
            <a:pPr lvl="1">
              <a:defRPr/>
            </a:pPr>
            <a:r>
              <a:rPr lang="en-GB" dirty="0" smtClean="0"/>
              <a:t>1 </a:t>
            </a:r>
            <a:r>
              <a:rPr lang="en-GB" dirty="0" err="1" smtClean="0"/>
              <a:t>måned</a:t>
            </a:r>
            <a:r>
              <a:rPr lang="en-GB" dirty="0" smtClean="0"/>
              <a:t> </a:t>
            </a:r>
            <a:r>
              <a:rPr lang="en-GB" dirty="0" err="1" smtClean="0"/>
              <a:t>i</a:t>
            </a:r>
            <a:r>
              <a:rPr lang="en-GB" dirty="0" smtClean="0"/>
              <a:t> </a:t>
            </a:r>
            <a:r>
              <a:rPr lang="en-GB" dirty="0" err="1" smtClean="0"/>
              <a:t>sivile</a:t>
            </a:r>
            <a:r>
              <a:rPr lang="en-GB" dirty="0" smtClean="0"/>
              <a:t> </a:t>
            </a:r>
            <a:r>
              <a:rPr lang="en-GB" dirty="0" err="1" smtClean="0"/>
              <a:t>saker</a:t>
            </a:r>
            <a:endParaRPr lang="en-GB" dirty="0" smtClean="0"/>
          </a:p>
          <a:p>
            <a:pPr>
              <a:defRPr/>
            </a:pPr>
            <a:r>
              <a:rPr lang="en-GB" dirty="0" err="1" smtClean="0"/>
              <a:t>Rettsgebyr</a:t>
            </a:r>
            <a:endParaRPr lang="en-GB" dirty="0" smtClean="0"/>
          </a:p>
          <a:p>
            <a:pPr lvl="1">
              <a:defRPr/>
            </a:pPr>
            <a:r>
              <a:rPr lang="en-GB" dirty="0" err="1" smtClean="0"/>
              <a:t>Sivile</a:t>
            </a:r>
            <a:r>
              <a:rPr lang="en-GB" dirty="0" smtClean="0"/>
              <a:t> </a:t>
            </a:r>
            <a:r>
              <a:rPr lang="en-GB" dirty="0" err="1" smtClean="0"/>
              <a:t>saker</a:t>
            </a:r>
            <a:r>
              <a:rPr lang="en-GB" dirty="0" smtClean="0"/>
              <a:t>: </a:t>
            </a:r>
            <a:r>
              <a:rPr lang="en-GB" dirty="0" err="1" smtClean="0"/>
              <a:t>kr</a:t>
            </a:r>
            <a:r>
              <a:rPr lang="en-GB" dirty="0" smtClean="0"/>
              <a:t> 5160 (6 x </a:t>
            </a:r>
            <a:r>
              <a:rPr lang="en-GB" dirty="0" err="1" smtClean="0"/>
              <a:t>rettsgebyret</a:t>
            </a:r>
            <a:r>
              <a:rPr lang="en-GB" dirty="0" smtClean="0"/>
              <a:t>) </a:t>
            </a:r>
          </a:p>
          <a:p>
            <a:pPr>
              <a:defRPr/>
            </a:pPr>
            <a:r>
              <a:rPr lang="en-GB" dirty="0" err="1" smtClean="0"/>
              <a:t>Krav</a:t>
            </a:r>
            <a:r>
              <a:rPr lang="en-GB" dirty="0" smtClean="0"/>
              <a:t> </a:t>
            </a:r>
            <a:r>
              <a:rPr lang="en-GB" dirty="0" err="1" smtClean="0"/>
              <a:t>til</a:t>
            </a:r>
            <a:r>
              <a:rPr lang="en-GB" dirty="0" smtClean="0"/>
              <a:t> </a:t>
            </a:r>
            <a:r>
              <a:rPr lang="en-GB" dirty="0" err="1" smtClean="0"/>
              <a:t>ankeerklæringen</a:t>
            </a:r>
            <a:endParaRPr lang="en-GB" dirty="0" smtClean="0"/>
          </a:p>
          <a:p>
            <a:pPr lvl="1">
              <a:defRPr/>
            </a:pPr>
            <a:r>
              <a:rPr lang="en-GB" dirty="0" err="1" smtClean="0"/>
              <a:t>Straffesaker</a:t>
            </a:r>
            <a:r>
              <a:rPr lang="en-GB" dirty="0" smtClean="0"/>
              <a:t>: </a:t>
            </a:r>
            <a:r>
              <a:rPr lang="en-GB" dirty="0" err="1" smtClean="0"/>
              <a:t>ingen</a:t>
            </a:r>
            <a:r>
              <a:rPr lang="en-GB" dirty="0" smtClean="0"/>
              <a:t> </a:t>
            </a:r>
            <a:r>
              <a:rPr lang="en-GB" dirty="0" err="1" smtClean="0"/>
              <a:t>lovbestemte</a:t>
            </a:r>
            <a:r>
              <a:rPr lang="en-GB" dirty="0" smtClean="0"/>
              <a:t> </a:t>
            </a:r>
            <a:r>
              <a:rPr lang="en-GB" dirty="0" err="1" smtClean="0"/>
              <a:t>krav</a:t>
            </a:r>
            <a:endParaRPr lang="en-GB" dirty="0" smtClean="0"/>
          </a:p>
          <a:p>
            <a:pPr lvl="1">
              <a:defRPr/>
            </a:pPr>
            <a:r>
              <a:rPr lang="en-GB" dirty="0" err="1" smtClean="0"/>
              <a:t>Sivile</a:t>
            </a:r>
            <a:r>
              <a:rPr lang="en-GB" dirty="0" smtClean="0"/>
              <a:t> </a:t>
            </a:r>
            <a:r>
              <a:rPr lang="en-GB" dirty="0" err="1" smtClean="0"/>
              <a:t>saker</a:t>
            </a:r>
            <a:r>
              <a:rPr lang="en-GB" dirty="0" smtClean="0"/>
              <a:t> – </a:t>
            </a:r>
            <a:r>
              <a:rPr lang="en-GB" dirty="0" err="1" smtClean="0"/>
              <a:t>tvl</a:t>
            </a:r>
            <a:r>
              <a:rPr lang="en-GB" dirty="0" smtClean="0"/>
              <a:t> § 29-9: </a:t>
            </a:r>
          </a:p>
          <a:p>
            <a:pPr marL="914400" lvl="1" indent="-457200">
              <a:buFont typeface="Wingdings" pitchFamily="2" charset="2"/>
              <a:buAutoNum type="alphaLcParenR"/>
              <a:defRPr/>
            </a:pPr>
            <a:r>
              <a:rPr lang="nb-NO" sz="1200" dirty="0" smtClean="0"/>
              <a:t>ankedomstolen, </a:t>
            </a:r>
          </a:p>
          <a:p>
            <a:pPr marL="914400" lvl="1" indent="-457200">
              <a:buFont typeface="Wingdings" pitchFamily="2" charset="2"/>
              <a:buAutoNum type="alphaLcParenR"/>
              <a:defRPr/>
            </a:pPr>
            <a:r>
              <a:rPr lang="nb-NO" sz="1200" dirty="0" smtClean="0"/>
              <a:t>navn og adresse på parter, stedfortredere og prosessfullmektiger,  </a:t>
            </a:r>
          </a:p>
          <a:p>
            <a:pPr marL="914400" lvl="1" indent="-457200">
              <a:buFont typeface="Wingdings" pitchFamily="2" charset="2"/>
              <a:buAutoNum type="alphaLcParenR"/>
              <a:defRPr/>
            </a:pPr>
            <a:r>
              <a:rPr lang="nb-NO" sz="1200" dirty="0" smtClean="0"/>
              <a:t>den avgjørelse som ankes, </a:t>
            </a:r>
          </a:p>
          <a:p>
            <a:pPr marL="914400" lvl="1" indent="-457200">
              <a:buFont typeface="Wingdings" pitchFamily="2" charset="2"/>
              <a:buAutoNum type="alphaLcParenR"/>
              <a:defRPr/>
            </a:pPr>
            <a:r>
              <a:rPr lang="nb-NO" sz="1200" dirty="0" smtClean="0"/>
              <a:t>om anken gjelder hele avgjørelsen eller bare bestemte deler av den, </a:t>
            </a:r>
          </a:p>
          <a:p>
            <a:pPr marL="914400" lvl="1" indent="-457200">
              <a:buFont typeface="Wingdings" pitchFamily="2" charset="2"/>
              <a:buAutoNum type="alphaLcParenR"/>
              <a:defRPr/>
            </a:pPr>
            <a:r>
              <a:rPr lang="nb-NO" sz="1200" dirty="0" smtClean="0"/>
              <a:t>det krav ankesaken gjelder, og en påstand som angir det resultat den ankende part krever, </a:t>
            </a:r>
          </a:p>
          <a:p>
            <a:pPr marL="914400" lvl="1" indent="-457200">
              <a:buFont typeface="Wingdings" pitchFamily="2" charset="2"/>
              <a:buAutoNum type="alphaLcParenR"/>
              <a:defRPr/>
            </a:pPr>
            <a:r>
              <a:rPr lang="nb-NO" sz="1200" dirty="0" smtClean="0"/>
              <a:t>de feil som gjøres gjeldende ved den avgjørelse som ankes,</a:t>
            </a:r>
            <a:endParaRPr lang="nb-NO" sz="1200" baseline="30000" dirty="0" smtClean="0"/>
          </a:p>
          <a:p>
            <a:pPr marL="914400" lvl="1" indent="-457200">
              <a:buFont typeface="Wingdings" pitchFamily="2" charset="2"/>
              <a:buAutoNum type="alphaLcParenR"/>
              <a:defRPr/>
            </a:pPr>
            <a:r>
              <a:rPr lang="nb-NO" sz="1200" dirty="0" smtClean="0"/>
              <a:t>den faktiske og rettslige begrunnelse for at det foreligger feil, </a:t>
            </a:r>
          </a:p>
          <a:p>
            <a:pPr marL="914400" lvl="1" indent="-457200">
              <a:buFont typeface="Wingdings" pitchFamily="2" charset="2"/>
              <a:buAutoNum type="alphaLcParenR"/>
              <a:defRPr/>
            </a:pPr>
            <a:r>
              <a:rPr lang="nb-NO" sz="1200" dirty="0" smtClean="0"/>
              <a:t>de bevis som vil bli ført,</a:t>
            </a:r>
          </a:p>
          <a:p>
            <a:pPr marL="914400" lvl="1" indent="-457200">
              <a:buFont typeface="Wingdings" pitchFamily="2" charset="2"/>
              <a:buAutoNum type="alphaLcParenR"/>
              <a:defRPr/>
            </a:pPr>
            <a:r>
              <a:rPr lang="nb-NO" sz="1200" dirty="0" smtClean="0"/>
              <a:t>grunnlaget for at retten kan behandle anken dersom det kan være tvil om dette, og</a:t>
            </a:r>
          </a:p>
          <a:p>
            <a:pPr marL="914400" lvl="1" indent="-457200">
              <a:buFont typeface="Wingdings" pitchFamily="2" charset="2"/>
              <a:buAutoNum type="alphaLcParenR"/>
              <a:defRPr/>
            </a:pPr>
            <a:r>
              <a:rPr lang="nb-NO" sz="1200" dirty="0" smtClean="0"/>
              <a:t>den ankende parts syn på den videre behandling av anken. </a:t>
            </a:r>
          </a:p>
          <a:p>
            <a:pPr lvl="2">
              <a:defRPr/>
            </a:pPr>
            <a:endParaRPr lang="en-GB"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p:txBody>
          <a:bodyPr/>
          <a:lstStyle/>
          <a:p>
            <a:r>
              <a:rPr lang="en-GB" smtClean="0"/>
              <a:t>Offentlighetsprinsippet</a:t>
            </a:r>
          </a:p>
        </p:txBody>
      </p:sp>
      <p:sp>
        <p:nvSpPr>
          <p:cNvPr id="4099" name="Plassholder for innhold 2"/>
          <p:cNvSpPr>
            <a:spLocks noGrp="1"/>
          </p:cNvSpPr>
          <p:nvPr>
            <p:ph idx="1"/>
          </p:nvPr>
        </p:nvSpPr>
        <p:spPr/>
        <p:txBody>
          <a:bodyPr/>
          <a:lstStyle/>
          <a:p>
            <a:endParaRPr lang="en-GB" smtClean="0"/>
          </a:p>
          <a:p>
            <a:r>
              <a:rPr lang="en-GB" smtClean="0"/>
              <a:t>Grunnloven § 100 femte ledd</a:t>
            </a:r>
            <a:endParaRPr lang="en-GB" sz="1400" smtClean="0"/>
          </a:p>
          <a:p>
            <a:r>
              <a:rPr lang="en-GB" smtClean="0"/>
              <a:t>EMK art 6 nr 1 og SP artikkel 14 nr 1</a:t>
            </a:r>
            <a:endParaRPr lang="en-GB" sz="1200" smtClean="0"/>
          </a:p>
          <a:p>
            <a:r>
              <a:rPr lang="en-GB" smtClean="0"/>
              <a:t>Grunnleggende rettstatsprinsipp</a:t>
            </a:r>
          </a:p>
          <a:p>
            <a:r>
              <a:rPr lang="en-GB" smtClean="0"/>
              <a:t>Garanti for den enkelte borgers rettsikkerhet</a:t>
            </a:r>
          </a:p>
          <a:p>
            <a:r>
              <a:rPr lang="en-GB" smtClean="0"/>
              <a:t>Sikre kontroll med og mulighet for kritikk av rettergangen og rettslige avgjørelser</a:t>
            </a:r>
          </a:p>
          <a:p>
            <a:r>
              <a:rPr lang="en-GB" smtClean="0"/>
              <a:t>Mediene som kontrollorganer/offentlige vaktbikkjer </a:t>
            </a:r>
          </a:p>
          <a:p>
            <a:r>
              <a:rPr lang="en-GB" smtClean="0"/>
              <a:t>Saklig og korrekt informasjon, kunnskap om domstolens virke, synliggjøre rettshåndhevelsen</a:t>
            </a:r>
          </a:p>
          <a:p>
            <a:r>
              <a:rPr lang="en-GB" smtClean="0"/>
              <a:t>Tillit til domstolene</a:t>
            </a:r>
          </a:p>
          <a:p>
            <a:endParaRPr lang="en-GB" smtClean="0"/>
          </a:p>
          <a:p>
            <a:endParaRPr lang="en-GB" smtClean="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tel 1"/>
          <p:cNvSpPr>
            <a:spLocks noGrp="1"/>
          </p:cNvSpPr>
          <p:nvPr>
            <p:ph type="title"/>
          </p:nvPr>
        </p:nvSpPr>
        <p:spPr/>
        <p:txBody>
          <a:bodyPr/>
          <a:lstStyle/>
          <a:p>
            <a:r>
              <a:rPr lang="en-GB" sz="3200" smtClean="0"/>
              <a:t>Fotografering, lyd- og fjernsynsopptak</a:t>
            </a:r>
          </a:p>
        </p:txBody>
      </p:sp>
      <p:sp>
        <p:nvSpPr>
          <p:cNvPr id="22531" name="Plassholder for innhold 2"/>
          <p:cNvSpPr>
            <a:spLocks noGrp="1"/>
          </p:cNvSpPr>
          <p:nvPr>
            <p:ph idx="1"/>
          </p:nvPr>
        </p:nvSpPr>
        <p:spPr/>
        <p:txBody>
          <a:bodyPr/>
          <a:lstStyle/>
          <a:p>
            <a:r>
              <a:rPr lang="en-GB" smtClean="0"/>
              <a:t>Straffesaker – dl § 131a: </a:t>
            </a:r>
          </a:p>
          <a:p>
            <a:pPr lvl="1"/>
            <a:r>
              <a:rPr lang="en-GB" smtClean="0"/>
              <a:t>Under forhandlingene i utgangspunktet forbudt</a:t>
            </a:r>
          </a:p>
          <a:p>
            <a:pPr lvl="1"/>
            <a:r>
              <a:rPr lang="en-GB" smtClean="0"/>
              <a:t>Retten kan gjøre unntak for hovedforhandlingen: </a:t>
            </a:r>
          </a:p>
          <a:p>
            <a:pPr lvl="2"/>
            <a:r>
              <a:rPr lang="en-GB" smtClean="0"/>
              <a:t>- hvis særlige grunner taler for – stor allmenn interesse</a:t>
            </a:r>
          </a:p>
          <a:p>
            <a:pPr lvl="2"/>
            <a:r>
              <a:rPr lang="en-GB" smtClean="0"/>
              <a:t>- forskrift fra 1985</a:t>
            </a:r>
          </a:p>
          <a:p>
            <a:pPr lvl="2"/>
            <a:r>
              <a:rPr lang="en-GB" smtClean="0"/>
              <a:t>- kan gis på vilkår: bare rettens profesjonelle aktører, stasjonære kamera, osv</a:t>
            </a:r>
          </a:p>
          <a:p>
            <a:pPr lvl="2"/>
            <a:r>
              <a:rPr lang="en-GB" smtClean="0"/>
              <a:t>- ikke ankeadgang, jfr Rt 2001 (Orderudsaken – P4)</a:t>
            </a:r>
          </a:p>
          <a:p>
            <a:pPr lvl="1"/>
            <a:r>
              <a:rPr lang="en-GB" smtClean="0"/>
              <a:t>Forbudt å fotografere/filme siktede/domfelte på vei til eller fra rettsmøtet eller under opphold i rettsbygningen med mindre samtykke fra siktede/domfelte: </a:t>
            </a:r>
          </a:p>
          <a:p>
            <a:pPr lvl="2"/>
            <a:r>
              <a:rPr lang="nb-NO" sz="1600" smtClean="0"/>
              <a:t>- Rt 2004: ”</a:t>
            </a:r>
            <a:r>
              <a:rPr lang="nb-NO" sz="1600" i="1" smtClean="0"/>
              <a:t>normalt til parkeringsplassen, og at den særskilte beskyttelse som følger av § 131a </a:t>
            </a:r>
            <a:r>
              <a:rPr lang="nb-NO" sz="1600" i="1" u="sng" smtClean="0"/>
              <a:t>ikke gjelder etter at siktede kjører vekk fra rettslokalet”</a:t>
            </a:r>
            <a:endParaRPr lang="en-GB" sz="1600" i="1" u="sng" smtClean="0"/>
          </a:p>
          <a:p>
            <a:pPr lvl="1">
              <a:buFont typeface="Wingdings" pitchFamily="2" charset="2"/>
              <a:buNone/>
            </a:pPr>
            <a:endParaRPr lang="en-GB" smtClean="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tel 1"/>
          <p:cNvSpPr>
            <a:spLocks noGrp="1"/>
          </p:cNvSpPr>
          <p:nvPr>
            <p:ph type="title"/>
          </p:nvPr>
        </p:nvSpPr>
        <p:spPr/>
        <p:txBody>
          <a:bodyPr/>
          <a:lstStyle/>
          <a:p>
            <a:r>
              <a:rPr lang="en-GB" sz="3200" smtClean="0"/>
              <a:t>Fotografering, lyd- og fjernsynsopptak</a:t>
            </a:r>
          </a:p>
        </p:txBody>
      </p:sp>
      <p:sp>
        <p:nvSpPr>
          <p:cNvPr id="23555" name="Plassholder for innhold 2"/>
          <p:cNvSpPr>
            <a:spLocks noGrp="1"/>
          </p:cNvSpPr>
          <p:nvPr>
            <p:ph idx="1"/>
          </p:nvPr>
        </p:nvSpPr>
        <p:spPr/>
        <p:txBody>
          <a:bodyPr/>
          <a:lstStyle/>
          <a:p>
            <a:endParaRPr lang="en-GB" smtClean="0"/>
          </a:p>
          <a:p>
            <a:r>
              <a:rPr lang="en-GB" smtClean="0"/>
              <a:t>Sivile saker: </a:t>
            </a:r>
          </a:p>
          <a:p>
            <a:pPr lvl="1"/>
            <a:r>
              <a:rPr lang="en-GB" smtClean="0"/>
              <a:t>Intet forbud, men antatt at retten kan fastsette etter dl § 133 hvis det forstyrrer forhandlingene</a:t>
            </a:r>
          </a:p>
          <a:p>
            <a:pPr lvl="1"/>
            <a:r>
              <a:rPr lang="en-GB" smtClean="0"/>
              <a:t>§ 133 ikke hjemmel for å nekte bruk av dataverktøy for direkte kommunikasjon med leserne via blogg fra rettsforhandlingene i straffesak, jfr lagmannsrettsavgjørelse fra 2009, må evt nedlegge referatforbud</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tel 1"/>
          <p:cNvSpPr>
            <a:spLocks noGrp="1"/>
          </p:cNvSpPr>
          <p:nvPr>
            <p:ph type="title"/>
          </p:nvPr>
        </p:nvSpPr>
        <p:spPr/>
        <p:txBody>
          <a:bodyPr/>
          <a:lstStyle/>
          <a:p>
            <a:r>
              <a:rPr lang="en-GB" smtClean="0"/>
              <a:t>Utgangspunktet </a:t>
            </a:r>
          </a:p>
        </p:txBody>
      </p:sp>
      <p:sp>
        <p:nvSpPr>
          <p:cNvPr id="5123" name="Plassholder for innhold 2"/>
          <p:cNvSpPr>
            <a:spLocks noGrp="1"/>
          </p:cNvSpPr>
          <p:nvPr>
            <p:ph idx="1"/>
          </p:nvPr>
        </p:nvSpPr>
        <p:spPr/>
        <p:txBody>
          <a:bodyPr/>
          <a:lstStyle/>
          <a:p>
            <a:r>
              <a:rPr lang="en-GB" smtClean="0"/>
              <a:t>Domstolslovens § 124: </a:t>
            </a:r>
          </a:p>
          <a:p>
            <a:endParaRPr lang="en-GB" smtClean="0"/>
          </a:p>
          <a:p>
            <a:pPr>
              <a:buFont typeface="Wingdings" pitchFamily="2" charset="2"/>
              <a:buNone/>
            </a:pPr>
            <a:r>
              <a:rPr lang="en-GB" smtClean="0"/>
              <a:t>	</a:t>
            </a:r>
            <a:r>
              <a:rPr lang="en-GB" sz="3200" smtClean="0"/>
              <a:t>“</a:t>
            </a:r>
            <a:r>
              <a:rPr lang="nb-NO" sz="3200" i="1" u="sng" smtClean="0"/>
              <a:t>Rettsmøtene</a:t>
            </a:r>
            <a:r>
              <a:rPr lang="nb-NO" sz="3200" i="1" smtClean="0"/>
              <a:t> er offentlige  og </a:t>
            </a:r>
            <a:r>
              <a:rPr lang="nb-NO" sz="3200" i="1" u="sng" smtClean="0"/>
              <a:t>forhandlingene</a:t>
            </a:r>
            <a:r>
              <a:rPr lang="nb-NO" sz="3200" i="1" smtClean="0"/>
              <a:t> og </a:t>
            </a:r>
            <a:r>
              <a:rPr lang="nb-NO" sz="3200" i="1" u="sng" smtClean="0"/>
              <a:t>rettsavgjørelsene</a:t>
            </a:r>
            <a:r>
              <a:rPr lang="nb-NO" sz="3200" i="1" smtClean="0"/>
              <a:t> kan gjengis offentlig, hvis ikke annet er bestemt i lov  eller av retten i medhold av lov.”</a:t>
            </a:r>
            <a:endParaRPr lang="en-GB" sz="3200" i="1" smtClean="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tel 1"/>
          <p:cNvSpPr>
            <a:spLocks noGrp="1"/>
          </p:cNvSpPr>
          <p:nvPr>
            <p:ph type="title"/>
          </p:nvPr>
        </p:nvSpPr>
        <p:spPr/>
        <p:txBody>
          <a:bodyPr/>
          <a:lstStyle/>
          <a:p>
            <a:r>
              <a:rPr lang="en-GB" smtClean="0"/>
              <a:t>Den videre gjennomgangen</a:t>
            </a:r>
          </a:p>
        </p:txBody>
      </p:sp>
      <p:sp>
        <p:nvSpPr>
          <p:cNvPr id="6147" name="Plassholder for innhold 2"/>
          <p:cNvSpPr>
            <a:spLocks noGrp="1"/>
          </p:cNvSpPr>
          <p:nvPr>
            <p:ph idx="1"/>
          </p:nvPr>
        </p:nvSpPr>
        <p:spPr/>
        <p:txBody>
          <a:bodyPr/>
          <a:lstStyle/>
          <a:p>
            <a:endParaRPr lang="en-GB" smtClean="0"/>
          </a:p>
          <a:p>
            <a:r>
              <a:rPr lang="en-GB" smtClean="0"/>
              <a:t>Rettsmøter</a:t>
            </a:r>
          </a:p>
          <a:p>
            <a:r>
              <a:rPr lang="en-GB" smtClean="0"/>
              <a:t>Rettsavgjørelser</a:t>
            </a:r>
          </a:p>
          <a:p>
            <a:r>
              <a:rPr lang="en-GB" smtClean="0"/>
              <a:t>Andre dokumenter</a:t>
            </a:r>
          </a:p>
          <a:p>
            <a:r>
              <a:rPr lang="en-GB" smtClean="0"/>
              <a:t>Anke </a:t>
            </a:r>
          </a:p>
          <a:p>
            <a:r>
              <a:rPr lang="en-GB" smtClean="0"/>
              <a:t>Fotografering, lyd- og fjernsynsopptak</a:t>
            </a:r>
          </a:p>
          <a:p>
            <a:endParaRPr lang="en-GB" smtClean="0"/>
          </a:p>
          <a:p>
            <a:pPr lvl="1">
              <a:buFont typeface="Wingdings" pitchFamily="2" charset="2"/>
              <a:buNone/>
            </a:pPr>
            <a:endParaRPr lang="en-GB" smtClean="0"/>
          </a:p>
          <a:p>
            <a:endParaRPr lang="en-GB" smtClean="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tel 1"/>
          <p:cNvSpPr>
            <a:spLocks noGrp="1"/>
          </p:cNvSpPr>
          <p:nvPr>
            <p:ph type="title"/>
          </p:nvPr>
        </p:nvSpPr>
        <p:spPr/>
        <p:txBody>
          <a:bodyPr/>
          <a:lstStyle/>
          <a:p>
            <a:r>
              <a:rPr lang="en-GB" smtClean="0"/>
              <a:t>Hvor finner du regelverket</a:t>
            </a:r>
          </a:p>
        </p:txBody>
      </p:sp>
      <p:sp>
        <p:nvSpPr>
          <p:cNvPr id="7171" name="Plassholder for innhold 2"/>
          <p:cNvSpPr>
            <a:spLocks noGrp="1"/>
          </p:cNvSpPr>
          <p:nvPr>
            <p:ph idx="1"/>
          </p:nvPr>
        </p:nvSpPr>
        <p:spPr/>
        <p:txBody>
          <a:bodyPr/>
          <a:lstStyle/>
          <a:p>
            <a:r>
              <a:rPr lang="en-GB" smtClean="0"/>
              <a:t>Grunnloven § 100 femte ledd</a:t>
            </a:r>
          </a:p>
          <a:p>
            <a:r>
              <a:rPr lang="en-GB" smtClean="0"/>
              <a:t>EMK art 6 nr 1 og SP art 14 nr 1</a:t>
            </a:r>
          </a:p>
          <a:p>
            <a:r>
              <a:rPr lang="en-GB" smtClean="0"/>
              <a:t>EMK art 10 </a:t>
            </a:r>
            <a:r>
              <a:rPr lang="en-GB" sz="2000" smtClean="0"/>
              <a:t>og praksis fra EMD: Tarsasag mot Ungarn 2009</a:t>
            </a:r>
          </a:p>
          <a:p>
            <a:pPr>
              <a:buFont typeface="Wingdings" pitchFamily="2" charset="2"/>
              <a:buNone/>
            </a:pPr>
            <a:endParaRPr lang="en-GB" sz="2000" smtClean="0"/>
          </a:p>
          <a:p>
            <a:r>
              <a:rPr lang="en-GB" smtClean="0"/>
              <a:t>Domstolsloven §§ 122 flg</a:t>
            </a:r>
          </a:p>
          <a:p>
            <a:r>
              <a:rPr lang="en-GB" smtClean="0"/>
              <a:t>Tvisteloven § 14-2 flg</a:t>
            </a:r>
          </a:p>
          <a:p>
            <a:r>
              <a:rPr lang="en-GB" smtClean="0"/>
              <a:t>Straffeprosessloven § 28</a:t>
            </a:r>
          </a:p>
          <a:p>
            <a:r>
              <a:rPr lang="en-GB" smtClean="0"/>
              <a:t>Forskrift om offentlighet i rettspleien fra 2001</a:t>
            </a:r>
          </a:p>
          <a:p>
            <a:r>
              <a:rPr lang="en-GB" smtClean="0"/>
              <a:t>Påtaleinstruksen §§ 4-1 flg</a:t>
            </a:r>
          </a:p>
          <a:p>
            <a:pPr>
              <a:buFont typeface="Wingdings" pitchFamily="2" charset="2"/>
              <a:buNone/>
            </a:pPr>
            <a:endParaRPr lang="en-GB" smtClean="0"/>
          </a:p>
          <a:p>
            <a:r>
              <a:rPr lang="en-GB" smtClean="0"/>
              <a:t>“Dommerne og mediene” fra dommerforeningen</a:t>
            </a:r>
          </a:p>
          <a:p>
            <a:endParaRPr lang="en-GB" smtClean="0"/>
          </a:p>
          <a:p>
            <a:endParaRPr lang="en-GB" smtClean="0"/>
          </a:p>
          <a:p>
            <a:endParaRPr lang="en-GB" smtClean="0"/>
          </a:p>
          <a:p>
            <a:pPr lvl="1">
              <a:buFont typeface="Wingdings" pitchFamily="2" charset="2"/>
              <a:buNone/>
            </a:pPr>
            <a:endParaRPr lang="en-GB" smtClean="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tel 1"/>
          <p:cNvSpPr>
            <a:spLocks noGrp="1"/>
          </p:cNvSpPr>
          <p:nvPr>
            <p:ph type="title"/>
          </p:nvPr>
        </p:nvSpPr>
        <p:spPr/>
        <p:txBody>
          <a:bodyPr/>
          <a:lstStyle/>
          <a:p>
            <a:r>
              <a:rPr lang="en-GB" smtClean="0"/>
              <a:t>Rett til informasjon om rettsmøter </a:t>
            </a:r>
          </a:p>
        </p:txBody>
      </p:sp>
      <p:sp>
        <p:nvSpPr>
          <p:cNvPr id="5123" name="Plassholder for innhold 2"/>
          <p:cNvSpPr>
            <a:spLocks noGrp="1"/>
          </p:cNvSpPr>
          <p:nvPr>
            <p:ph idx="1"/>
          </p:nvPr>
        </p:nvSpPr>
        <p:spPr/>
        <p:txBody>
          <a:bodyPr/>
          <a:lstStyle/>
          <a:p>
            <a:pPr>
              <a:defRPr/>
            </a:pPr>
            <a:endParaRPr lang="en-GB" dirty="0" smtClean="0"/>
          </a:p>
          <a:p>
            <a:pPr>
              <a:defRPr/>
            </a:pPr>
            <a:r>
              <a:rPr lang="en-GB" dirty="0" err="1" smtClean="0"/>
              <a:t>Forutsetning</a:t>
            </a:r>
            <a:r>
              <a:rPr lang="en-GB" dirty="0" smtClean="0"/>
              <a:t> for </a:t>
            </a:r>
            <a:r>
              <a:rPr lang="en-GB" dirty="0" err="1" smtClean="0"/>
              <a:t>offentlighet</a:t>
            </a:r>
            <a:r>
              <a:rPr lang="en-GB" dirty="0" smtClean="0"/>
              <a:t> </a:t>
            </a:r>
            <a:r>
              <a:rPr lang="en-GB" dirty="0" err="1" smtClean="0"/>
              <a:t>i</a:t>
            </a:r>
            <a:r>
              <a:rPr lang="en-GB" dirty="0" smtClean="0"/>
              <a:t> </a:t>
            </a:r>
            <a:r>
              <a:rPr lang="en-GB" dirty="0" err="1" smtClean="0"/>
              <a:t>rettspleien</a:t>
            </a:r>
            <a:endParaRPr lang="en-GB" dirty="0" smtClean="0"/>
          </a:p>
          <a:p>
            <a:pPr>
              <a:defRPr/>
            </a:pPr>
            <a:r>
              <a:rPr lang="en-GB" dirty="0" err="1" smtClean="0"/>
              <a:t>Alle</a:t>
            </a:r>
            <a:r>
              <a:rPr lang="en-GB" dirty="0" smtClean="0"/>
              <a:t> </a:t>
            </a:r>
            <a:r>
              <a:rPr lang="en-GB" dirty="0" err="1" smtClean="0"/>
              <a:t>rett</a:t>
            </a:r>
            <a:r>
              <a:rPr lang="en-GB" dirty="0" smtClean="0"/>
              <a:t> </a:t>
            </a:r>
            <a:r>
              <a:rPr lang="en-GB" dirty="0" err="1" smtClean="0"/>
              <a:t>til</a:t>
            </a:r>
            <a:r>
              <a:rPr lang="en-GB" dirty="0" smtClean="0"/>
              <a:t> å </a:t>
            </a:r>
            <a:r>
              <a:rPr lang="en-GB" dirty="0" err="1" smtClean="0"/>
              <a:t>få</a:t>
            </a:r>
            <a:r>
              <a:rPr lang="en-GB" dirty="0" smtClean="0"/>
              <a:t> </a:t>
            </a:r>
            <a:r>
              <a:rPr lang="en-GB" dirty="0" err="1" smtClean="0"/>
              <a:t>opplyst</a:t>
            </a:r>
            <a:r>
              <a:rPr lang="en-GB" dirty="0" smtClean="0"/>
              <a:t> </a:t>
            </a:r>
            <a:r>
              <a:rPr lang="en-GB" dirty="0" err="1" smtClean="0"/>
              <a:t>tid</a:t>
            </a:r>
            <a:r>
              <a:rPr lang="en-GB" dirty="0" smtClean="0"/>
              <a:t> og </a:t>
            </a:r>
            <a:r>
              <a:rPr lang="en-GB" dirty="0" err="1" smtClean="0"/>
              <a:t>sted</a:t>
            </a:r>
            <a:r>
              <a:rPr lang="en-GB" dirty="0" smtClean="0"/>
              <a:t> for </a:t>
            </a:r>
            <a:r>
              <a:rPr lang="en-GB" dirty="0" err="1" smtClean="0"/>
              <a:t>berammet</a:t>
            </a:r>
            <a:r>
              <a:rPr lang="en-GB" dirty="0" smtClean="0"/>
              <a:t> </a:t>
            </a:r>
            <a:r>
              <a:rPr lang="en-GB" dirty="0" err="1" smtClean="0"/>
              <a:t>rettsmøte</a:t>
            </a:r>
            <a:r>
              <a:rPr lang="en-GB" dirty="0" smtClean="0"/>
              <a:t> </a:t>
            </a:r>
            <a:r>
              <a:rPr lang="en-GB" dirty="0" err="1" smtClean="0"/>
              <a:t>i</a:t>
            </a:r>
            <a:r>
              <a:rPr lang="en-GB" dirty="0" smtClean="0"/>
              <a:t> </a:t>
            </a:r>
            <a:r>
              <a:rPr lang="en-GB" dirty="0" err="1" smtClean="0"/>
              <a:t>bestemt</a:t>
            </a:r>
            <a:r>
              <a:rPr lang="en-GB" dirty="0" smtClean="0"/>
              <a:t> </a:t>
            </a:r>
            <a:r>
              <a:rPr lang="en-GB" dirty="0" err="1" smtClean="0"/>
              <a:t>sak</a:t>
            </a:r>
            <a:r>
              <a:rPr lang="en-GB" dirty="0" smtClean="0"/>
              <a:t> - dl § 122</a:t>
            </a:r>
          </a:p>
          <a:p>
            <a:pPr>
              <a:defRPr/>
            </a:pPr>
            <a:r>
              <a:rPr lang="en-GB" dirty="0" err="1" smtClean="0"/>
              <a:t>Berammingslister</a:t>
            </a:r>
            <a:r>
              <a:rPr lang="en-GB" dirty="0" smtClean="0"/>
              <a:t>, </a:t>
            </a:r>
            <a:r>
              <a:rPr lang="en-GB" dirty="0" err="1" smtClean="0"/>
              <a:t>jfr</a:t>
            </a:r>
            <a:r>
              <a:rPr lang="en-GB" dirty="0" smtClean="0"/>
              <a:t> </a:t>
            </a:r>
            <a:r>
              <a:rPr lang="en-GB" dirty="0" err="1" smtClean="0"/>
              <a:t>forskrift</a:t>
            </a:r>
            <a:r>
              <a:rPr lang="en-GB" dirty="0" smtClean="0"/>
              <a:t> </a:t>
            </a:r>
            <a:r>
              <a:rPr lang="en-GB" dirty="0" err="1" smtClean="0"/>
              <a:t>om</a:t>
            </a:r>
            <a:r>
              <a:rPr lang="en-GB" dirty="0" smtClean="0"/>
              <a:t> off </a:t>
            </a:r>
            <a:r>
              <a:rPr lang="en-GB" dirty="0" err="1" smtClean="0"/>
              <a:t>i</a:t>
            </a:r>
            <a:r>
              <a:rPr lang="en-GB" dirty="0" smtClean="0"/>
              <a:t> </a:t>
            </a:r>
            <a:r>
              <a:rPr lang="en-GB" dirty="0" err="1" smtClean="0"/>
              <a:t>rettspeien</a:t>
            </a:r>
            <a:r>
              <a:rPr lang="en-GB" dirty="0" smtClean="0"/>
              <a:t>: </a:t>
            </a:r>
          </a:p>
          <a:p>
            <a:pPr lvl="1">
              <a:defRPr/>
            </a:pPr>
            <a:r>
              <a:rPr lang="en-GB" dirty="0" err="1" smtClean="0"/>
              <a:t>Tid</a:t>
            </a:r>
            <a:r>
              <a:rPr lang="en-GB" dirty="0" smtClean="0"/>
              <a:t>, </a:t>
            </a:r>
            <a:r>
              <a:rPr lang="en-GB" dirty="0" err="1" smtClean="0"/>
              <a:t>sted</a:t>
            </a:r>
            <a:r>
              <a:rPr lang="en-GB" dirty="0" smtClean="0"/>
              <a:t>, art, </a:t>
            </a:r>
            <a:r>
              <a:rPr lang="en-GB" dirty="0" err="1" smtClean="0"/>
              <a:t>saksnr</a:t>
            </a:r>
            <a:r>
              <a:rPr lang="en-GB" dirty="0" smtClean="0"/>
              <a:t>, </a:t>
            </a:r>
            <a:r>
              <a:rPr lang="en-GB" dirty="0" err="1" smtClean="0"/>
              <a:t>kort</a:t>
            </a:r>
            <a:r>
              <a:rPr lang="en-GB" dirty="0" smtClean="0"/>
              <a:t> </a:t>
            </a:r>
            <a:r>
              <a:rPr lang="en-GB" dirty="0" err="1" smtClean="0"/>
              <a:t>om</a:t>
            </a:r>
            <a:r>
              <a:rPr lang="en-GB" dirty="0" smtClean="0"/>
              <a:t> </a:t>
            </a:r>
            <a:r>
              <a:rPr lang="en-GB" dirty="0" err="1" smtClean="0"/>
              <a:t>hva</a:t>
            </a:r>
            <a:r>
              <a:rPr lang="en-GB" dirty="0" smtClean="0"/>
              <a:t> </a:t>
            </a:r>
            <a:r>
              <a:rPr lang="en-GB" dirty="0" err="1" smtClean="0"/>
              <a:t>saken</a:t>
            </a:r>
            <a:r>
              <a:rPr lang="en-GB" dirty="0" smtClean="0"/>
              <a:t> </a:t>
            </a:r>
            <a:r>
              <a:rPr lang="en-GB" dirty="0" err="1" smtClean="0"/>
              <a:t>gjelder</a:t>
            </a:r>
            <a:r>
              <a:rPr lang="en-GB" dirty="0" smtClean="0"/>
              <a:t>, </a:t>
            </a:r>
            <a:r>
              <a:rPr lang="en-GB" dirty="0" err="1" smtClean="0"/>
              <a:t>rettens</a:t>
            </a:r>
            <a:r>
              <a:rPr lang="en-GB" dirty="0" smtClean="0"/>
              <a:t> </a:t>
            </a:r>
            <a:r>
              <a:rPr lang="en-GB" dirty="0" err="1" smtClean="0"/>
              <a:t>formann</a:t>
            </a:r>
            <a:r>
              <a:rPr lang="en-GB" dirty="0" smtClean="0"/>
              <a:t>, </a:t>
            </a:r>
            <a:r>
              <a:rPr lang="en-GB" dirty="0" err="1" smtClean="0"/>
              <a:t>partenes</a:t>
            </a:r>
            <a:r>
              <a:rPr lang="en-GB" dirty="0" smtClean="0"/>
              <a:t> </a:t>
            </a:r>
            <a:r>
              <a:rPr lang="en-GB" dirty="0" err="1" smtClean="0"/>
              <a:t>rettslige</a:t>
            </a:r>
            <a:r>
              <a:rPr lang="en-GB" dirty="0" smtClean="0"/>
              <a:t> </a:t>
            </a:r>
            <a:r>
              <a:rPr lang="en-GB" dirty="0" err="1" smtClean="0"/>
              <a:t>representanter</a:t>
            </a:r>
            <a:endParaRPr lang="en-GB" dirty="0" smtClean="0"/>
          </a:p>
          <a:p>
            <a:pPr lvl="1">
              <a:defRPr/>
            </a:pPr>
            <a:r>
              <a:rPr lang="en-GB" dirty="0" err="1" smtClean="0"/>
              <a:t>Partenes</a:t>
            </a:r>
            <a:r>
              <a:rPr lang="en-GB" dirty="0" smtClean="0"/>
              <a:t> </a:t>
            </a:r>
            <a:r>
              <a:rPr lang="en-GB" dirty="0" err="1" smtClean="0"/>
              <a:t>navn</a:t>
            </a:r>
            <a:r>
              <a:rPr lang="en-GB" dirty="0" smtClean="0"/>
              <a:t> </a:t>
            </a:r>
            <a:r>
              <a:rPr lang="en-GB" dirty="0" err="1" smtClean="0"/>
              <a:t>unntas</a:t>
            </a:r>
            <a:r>
              <a:rPr lang="en-GB" dirty="0" smtClean="0"/>
              <a:t> </a:t>
            </a:r>
            <a:r>
              <a:rPr lang="en-GB" dirty="0" err="1" smtClean="0"/>
              <a:t>i</a:t>
            </a:r>
            <a:r>
              <a:rPr lang="en-GB" dirty="0" smtClean="0"/>
              <a:t> </a:t>
            </a:r>
            <a:r>
              <a:rPr lang="en-GB" dirty="0" err="1" smtClean="0"/>
              <a:t>visse</a:t>
            </a:r>
            <a:r>
              <a:rPr lang="en-GB" dirty="0" smtClean="0"/>
              <a:t> </a:t>
            </a:r>
            <a:r>
              <a:rPr lang="en-GB" dirty="0" err="1" smtClean="0"/>
              <a:t>saker</a:t>
            </a:r>
            <a:endParaRPr lang="en-GB" dirty="0" smtClean="0"/>
          </a:p>
          <a:p>
            <a:pPr lvl="1">
              <a:defRPr/>
            </a:pPr>
            <a:r>
              <a:rPr lang="en-GB" dirty="0" err="1" smtClean="0"/>
              <a:t>Åpne</a:t>
            </a:r>
            <a:r>
              <a:rPr lang="en-GB" dirty="0" smtClean="0"/>
              <a:t> </a:t>
            </a:r>
            <a:r>
              <a:rPr lang="en-GB" dirty="0" err="1" smtClean="0"/>
              <a:t>nettsider</a:t>
            </a:r>
            <a:r>
              <a:rPr lang="en-GB" dirty="0" smtClean="0"/>
              <a:t> for </a:t>
            </a:r>
            <a:r>
              <a:rPr lang="en-GB" dirty="0" err="1" smtClean="0"/>
              <a:t>allmennheten</a:t>
            </a:r>
            <a:r>
              <a:rPr lang="en-GB" dirty="0" smtClean="0"/>
              <a:t> (</a:t>
            </a:r>
            <a:r>
              <a:rPr lang="en-GB" dirty="0" err="1" smtClean="0"/>
              <a:t>ikke</a:t>
            </a:r>
            <a:r>
              <a:rPr lang="en-GB" dirty="0" smtClean="0"/>
              <a:t> </a:t>
            </a:r>
            <a:r>
              <a:rPr lang="en-GB" dirty="0" err="1" smtClean="0"/>
              <a:t>siktedes</a:t>
            </a:r>
            <a:r>
              <a:rPr lang="en-GB" dirty="0" smtClean="0"/>
              <a:t> </a:t>
            </a:r>
            <a:r>
              <a:rPr lang="en-GB" dirty="0" err="1" smtClean="0"/>
              <a:t>navn</a:t>
            </a:r>
            <a:r>
              <a:rPr lang="en-GB" dirty="0" smtClean="0"/>
              <a:t>)</a:t>
            </a:r>
          </a:p>
          <a:p>
            <a:pPr lvl="1">
              <a:defRPr/>
            </a:pPr>
            <a:r>
              <a:rPr lang="en-GB" dirty="0" err="1" smtClean="0"/>
              <a:t>Lukkede</a:t>
            </a:r>
            <a:r>
              <a:rPr lang="en-GB" dirty="0" smtClean="0"/>
              <a:t> </a:t>
            </a:r>
            <a:r>
              <a:rPr lang="en-GB" dirty="0" err="1" smtClean="0"/>
              <a:t>nettsider</a:t>
            </a:r>
            <a:r>
              <a:rPr lang="en-GB" dirty="0" smtClean="0"/>
              <a:t> for media</a:t>
            </a:r>
          </a:p>
          <a:p>
            <a:pPr lvl="2">
              <a:defRPr/>
            </a:pPr>
            <a:endParaRPr lang="en-GB" sz="1000" dirty="0" smtClean="0"/>
          </a:p>
          <a:p>
            <a:pPr lvl="2">
              <a:defRPr/>
            </a:pPr>
            <a:endParaRPr lang="en-GB" dirty="0" smtClean="0"/>
          </a:p>
          <a:p>
            <a:pPr lvl="2">
              <a:defRPr/>
            </a:pPr>
            <a:endParaRPr lang="en-GB" dirty="0" smtClean="0"/>
          </a:p>
          <a:p>
            <a:pPr marL="1314450" lvl="2" indent="-457200">
              <a:defRPr/>
            </a:pPr>
            <a:r>
              <a:rPr lang="en-GB" dirty="0" smtClean="0"/>
              <a:t> </a:t>
            </a:r>
          </a:p>
          <a:p>
            <a:pPr lvl="2">
              <a:buFont typeface="Wingdings" pitchFamily="2" charset="2"/>
              <a:buNone/>
              <a:defRPr/>
            </a:pPr>
            <a:endParaRPr lang="en-GB" dirty="0" smtClean="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tel 1"/>
          <p:cNvSpPr>
            <a:spLocks noGrp="1"/>
          </p:cNvSpPr>
          <p:nvPr>
            <p:ph type="title"/>
          </p:nvPr>
        </p:nvSpPr>
        <p:spPr/>
        <p:txBody>
          <a:bodyPr/>
          <a:lstStyle/>
          <a:p>
            <a:r>
              <a:rPr lang="en-GB" smtClean="0"/>
              <a:t>Rettsmøter</a:t>
            </a:r>
          </a:p>
        </p:txBody>
      </p:sp>
      <p:sp>
        <p:nvSpPr>
          <p:cNvPr id="9219" name="Plassholder for innhold 2"/>
          <p:cNvSpPr>
            <a:spLocks noGrp="1"/>
          </p:cNvSpPr>
          <p:nvPr>
            <p:ph idx="1"/>
          </p:nvPr>
        </p:nvSpPr>
        <p:spPr/>
        <p:txBody>
          <a:bodyPr/>
          <a:lstStyle/>
          <a:p>
            <a:r>
              <a:rPr lang="en-GB" smtClean="0"/>
              <a:t>Hovedregel: offentlige</a:t>
            </a:r>
          </a:p>
          <a:p>
            <a:r>
              <a:rPr lang="en-GB" smtClean="0"/>
              <a:t>Lukkede dører – dl § 125: </a:t>
            </a:r>
          </a:p>
          <a:p>
            <a:pPr lvl="1"/>
            <a:r>
              <a:rPr lang="en-GB" smtClean="0"/>
              <a:t>Skal lukkes uten særskilt kjennelse: </a:t>
            </a:r>
          </a:p>
          <a:p>
            <a:pPr lvl="2"/>
            <a:r>
              <a:rPr lang="en-GB" smtClean="0"/>
              <a:t>- familiesaker, barnevern, tvangsinnl., rikets sikkerhet, osv</a:t>
            </a:r>
          </a:p>
          <a:p>
            <a:pPr lvl="1"/>
            <a:r>
              <a:rPr lang="en-GB" smtClean="0"/>
              <a:t>“Kan”-regler:  </a:t>
            </a:r>
          </a:p>
          <a:p>
            <a:pPr lvl="2"/>
            <a:r>
              <a:rPr lang="en-GB" smtClean="0"/>
              <a:t>- hensynet til privatlivets fred </a:t>
            </a:r>
            <a:r>
              <a:rPr lang="en-GB" i="1" smtClean="0"/>
              <a:t>krever</a:t>
            </a:r>
            <a:r>
              <a:rPr lang="en-GB" smtClean="0"/>
              <a:t> det</a:t>
            </a:r>
          </a:p>
          <a:p>
            <a:pPr lvl="2"/>
            <a:r>
              <a:rPr lang="en-GB" smtClean="0"/>
              <a:t>- </a:t>
            </a:r>
            <a:r>
              <a:rPr lang="en-GB" i="1" smtClean="0"/>
              <a:t>påkrevd</a:t>
            </a:r>
            <a:r>
              <a:rPr lang="en-GB" smtClean="0"/>
              <a:t> pga særlige forhold vanskeliggjøre sakens oppl</a:t>
            </a:r>
            <a:r>
              <a:rPr lang="en-GB" sz="1000" smtClean="0"/>
              <a:t> </a:t>
            </a:r>
            <a:endParaRPr lang="en-GB" smtClean="0"/>
          </a:p>
          <a:p>
            <a:pPr lvl="1"/>
            <a:r>
              <a:rPr lang="en-GB" smtClean="0"/>
              <a:t>Behandling av spørsmålet om lukkede dører</a:t>
            </a:r>
          </a:p>
          <a:p>
            <a:pPr lvl="2"/>
            <a:r>
              <a:rPr lang="en-GB" smtClean="0"/>
              <a:t>- Uttalerett? </a:t>
            </a:r>
            <a:endParaRPr lang="en-GB" sz="1200" smtClean="0"/>
          </a:p>
          <a:p>
            <a:pPr lvl="2"/>
            <a:r>
              <a:rPr lang="en-GB" smtClean="0"/>
              <a:t>- Eksempel: fengslingsmøte i Terrorsaken</a:t>
            </a:r>
            <a:endParaRPr lang="en-GB" sz="1200" smtClean="0"/>
          </a:p>
          <a:p>
            <a:pPr lvl="1"/>
            <a:r>
              <a:rPr lang="en-GB" smtClean="0"/>
              <a:t>Ikke ankeadgang for pressen</a:t>
            </a:r>
          </a:p>
          <a:p>
            <a:pPr lvl="1"/>
            <a:r>
              <a:rPr lang="en-GB" smtClean="0"/>
              <a:t>Fengslingssaker – åpne dører</a:t>
            </a:r>
          </a:p>
          <a:p>
            <a:pPr lvl="1"/>
            <a:r>
              <a:rPr lang="en-GB" smtClean="0"/>
              <a:t>Pressen kan gis anledning til å være tilstede </a:t>
            </a:r>
          </a:p>
          <a:p>
            <a:pPr lvl="1"/>
            <a:r>
              <a:rPr lang="en-GB" smtClean="0"/>
              <a:t>Referatforbud som alternativ til lukking av dørene</a:t>
            </a:r>
            <a:r>
              <a:rPr lang="en-GB" sz="600" smtClean="0"/>
              <a:t> </a:t>
            </a:r>
            <a:endParaRPr lang="en-GB" smtClean="0"/>
          </a:p>
          <a:p>
            <a:pPr lvl="1"/>
            <a:endParaRPr lang="en-GB" smtClean="0"/>
          </a:p>
          <a:p>
            <a:endParaRPr lang="en-GB" smtClean="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tel 1"/>
          <p:cNvSpPr>
            <a:spLocks noGrp="1"/>
          </p:cNvSpPr>
          <p:nvPr>
            <p:ph type="title"/>
          </p:nvPr>
        </p:nvSpPr>
        <p:spPr/>
        <p:txBody>
          <a:bodyPr/>
          <a:lstStyle/>
          <a:p>
            <a:r>
              <a:rPr lang="en-GB" smtClean="0"/>
              <a:t>Referatadgang – rettsmøter </a:t>
            </a:r>
          </a:p>
        </p:txBody>
      </p:sp>
      <p:sp>
        <p:nvSpPr>
          <p:cNvPr id="10243" name="Plassholder for innhold 2"/>
          <p:cNvSpPr>
            <a:spLocks noGrp="1"/>
          </p:cNvSpPr>
          <p:nvPr>
            <p:ph idx="1"/>
          </p:nvPr>
        </p:nvSpPr>
        <p:spPr/>
        <p:txBody>
          <a:bodyPr/>
          <a:lstStyle/>
          <a:p>
            <a:r>
              <a:rPr lang="en-GB" smtClean="0"/>
              <a:t>Hovedregel: tillatt referere offentlig fra rettsmøter, også ved lukkede dører</a:t>
            </a:r>
          </a:p>
          <a:p>
            <a:pPr>
              <a:buFont typeface="Wingdings" pitchFamily="2" charset="2"/>
              <a:buNone/>
            </a:pPr>
            <a:endParaRPr lang="en-GB" sz="1200" smtClean="0"/>
          </a:p>
          <a:p>
            <a:r>
              <a:rPr lang="en-GB" smtClean="0"/>
              <a:t>Unntak – dl § 129: </a:t>
            </a:r>
          </a:p>
          <a:p>
            <a:pPr lvl="1"/>
            <a:r>
              <a:rPr lang="en-GB" smtClean="0"/>
              <a:t>Automatisk referatforbud: Rettsmøter under etterforskningen</a:t>
            </a:r>
            <a:r>
              <a:rPr lang="en-GB" sz="1200" smtClean="0"/>
              <a:t>, </a:t>
            </a:r>
            <a:r>
              <a:rPr lang="en-GB" smtClean="0"/>
              <a:t>med mindre retten har gitt tillatelse</a:t>
            </a:r>
            <a:endParaRPr lang="en-GB" sz="1200" smtClean="0"/>
          </a:p>
          <a:p>
            <a:pPr lvl="1"/>
            <a:r>
              <a:rPr lang="en-GB" smtClean="0"/>
              <a:t>Retten </a:t>
            </a:r>
            <a:r>
              <a:rPr lang="en-GB" i="1" smtClean="0"/>
              <a:t>kan</a:t>
            </a:r>
            <a:r>
              <a:rPr lang="en-GB" smtClean="0"/>
              <a:t> beslutte helt eller </a:t>
            </a:r>
            <a:r>
              <a:rPr lang="en-GB" i="1" smtClean="0"/>
              <a:t>delvis</a:t>
            </a:r>
            <a:r>
              <a:rPr lang="en-GB" smtClean="0"/>
              <a:t> referatforbud:</a:t>
            </a:r>
          </a:p>
          <a:p>
            <a:pPr lvl="2"/>
            <a:r>
              <a:rPr lang="en-GB" smtClean="0"/>
              <a:t>- frykt for skade på sakens opplysning eller pådømmelse</a:t>
            </a:r>
            <a:endParaRPr lang="en-GB" sz="1200" smtClean="0"/>
          </a:p>
          <a:p>
            <a:pPr lvl="2"/>
            <a:r>
              <a:rPr lang="en-GB" smtClean="0"/>
              <a:t>- rettsmøtet holdes eller kan holdes for lukkede dører</a:t>
            </a:r>
            <a:endParaRPr lang="en-GB" sz="1200" smtClean="0"/>
          </a:p>
          <a:p>
            <a:pPr lvl="2"/>
            <a:r>
              <a:rPr lang="en-GB" smtClean="0"/>
              <a:t>- kan ankes</a:t>
            </a:r>
            <a:endParaRPr lang="en-GB" sz="1000" smtClean="0"/>
          </a:p>
          <a:p>
            <a:pPr lvl="1"/>
            <a:r>
              <a:rPr lang="en-GB" smtClean="0"/>
              <a:t>Barne- og familiesaker, ved “særlige grunner” kan retten gi tillatelse til anonymisert referat</a:t>
            </a:r>
          </a:p>
          <a:p>
            <a:pPr>
              <a:buFont typeface="Wingdings" pitchFamily="2" charset="2"/>
              <a:buNone/>
            </a:pPr>
            <a:endParaRPr lang="en-GB" smtClean="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tel 1"/>
          <p:cNvSpPr>
            <a:spLocks noGrp="1"/>
          </p:cNvSpPr>
          <p:nvPr>
            <p:ph type="title"/>
          </p:nvPr>
        </p:nvSpPr>
        <p:spPr/>
        <p:txBody>
          <a:bodyPr/>
          <a:lstStyle/>
          <a:p>
            <a:r>
              <a:rPr lang="en-GB" smtClean="0"/>
              <a:t>Referatadgang - rettsavgjørelser</a:t>
            </a:r>
          </a:p>
        </p:txBody>
      </p:sp>
      <p:sp>
        <p:nvSpPr>
          <p:cNvPr id="11267" name="Plassholder for innhold 2"/>
          <p:cNvSpPr>
            <a:spLocks noGrp="1"/>
          </p:cNvSpPr>
          <p:nvPr>
            <p:ph idx="1"/>
          </p:nvPr>
        </p:nvSpPr>
        <p:spPr/>
        <p:txBody>
          <a:bodyPr/>
          <a:lstStyle/>
          <a:p>
            <a:r>
              <a:rPr lang="en-GB" smtClean="0"/>
              <a:t>Hovedregel: alle rettsavgjørelser kan gjengis offentlig</a:t>
            </a:r>
          </a:p>
          <a:p>
            <a:r>
              <a:rPr lang="en-GB" smtClean="0"/>
              <a:t>Unntak – dl § 130: </a:t>
            </a:r>
          </a:p>
          <a:p>
            <a:pPr lvl="1"/>
            <a:r>
              <a:rPr lang="en-GB" smtClean="0"/>
              <a:t>Retten </a:t>
            </a:r>
            <a:r>
              <a:rPr lang="en-GB" i="1" smtClean="0"/>
              <a:t>kan</a:t>
            </a:r>
            <a:r>
              <a:rPr lang="en-GB" smtClean="0"/>
              <a:t> beslutte hvis personvernhensyn </a:t>
            </a:r>
            <a:r>
              <a:rPr lang="en-GB" i="1" smtClean="0"/>
              <a:t>krever</a:t>
            </a:r>
            <a:r>
              <a:rPr lang="en-GB" smtClean="0"/>
              <a:t> det:</a:t>
            </a:r>
          </a:p>
          <a:p>
            <a:pPr lvl="2"/>
            <a:r>
              <a:rPr lang="en-GB" smtClean="0"/>
              <a:t>- Anonymisering eller begrenset til avsnitt i domsgrunnene, sjelden totalforbud, “fundamentalt rettstatsprinsipp”, jfr Rt 2007 s 518, Rt 2011 s 570</a:t>
            </a:r>
          </a:p>
          <a:p>
            <a:pPr lvl="2"/>
            <a:r>
              <a:rPr lang="en-GB" smtClean="0"/>
              <a:t>- tvangsinngrep (barnevern, tvangsinnleggelse osv)</a:t>
            </a:r>
          </a:p>
          <a:p>
            <a:pPr lvl="2"/>
            <a:r>
              <a:rPr lang="en-GB" smtClean="0"/>
              <a:t>- fornærmedes identitet </a:t>
            </a:r>
          </a:p>
          <a:p>
            <a:pPr lvl="2"/>
            <a:r>
              <a:rPr lang="en-GB" smtClean="0"/>
              <a:t>- sjelden domfeltes eller siktedes identitet</a:t>
            </a:r>
          </a:p>
          <a:p>
            <a:pPr lvl="2"/>
            <a:r>
              <a:rPr lang="en-GB" smtClean="0"/>
              <a:t>- forhold av klart privat karakter ikke nødvendigvis tilstr</a:t>
            </a:r>
          </a:p>
          <a:p>
            <a:pPr lvl="2"/>
            <a:r>
              <a:rPr lang="en-GB" smtClean="0"/>
              <a:t>- domsslutningen alltid offentlig (evt i anonymisert form)</a:t>
            </a:r>
          </a:p>
          <a:p>
            <a:pPr lvl="1"/>
            <a:r>
              <a:rPr lang="en-GB" smtClean="0"/>
              <a:t>Retten </a:t>
            </a:r>
            <a:r>
              <a:rPr lang="en-GB" i="1" smtClean="0"/>
              <a:t>kan</a:t>
            </a:r>
            <a:r>
              <a:rPr lang="en-GB" smtClean="0"/>
              <a:t> beslutte for avgjørelser under etterforskning: </a:t>
            </a:r>
          </a:p>
          <a:p>
            <a:pPr lvl="2"/>
            <a:r>
              <a:rPr lang="en-GB" smtClean="0"/>
              <a:t>-  etterforskningshensyn </a:t>
            </a:r>
            <a:r>
              <a:rPr lang="en-GB" i="1" smtClean="0"/>
              <a:t>krever</a:t>
            </a:r>
            <a:r>
              <a:rPr lang="en-GB" smtClean="0"/>
              <a:t> det - nødvendig </a:t>
            </a:r>
          </a:p>
          <a:p>
            <a:pPr lvl="1"/>
            <a:r>
              <a:rPr lang="en-GB" smtClean="0"/>
              <a:t>Ankerett </a:t>
            </a:r>
          </a:p>
          <a:p>
            <a:pPr lvl="1"/>
            <a:r>
              <a:rPr lang="en-GB" smtClean="0"/>
              <a:t>Familiesaker – kun i anonymisert form</a:t>
            </a:r>
          </a:p>
          <a:p>
            <a:pPr lvl="2"/>
            <a:endParaRPr lang="en-GB" smtClean="0"/>
          </a:p>
          <a:p>
            <a:pPr lvl="2"/>
            <a:endParaRPr lang="en-GB" smtClean="0"/>
          </a:p>
          <a:p>
            <a:pPr lvl="1">
              <a:buFont typeface="Wingdings" pitchFamily="2" charset="2"/>
              <a:buNone/>
            </a:pPr>
            <a:endParaRPr lang="en-GB" smtClean="0"/>
          </a:p>
          <a:p>
            <a:pPr lvl="2"/>
            <a:endParaRPr lang="en-GB" smtClean="0"/>
          </a:p>
        </p:txBody>
      </p:sp>
    </p:spTree>
  </p:cSld>
  <p:clrMapOvr>
    <a:masterClrMapping/>
  </p:clrMapOvr>
  <p:transition>
    <p:dissolve/>
  </p:transition>
</p:sld>
</file>

<file path=ppt/theme/theme1.xml><?xml version="1.0" encoding="utf-8"?>
<a:theme xmlns:a="http://schemas.openxmlformats.org/drawingml/2006/main" name="NRK_lyslogo">
  <a:themeElements>
    <a:clrScheme name="">
      <a:dk1>
        <a:srgbClr val="000000"/>
      </a:dk1>
      <a:lt1>
        <a:srgbClr val="B2B2B2"/>
      </a:lt1>
      <a:dk2>
        <a:srgbClr val="000000"/>
      </a:dk2>
      <a:lt2>
        <a:srgbClr val="808080"/>
      </a:lt2>
      <a:accent1>
        <a:srgbClr val="00CC99"/>
      </a:accent1>
      <a:accent2>
        <a:srgbClr val="3333CC"/>
      </a:accent2>
      <a:accent3>
        <a:srgbClr val="D5D5D5"/>
      </a:accent3>
      <a:accent4>
        <a:srgbClr val="000000"/>
      </a:accent4>
      <a:accent5>
        <a:srgbClr val="AAE2CA"/>
      </a:accent5>
      <a:accent6>
        <a:srgbClr val="2D2DB9"/>
      </a:accent6>
      <a:hlink>
        <a:srgbClr val="CCCCFF"/>
      </a:hlink>
      <a:folHlink>
        <a:srgbClr val="B2B2B2"/>
      </a:folHlink>
    </a:clrScheme>
    <a:fontScheme name="NRK_lyslogo">
      <a:majorFont>
        <a:latin typeface="News Gothic MT"/>
        <a:ea typeface=""/>
        <a:cs typeface=""/>
      </a:majorFont>
      <a:minorFont>
        <a:latin typeface="News Gothic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rgbClr val="777777"/>
          </a:buClr>
          <a:buSzTx/>
          <a:buFont typeface="Wingdings" pitchFamily="2" charset="2"/>
          <a:buChar char="l"/>
          <a:tabLst/>
          <a:defRPr kumimoji="0" lang="en-US" sz="2400" b="0" i="0" u="none" strike="noStrike" cap="none" normalizeH="0" baseline="0" smtClean="0">
            <a:ln>
              <a:noFill/>
            </a:ln>
            <a:solidFill>
              <a:schemeClr val="tx1"/>
            </a:solidFill>
            <a:effectLst/>
            <a:latin typeface="News Gothic MT"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rgbClr val="777777"/>
          </a:buClr>
          <a:buSzTx/>
          <a:buFont typeface="Wingdings" pitchFamily="2" charset="2"/>
          <a:buChar char="l"/>
          <a:tabLst/>
          <a:defRPr kumimoji="0" lang="en-US" sz="2400" b="0" i="0" u="none" strike="noStrike" cap="none" normalizeH="0" baseline="0" smtClean="0">
            <a:ln>
              <a:noFill/>
            </a:ln>
            <a:solidFill>
              <a:schemeClr val="tx1"/>
            </a:solidFill>
            <a:effectLst/>
            <a:latin typeface="News Gothic MT" pitchFamily="34" charset="0"/>
          </a:defRPr>
        </a:defPPr>
      </a:lstStyle>
    </a:lnDef>
  </a:objectDefaults>
  <a:extraClrSchemeLst>
    <a:extraClrScheme>
      <a:clrScheme name="NRK_lyslog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RK_lyslog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RK_lyslog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RK_lyslog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RK_lyslog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RK_lyslog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RK_lyslog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10326</TotalTime>
  <Words>1321</Words>
  <Application>Microsoft Office PowerPoint</Application>
  <PresentationFormat>Skjermfremvisning (4:3)</PresentationFormat>
  <Paragraphs>208</Paragraphs>
  <Slides>21</Slides>
  <Notes>1</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21</vt:i4>
      </vt:variant>
    </vt:vector>
  </HeadingPairs>
  <TitlesOfParts>
    <vt:vector size="25" baseType="lpstr">
      <vt:lpstr>News Gothic MT</vt:lpstr>
      <vt:lpstr>Arial</vt:lpstr>
      <vt:lpstr>Wingdings</vt:lpstr>
      <vt:lpstr>NRK_lyslogo</vt:lpstr>
      <vt:lpstr>Åpenhet ved domstolene – hva har du krav på</vt:lpstr>
      <vt:lpstr>Offentlighetsprinsippet</vt:lpstr>
      <vt:lpstr>Utgangspunktet </vt:lpstr>
      <vt:lpstr>Den videre gjennomgangen</vt:lpstr>
      <vt:lpstr>Hvor finner du regelverket</vt:lpstr>
      <vt:lpstr>Rett til informasjon om rettsmøter </vt:lpstr>
      <vt:lpstr>Rettsmøter</vt:lpstr>
      <vt:lpstr>Referatadgang – rettsmøter </vt:lpstr>
      <vt:lpstr>Referatadgang - rettsavgjørelser</vt:lpstr>
      <vt:lpstr>Rettsavgjørelser - innsyn</vt:lpstr>
      <vt:lpstr>Andre dokumenter - straffesaker</vt:lpstr>
      <vt:lpstr>Andre dokumenter – sivile saker</vt:lpstr>
      <vt:lpstr>Dokumenter i sivile saker - unntak</vt:lpstr>
      <vt:lpstr>Hvordan begrunne anke</vt:lpstr>
      <vt:lpstr>Hvordan begrunne anke</vt:lpstr>
      <vt:lpstr>Hvordan begrunne anke</vt:lpstr>
      <vt:lpstr>Hvordan begrunne anke</vt:lpstr>
      <vt:lpstr>Hvordan begrunne anke</vt:lpstr>
      <vt:lpstr>Anke</vt:lpstr>
      <vt:lpstr>Fotografering, lyd- og fjernsynsopptak</vt:lpstr>
      <vt:lpstr>Fotografering, lyd- og fjernsynsopptak</vt:lpstr>
    </vt:vector>
  </TitlesOfParts>
  <Company>NRK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Etikk</dc:title>
  <dc:creator>Lars H Alstadsæter</dc:creator>
  <cp:lastModifiedBy>Kristine</cp:lastModifiedBy>
  <cp:revision>320</cp:revision>
  <dcterms:created xsi:type="dcterms:W3CDTF">2003-03-20T12:14:12Z</dcterms:created>
  <dcterms:modified xsi:type="dcterms:W3CDTF">2011-09-27T14:04:40Z</dcterms:modified>
</cp:coreProperties>
</file>