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66" r:id="rId4"/>
    <p:sldId id="267" r:id="rId5"/>
    <p:sldId id="259" r:id="rId6"/>
    <p:sldId id="256" r:id="rId7"/>
    <p:sldId id="260" r:id="rId8"/>
    <p:sldId id="261" r:id="rId9"/>
    <p:sldId id="262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8FEB-C4EC-4311-9C82-0A04556E1C60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18092-03C8-4EC4-9D6A-E4C092ADE21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5CE2E-F4AE-4FA9-BF79-FD54892E4A88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990DF-BF9B-4907-A1ED-47B94B48D35E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990DF-BF9B-4907-A1ED-47B94B48D35E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29DBA-88EE-4BAF-BCB2-D3DCAAEAF807}" type="datetimeFigureOut">
              <a:rPr lang="nb-NO" smtClean="0"/>
              <a:pPr/>
              <a:t>28.09.2011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5522A-8604-44A9-A9F6-4E64E228CA81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467544" y="404664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latin typeface="Bookman Old Style" pitchFamily="18" charset="0"/>
              </a:rPr>
              <a:t>Stor strid om lydlogger i helse- og </a:t>
            </a:r>
            <a:r>
              <a:rPr lang="nb-NO" sz="2000" b="1" dirty="0" err="1" smtClean="0">
                <a:latin typeface="Bookman Old Style" pitchFamily="18" charset="0"/>
              </a:rPr>
              <a:t>politi-miljø</a:t>
            </a:r>
            <a:r>
              <a:rPr lang="nb-NO" sz="2000" dirty="0" smtClean="0">
                <a:latin typeface="Bookman Old Style" pitchFamily="18" charset="0"/>
              </a:rPr>
              <a:t>: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err="1" smtClean="0">
                <a:latin typeface="Bookman Old Style" pitchFamily="18" charset="0"/>
              </a:rPr>
              <a:t>AMK-ansatte</a:t>
            </a:r>
            <a:r>
              <a:rPr lang="nb-NO" sz="2000" dirty="0" smtClean="0">
                <a:latin typeface="Bookman Old Style" pitchFamily="18" charset="0"/>
              </a:rPr>
              <a:t> </a:t>
            </a:r>
            <a:r>
              <a:rPr lang="nb-NO" sz="2000" dirty="0" err="1" smtClean="0">
                <a:latin typeface="Bookman Old Style" pitchFamily="18" charset="0"/>
              </a:rPr>
              <a:t>reagrer</a:t>
            </a:r>
            <a:r>
              <a:rPr lang="nb-NO" sz="2000" dirty="0" smtClean="0">
                <a:latin typeface="Bookman Old Style" pitchFamily="18" charset="0"/>
              </a:rPr>
              <a:t> på offentliggjøring av lydlogger i mediene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Sykepleierforbundet og helseforetak vil ha unntak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Helseforetak ber Riksadvokaten hindre at mediene får logger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Riksadvokaten har instruert politi- og påtalemyndigheten om ikke å utlevere opptak av samtaler med helsepersonell til journalister eller andre utenforstående, med mindre det unntaksvis er grunnlag for unntak fra taushetsplikt. Beslutning må tas av politimester eller statsadvokat.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Riksadvokat har foreslått taushetsplikt for advokater for sensitive opplysninger som de får adgang til i sitt virke. Forslaget er tatt videre av Metodekontrollutvalget i NOU 2009:15, side 30.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Ulike helsemiljøer er samtidig kritisk til at politiet skal ha adgang til logger, navn og telenummer på den som varsler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39552" y="476672"/>
            <a:ext cx="35283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Journalistsorg. </a:t>
            </a:r>
          </a:p>
          <a:p>
            <a:r>
              <a:rPr lang="nb-NO" dirty="0" err="1"/>
              <a:t>Inkje</a:t>
            </a:r>
            <a:r>
              <a:rPr lang="nb-NO" dirty="0"/>
              <a:t> nytt hos politiet </a:t>
            </a:r>
          </a:p>
          <a:p>
            <a:r>
              <a:rPr lang="nn-NO" dirty="0"/>
              <a:t>Det har hatt ei roleg natt </a:t>
            </a:r>
          </a:p>
          <a:p>
            <a:r>
              <a:rPr lang="nb-NO" dirty="0"/>
              <a:t>Herket har seg </a:t>
            </a:r>
            <a:r>
              <a:rPr lang="nb-NO" dirty="0" err="1"/>
              <a:t>hykt</a:t>
            </a:r>
            <a:r>
              <a:rPr lang="nb-NO" dirty="0"/>
              <a:t> i hiet </a:t>
            </a:r>
          </a:p>
          <a:p>
            <a:r>
              <a:rPr lang="nn-NO" dirty="0"/>
              <a:t>Utan meir å koma att. </a:t>
            </a:r>
          </a:p>
          <a:p>
            <a:r>
              <a:rPr lang="nn-NO" dirty="0"/>
              <a:t>Kvar med sitt er nøgd og sæl </a:t>
            </a:r>
          </a:p>
          <a:p>
            <a:endParaRPr lang="nb-NO" dirty="0"/>
          </a:p>
          <a:p>
            <a:r>
              <a:rPr lang="nb-NO" dirty="0"/>
              <a:t>Ingen herre </a:t>
            </a:r>
            <a:r>
              <a:rPr lang="nb-NO" dirty="0" err="1"/>
              <a:t>enno</a:t>
            </a:r>
            <a:r>
              <a:rPr lang="nb-NO" dirty="0"/>
              <a:t> </a:t>
            </a:r>
            <a:r>
              <a:rPr lang="nb-NO" dirty="0" err="1"/>
              <a:t>klagar</a:t>
            </a:r>
            <a:r>
              <a:rPr lang="nb-NO" dirty="0"/>
              <a:t> </a:t>
            </a:r>
          </a:p>
          <a:p>
            <a:r>
              <a:rPr lang="nn-NO" dirty="0"/>
              <a:t>Over dreng som tek seg rik </a:t>
            </a:r>
          </a:p>
          <a:p>
            <a:r>
              <a:rPr lang="nn-NO" dirty="0"/>
              <a:t>Endå er det fire dagar </a:t>
            </a:r>
          </a:p>
          <a:p>
            <a:r>
              <a:rPr lang="nb-NO" dirty="0" err="1"/>
              <a:t>Sidan</a:t>
            </a:r>
            <a:r>
              <a:rPr lang="nb-NO" dirty="0"/>
              <a:t> siste kassasvik </a:t>
            </a:r>
          </a:p>
          <a:p>
            <a:r>
              <a:rPr lang="nb-NO" dirty="0"/>
              <a:t>med den milde vilkårsdom‑ </a:t>
            </a:r>
          </a:p>
          <a:p>
            <a:r>
              <a:rPr lang="nn-NO" dirty="0"/>
              <a:t>Er då kvar ei kasse tom? </a:t>
            </a:r>
          </a:p>
          <a:p>
            <a:endParaRPr lang="nb-NO" dirty="0"/>
          </a:p>
          <a:p>
            <a:r>
              <a:rPr lang="nb-NO" dirty="0"/>
              <a:t>Ingen varme laus på bygda, </a:t>
            </a:r>
          </a:p>
          <a:p>
            <a:r>
              <a:rPr lang="nb-NO" dirty="0" err="1"/>
              <a:t>Utan</a:t>
            </a:r>
            <a:r>
              <a:rPr lang="nb-NO" dirty="0"/>
              <a:t> brann er byen enn. </a:t>
            </a:r>
          </a:p>
          <a:p>
            <a:r>
              <a:rPr lang="nb-NO" dirty="0"/>
              <a:t>Har då ingen lenger </a:t>
            </a:r>
            <a:r>
              <a:rPr lang="nb-NO" dirty="0" smtClean="0"/>
              <a:t>trygda, </a:t>
            </a:r>
            <a:endParaRPr lang="nb-NO" dirty="0"/>
          </a:p>
          <a:p>
            <a:r>
              <a:rPr lang="nb-NO" dirty="0" err="1" smtClean="0"/>
              <a:t>sidan</a:t>
            </a:r>
            <a:r>
              <a:rPr lang="nb-NO" dirty="0" smtClean="0"/>
              <a:t> </a:t>
            </a:r>
            <a:r>
              <a:rPr lang="nb-NO" dirty="0"/>
              <a:t>husa </a:t>
            </a:r>
            <a:r>
              <a:rPr lang="nb-NO" dirty="0" err="1"/>
              <a:t>ikkje</a:t>
            </a:r>
            <a:r>
              <a:rPr lang="nb-NO" dirty="0"/>
              <a:t> brenn? </a:t>
            </a:r>
          </a:p>
          <a:p>
            <a:r>
              <a:rPr lang="nn-NO" dirty="0"/>
              <a:t>Er då kvar så fri for sut </a:t>
            </a:r>
          </a:p>
          <a:p>
            <a:r>
              <a:rPr lang="nn-NO" dirty="0"/>
              <a:t>At han ei treng trygda – ut ? </a:t>
            </a:r>
          </a:p>
        </p:txBody>
      </p:sp>
      <p:sp>
        <p:nvSpPr>
          <p:cNvPr id="3" name="Rektangel 2"/>
          <p:cNvSpPr/>
          <p:nvPr/>
        </p:nvSpPr>
        <p:spPr>
          <a:xfrm>
            <a:off x="4644008" y="278060"/>
            <a:ext cx="358214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 smtClean="0"/>
          </a:p>
          <a:p>
            <a:r>
              <a:rPr lang="nn-NO" dirty="0" smtClean="0"/>
              <a:t>Ikkje snev av ein skandale </a:t>
            </a:r>
          </a:p>
          <a:p>
            <a:r>
              <a:rPr lang="nn-NO" dirty="0" smtClean="0"/>
              <a:t>Rullar fram i høge rett. </a:t>
            </a:r>
          </a:p>
          <a:p>
            <a:r>
              <a:rPr lang="nb-NO" dirty="0" smtClean="0"/>
              <a:t>Vonlaus </a:t>
            </a:r>
            <a:r>
              <a:rPr lang="nb-NO" dirty="0" err="1" smtClean="0"/>
              <a:t>læt</a:t>
            </a:r>
            <a:r>
              <a:rPr lang="nb-NO" dirty="0" smtClean="0"/>
              <a:t> hans </a:t>
            </a:r>
            <a:r>
              <a:rPr lang="nb-NO" dirty="0" err="1" smtClean="0"/>
              <a:t>domartale</a:t>
            </a:r>
            <a:r>
              <a:rPr lang="nb-NO" dirty="0" smtClean="0"/>
              <a:t>; </a:t>
            </a:r>
          </a:p>
          <a:p>
            <a:r>
              <a:rPr lang="nn-NO" dirty="0" smtClean="0"/>
              <a:t>Retten her vert ikkje sett ! </a:t>
            </a:r>
          </a:p>
          <a:p>
            <a:r>
              <a:rPr lang="nb-NO" dirty="0" smtClean="0"/>
              <a:t>Ta då att </a:t>
            </a:r>
            <a:r>
              <a:rPr lang="nb-NO" dirty="0" err="1" smtClean="0"/>
              <a:t>eit</a:t>
            </a:r>
            <a:r>
              <a:rPr lang="nb-NO" dirty="0" smtClean="0"/>
              <a:t> ord som bit; </a:t>
            </a:r>
          </a:p>
          <a:p>
            <a:r>
              <a:rPr lang="nn-NO" dirty="0" smtClean="0"/>
              <a:t>Skift din svarte med ein kvit </a:t>
            </a:r>
          </a:p>
          <a:p>
            <a:endParaRPr lang="nb-NO" dirty="0" smtClean="0"/>
          </a:p>
          <a:p>
            <a:r>
              <a:rPr lang="nn-NO" dirty="0" smtClean="0"/>
              <a:t>Skal ein tru at kvar ei kvinne </a:t>
            </a:r>
          </a:p>
          <a:p>
            <a:r>
              <a:rPr lang="nb-NO" dirty="0" smtClean="0"/>
              <a:t>ut har skift sitt Eva‑blod, </a:t>
            </a:r>
          </a:p>
          <a:p>
            <a:r>
              <a:rPr lang="nb-NO" dirty="0" smtClean="0"/>
              <a:t>Og at mannen </a:t>
            </a:r>
            <a:r>
              <a:rPr lang="nb-NO" dirty="0" err="1" smtClean="0"/>
              <a:t>innarst</a:t>
            </a:r>
            <a:r>
              <a:rPr lang="nb-NO" dirty="0" smtClean="0"/>
              <a:t> inne </a:t>
            </a:r>
          </a:p>
          <a:p>
            <a:r>
              <a:rPr lang="nb-NO" dirty="0"/>
              <a:t>e</a:t>
            </a:r>
            <a:r>
              <a:rPr lang="nb-NO" dirty="0" smtClean="0"/>
              <a:t>r som yta, mønstergod? </a:t>
            </a:r>
          </a:p>
          <a:p>
            <a:r>
              <a:rPr lang="nn-NO" dirty="0" smtClean="0"/>
              <a:t>Finn eg enn ein fyr med feil </a:t>
            </a:r>
          </a:p>
          <a:p>
            <a:r>
              <a:rPr lang="nn-NO" dirty="0" smtClean="0"/>
              <a:t>Skal han ikkje dauda heil! </a:t>
            </a:r>
          </a:p>
          <a:p>
            <a:endParaRPr lang="nb-NO" dirty="0" smtClean="0"/>
          </a:p>
          <a:p>
            <a:r>
              <a:rPr lang="nb-NO" dirty="0" smtClean="0"/>
              <a:t>Livet kring meg daudt og kaldt er, </a:t>
            </a:r>
          </a:p>
          <a:p>
            <a:r>
              <a:rPr lang="nn-NO" dirty="0" smtClean="0"/>
              <a:t>Så ein skulde tru det sat, </a:t>
            </a:r>
          </a:p>
          <a:p>
            <a:r>
              <a:rPr lang="nb-NO" dirty="0" smtClean="0"/>
              <a:t>Medan blad med tome spalter </a:t>
            </a:r>
          </a:p>
          <a:p>
            <a:r>
              <a:rPr lang="nb-NO" dirty="0" smtClean="0"/>
              <a:t>Skrik på god og kraftig mat. </a:t>
            </a:r>
          </a:p>
          <a:p>
            <a:r>
              <a:rPr lang="nb-NO" dirty="0" smtClean="0"/>
              <a:t>Vekk den døyvde dyredrift </a:t>
            </a:r>
          </a:p>
          <a:p>
            <a:r>
              <a:rPr lang="nb-NO" dirty="0" smtClean="0"/>
              <a:t>Til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blodraud</a:t>
            </a:r>
            <a:r>
              <a:rPr lang="nb-NO" dirty="0" smtClean="0"/>
              <a:t> overskrift. </a:t>
            </a:r>
          </a:p>
          <a:p>
            <a:endParaRPr lang="nb-NO" dirty="0" smtClean="0"/>
          </a:p>
          <a:p>
            <a:r>
              <a:rPr lang="nn-NO" dirty="0" smtClean="0"/>
              <a:t>(Arne </a:t>
            </a:r>
            <a:r>
              <a:rPr lang="nn-NO" dirty="0" err="1" smtClean="0"/>
              <a:t>Domben</a:t>
            </a:r>
            <a:r>
              <a:rPr lang="nn-NO" dirty="0" smtClean="0"/>
              <a:t>, Fonna Forlag 1943)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1331640" y="1628800"/>
            <a:ext cx="698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Bookman Old Style" pitchFamily="18" charset="0"/>
              </a:rPr>
              <a:t>Takk for meg…</a:t>
            </a:r>
          </a:p>
          <a:p>
            <a:endParaRPr lang="nb-NO" sz="2800" b="1" dirty="0" smtClean="0">
              <a:latin typeface="Bookman Old Style" pitchFamily="18" charset="0"/>
            </a:endParaRPr>
          </a:p>
          <a:p>
            <a:endParaRPr lang="nb-NO" sz="2800" b="1" dirty="0" smtClean="0">
              <a:latin typeface="Bookman Old Style" pitchFamily="18" charset="0"/>
            </a:endParaRPr>
          </a:p>
          <a:p>
            <a:r>
              <a:rPr lang="nb-NO" sz="2800" b="1" dirty="0" smtClean="0">
                <a:latin typeface="Bookman Old Style" pitchFamily="18" charset="0"/>
              </a:rPr>
              <a:t>… men jeg tar gjerne spørsmål…!</a:t>
            </a:r>
            <a:endParaRPr lang="nb-NO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39552" y="0"/>
            <a:ext cx="79928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800" b="1" dirty="0" smtClean="0">
                <a:latin typeface="Bookman Old Style" pitchFamily="18" charset="0"/>
              </a:rPr>
              <a:t>Lydopptak</a:t>
            </a:r>
            <a:endParaRPr lang="nb-NO" sz="8800" b="1" dirty="0">
              <a:latin typeface="Bookman Old Style" pitchFamily="18" charset="0"/>
            </a:endParaRPr>
          </a:p>
        </p:txBody>
      </p:sp>
      <p:pic>
        <p:nvPicPr>
          <p:cNvPr id="4" name="Bilde 3" descr="Lydbånd båndopptaker ble brukt - PED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412776"/>
            <a:ext cx="6048672" cy="50560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467544" y="620688"/>
            <a:ext cx="82809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latin typeface="Bookman Old Style" pitchFamily="18" charset="0"/>
              </a:rPr>
              <a:t>Mange lydopptakstemaer i journalistikken: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sz="2000" dirty="0" smtClean="0">
                <a:latin typeface="Bookman Old Style" pitchFamily="18" charset="0"/>
              </a:rPr>
              <a:t> Bruk av skjult mikrofon</a:t>
            </a:r>
          </a:p>
          <a:p>
            <a:pPr>
              <a:buFont typeface="Arial" pitchFamily="34" charset="0"/>
              <a:buChar char="•"/>
            </a:pPr>
            <a:r>
              <a:rPr lang="nb-NO" sz="2000" dirty="0" smtClean="0">
                <a:latin typeface="Bookman Old Style" pitchFamily="18" charset="0"/>
              </a:rPr>
              <a:t> Bruk av lydopptak av telefonsamtale uten varsling</a:t>
            </a:r>
          </a:p>
          <a:p>
            <a:pPr>
              <a:buFont typeface="Arial" pitchFamily="34" charset="0"/>
              <a:buChar char="•"/>
            </a:pPr>
            <a:r>
              <a:rPr lang="nb-NO" sz="2000" dirty="0" smtClean="0">
                <a:latin typeface="Bookman Old Style" pitchFamily="18" charset="0"/>
              </a:rPr>
              <a:t> Datatilsynet kritisk til hemmelige lydopptak</a:t>
            </a:r>
          </a:p>
          <a:p>
            <a:pPr>
              <a:buFont typeface="Arial" pitchFamily="34" charset="0"/>
              <a:buChar char="•"/>
            </a:pPr>
            <a:r>
              <a:rPr lang="nb-NO" sz="2000" dirty="0" smtClean="0">
                <a:latin typeface="Bookman Old Style" pitchFamily="18" charset="0"/>
              </a:rPr>
              <a:t> Opptak av lyd i rettssaker som </a:t>
            </a:r>
            <a:r>
              <a:rPr lang="nb-NO" sz="2000" dirty="0" err="1" smtClean="0">
                <a:latin typeface="Bookman Old Style" pitchFamily="18" charset="0"/>
              </a:rPr>
              <a:t>research</a:t>
            </a:r>
            <a:r>
              <a:rPr lang="nb-NO" sz="2000" dirty="0" smtClean="0">
                <a:latin typeface="Bookman Old Style" pitchFamily="18" charset="0"/>
              </a:rPr>
              <a:t> (ikke sending)</a:t>
            </a:r>
          </a:p>
          <a:p>
            <a:pPr>
              <a:buFont typeface="Arial" pitchFamily="34" charset="0"/>
              <a:buChar char="•"/>
            </a:pPr>
            <a:r>
              <a:rPr lang="nb-NO" sz="2000" dirty="0" smtClean="0">
                <a:latin typeface="Bookman Old Style" pitchFamily="18" charset="0"/>
              </a:rPr>
              <a:t> Krav om innsyn i rettens lydopptak (Treholt-lydbåndene)</a:t>
            </a:r>
          </a:p>
          <a:p>
            <a:pPr>
              <a:buFont typeface="Arial" pitchFamily="34" charset="0"/>
              <a:buChar char="•"/>
            </a:pPr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… og endelig, vårt tema i dag: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800" b="1" dirty="0" smtClean="0">
                <a:latin typeface="Bookman Old Style" pitchFamily="18" charset="0"/>
              </a:rPr>
              <a:t>Innsynsrett i lydopptak </a:t>
            </a:r>
          </a:p>
          <a:p>
            <a:r>
              <a:rPr lang="nb-NO" sz="2800" b="1" dirty="0" smtClean="0">
                <a:latin typeface="Bookman Old Style" pitchFamily="18" charset="0"/>
              </a:rPr>
              <a:t>som dokument etter </a:t>
            </a:r>
            <a:r>
              <a:rPr lang="nb-NO" sz="2800" b="1" dirty="0" err="1" smtClean="0">
                <a:latin typeface="Bookman Old Style" pitchFamily="18" charset="0"/>
              </a:rPr>
              <a:t>offentleglova</a:t>
            </a:r>
            <a:endParaRPr lang="nb-NO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endParaRPr lang="nb-NO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467544" y="404664"/>
            <a:ext cx="82809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latin typeface="Bookman Old Style" pitchFamily="18" charset="0"/>
              </a:rPr>
              <a:t>Aktuelle saker om innsyn og bruk av lydopptak: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2005: TV2 publiserte fra politiets lydlogg i </a:t>
            </a:r>
            <a:r>
              <a:rPr lang="nb-NO" sz="2000" dirty="0" err="1" smtClean="0">
                <a:latin typeface="Bookman Old Style" pitchFamily="18" charset="0"/>
              </a:rPr>
              <a:t>NOKAS-saken</a:t>
            </a:r>
            <a:endParaRPr lang="nb-NO" sz="2000" dirty="0" smtClean="0">
              <a:latin typeface="Bookman Old Style" pitchFamily="18" charset="0"/>
            </a:endParaRP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2008: Radio P4 fikk avslag på </a:t>
            </a:r>
            <a:r>
              <a:rPr lang="nb-NO" sz="2000" dirty="0" err="1" smtClean="0">
                <a:latin typeface="Bookman Old Style" pitchFamily="18" charset="0"/>
              </a:rPr>
              <a:t>innsynskrav</a:t>
            </a:r>
            <a:r>
              <a:rPr lang="nb-NO" sz="2000" dirty="0" smtClean="0">
                <a:latin typeface="Bookman Old Style" pitchFamily="18" charset="0"/>
              </a:rPr>
              <a:t> (</a:t>
            </a:r>
            <a:r>
              <a:rPr lang="nb-NO" sz="2000" dirty="0" err="1" smtClean="0">
                <a:latin typeface="Bookman Old Style" pitchFamily="18" charset="0"/>
              </a:rPr>
              <a:t>Schjenken-saken</a:t>
            </a:r>
            <a:r>
              <a:rPr lang="nb-NO" sz="2000" dirty="0" smtClean="0">
                <a:latin typeface="Bookman Old Style" pitchFamily="18" charset="0"/>
              </a:rPr>
              <a:t>)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2008: TV2 publiserte fra </a:t>
            </a:r>
            <a:r>
              <a:rPr lang="nb-NO" sz="2000" dirty="0" err="1" smtClean="0">
                <a:latin typeface="Bookman Old Style" pitchFamily="18" charset="0"/>
              </a:rPr>
              <a:t>AMK-lydlogg</a:t>
            </a:r>
            <a:r>
              <a:rPr lang="nb-NO" sz="2000" dirty="0" smtClean="0">
                <a:latin typeface="Bookman Old Style" pitchFamily="18" charset="0"/>
              </a:rPr>
              <a:t> (</a:t>
            </a:r>
            <a:r>
              <a:rPr lang="nb-NO" sz="2000" dirty="0" err="1" smtClean="0">
                <a:latin typeface="Bookman Old Style" pitchFamily="18" charset="0"/>
              </a:rPr>
              <a:t>Schjenken-saken</a:t>
            </a:r>
            <a:r>
              <a:rPr lang="nb-NO" sz="2000" dirty="0" smtClean="0">
                <a:latin typeface="Bookman Old Style" pitchFamily="18" charset="0"/>
              </a:rPr>
              <a:t>)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2009: NRK distriktskontor krever lyd fra Telenor Maritim Radio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2010: TV2 publiserte </a:t>
            </a:r>
            <a:r>
              <a:rPr lang="nb-NO" sz="2000" dirty="0" err="1" smtClean="0">
                <a:latin typeface="Bookman Old Style" pitchFamily="18" charset="0"/>
              </a:rPr>
              <a:t>AMK-logg</a:t>
            </a:r>
            <a:r>
              <a:rPr lang="nb-NO" sz="2000" dirty="0" smtClean="0">
                <a:latin typeface="Bookman Old Style" pitchFamily="18" charset="0"/>
              </a:rPr>
              <a:t> i sak med dødelig utfall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2011: Avis (og foreldre) krever innsyn i politiets lydlogg/journal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2011: NRK distriktskontor får innsyn i lydlogg m/samtykke</a:t>
            </a:r>
          </a:p>
          <a:p>
            <a:r>
              <a:rPr lang="nb-NO" sz="2000" i="1" dirty="0" smtClean="0">
                <a:latin typeface="Bookman Old Style" pitchFamily="18" charset="0"/>
              </a:rPr>
              <a:t>          (saken som Øyvind Johan Heggstad presenterte her)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2011: Politiet offentliggjør deler av lydlogg i Terrorsaken</a:t>
            </a:r>
          </a:p>
          <a:p>
            <a:endParaRPr lang="nb-NO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395536" y="548680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>
                <a:latin typeface="Bookman Old Style" pitchFamily="18" charset="0"/>
              </a:rPr>
              <a:t>Lydopptak som dokument etter </a:t>
            </a:r>
            <a:r>
              <a:rPr lang="nb-NO" sz="2400" b="1" dirty="0" err="1" smtClean="0">
                <a:latin typeface="Bookman Old Style" pitchFamily="18" charset="0"/>
              </a:rPr>
              <a:t>offentleglova</a:t>
            </a:r>
            <a:r>
              <a:rPr lang="nb-NO" sz="2400" b="1" dirty="0" smtClean="0">
                <a:latin typeface="Bookman Old Style" pitchFamily="18" charset="0"/>
              </a:rPr>
              <a:t>?</a:t>
            </a:r>
          </a:p>
          <a:p>
            <a:endParaRPr lang="nb-NO" sz="2400" b="1" dirty="0" smtClean="0">
              <a:latin typeface="Bookman Old Style" pitchFamily="18" charset="0"/>
            </a:endParaRPr>
          </a:p>
          <a:p>
            <a:r>
              <a:rPr lang="nb-NO" sz="2400" u="sng" dirty="0" smtClean="0">
                <a:latin typeface="Bookman Old Style" pitchFamily="18" charset="0"/>
              </a:rPr>
              <a:t>Svaret er i utgangspunktet et entydig ja</a:t>
            </a:r>
            <a:r>
              <a:rPr lang="nb-NO" sz="2400" dirty="0" smtClean="0">
                <a:latin typeface="Bookman Old Style" pitchFamily="18" charset="0"/>
              </a:rPr>
              <a:t>:</a:t>
            </a:r>
          </a:p>
          <a:p>
            <a:endParaRPr lang="nb-NO" sz="2400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sz="2000" dirty="0" smtClean="0">
                <a:latin typeface="Bookman Old Style" pitchFamily="18" charset="0"/>
              </a:rPr>
              <a:t> Dokumentbegrepet i </a:t>
            </a:r>
            <a:r>
              <a:rPr lang="nb-NO" sz="2000" dirty="0" err="1" smtClean="0">
                <a:latin typeface="Bookman Old Style" pitchFamily="18" charset="0"/>
              </a:rPr>
              <a:t>offentleglova</a:t>
            </a:r>
            <a:r>
              <a:rPr lang="nb-NO" sz="2000" dirty="0" smtClean="0">
                <a:latin typeface="Bookman Old Style" pitchFamily="18" charset="0"/>
              </a:rPr>
              <a:t> § 4 er teknologinøytralt.</a:t>
            </a:r>
          </a:p>
          <a:p>
            <a:endParaRPr lang="nb-NO" sz="2400" dirty="0" smtClean="0">
              <a:latin typeface="Bookman Old Style" pitchFamily="18" charset="0"/>
            </a:endParaRPr>
          </a:p>
          <a:p>
            <a:r>
              <a:rPr lang="nb-NO" sz="2400" dirty="0" smtClean="0">
                <a:latin typeface="Bookman Old Style" pitchFamily="18" charset="0"/>
              </a:rPr>
              <a:t>Omfatter</a:t>
            </a:r>
          </a:p>
          <a:p>
            <a:pPr>
              <a:buFontTx/>
              <a:buChar char="-"/>
            </a:pPr>
            <a:r>
              <a:rPr lang="nb-NO" sz="2000" dirty="0" smtClean="0">
                <a:latin typeface="Bookman Old Style" pitchFamily="18" charset="0"/>
              </a:rPr>
              <a:t> lydlogg fra kommunal alarmsentral (</a:t>
            </a:r>
            <a:r>
              <a:rPr lang="nb-NO" sz="2000" dirty="0" err="1" smtClean="0">
                <a:latin typeface="Bookman Old Style" pitchFamily="18" charset="0"/>
              </a:rPr>
              <a:t>Justisdep</a:t>
            </a:r>
            <a:r>
              <a:rPr lang="nb-NO" sz="2000" dirty="0" smtClean="0">
                <a:latin typeface="Bookman Old Style" pitchFamily="18" charset="0"/>
              </a:rPr>
              <a:t>. 2011-01-20)</a:t>
            </a:r>
          </a:p>
          <a:p>
            <a:pPr>
              <a:buFontTx/>
              <a:buChar char="-"/>
            </a:pPr>
            <a:r>
              <a:rPr lang="nb-NO" sz="2000" dirty="0" smtClean="0">
                <a:latin typeface="Bookman Old Style" pitchFamily="18" charset="0"/>
              </a:rPr>
              <a:t> lydlogg fra </a:t>
            </a:r>
            <a:r>
              <a:rPr lang="nb-NO" sz="2000" dirty="0" err="1" smtClean="0">
                <a:latin typeface="Bookman Old Style" pitchFamily="18" charset="0"/>
              </a:rPr>
              <a:t>AMK-sentraler</a:t>
            </a:r>
            <a:r>
              <a:rPr lang="nb-NO" sz="2000" dirty="0" smtClean="0">
                <a:latin typeface="Bookman Old Style" pitchFamily="18" charset="0"/>
              </a:rPr>
              <a:t> (Helsedepartementet 2011-04-15)</a:t>
            </a:r>
          </a:p>
          <a:p>
            <a:pPr>
              <a:buFontTx/>
              <a:buChar char="-"/>
            </a:pPr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Ut fra det som er sagt om lydlogger for alarmsentral (brann) og </a:t>
            </a:r>
            <a:r>
              <a:rPr lang="nb-NO" sz="2000" dirty="0" err="1" smtClean="0">
                <a:latin typeface="Bookman Old Style" pitchFamily="18" charset="0"/>
              </a:rPr>
              <a:t>AMK-sentraler</a:t>
            </a:r>
            <a:r>
              <a:rPr lang="nb-NO" sz="2000" dirty="0" smtClean="0">
                <a:latin typeface="Bookman Old Style" pitchFamily="18" charset="0"/>
              </a:rPr>
              <a:t>, må vi regne med at det samme gjelder politiets lydlogger. Spørsmålet er imidlertid ikke prøvd – så vidt vites -       i noen klagesak eller avklart i noen prinsipputtalelse. </a:t>
            </a:r>
          </a:p>
          <a:p>
            <a:endParaRPr lang="nb-NO" sz="20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539552" y="764704"/>
            <a:ext cx="82089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latin typeface="Bookman Old Style" pitchFamily="18" charset="0"/>
              </a:rPr>
              <a:t>Politiets vaktjournal: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Justisdepartementets </a:t>
            </a:r>
            <a:r>
              <a:rPr lang="nb-NO" sz="2000" u="sng" dirty="0" smtClean="0">
                <a:latin typeface="Bookman Old Style" pitchFamily="18" charset="0"/>
              </a:rPr>
              <a:t>veileder</a:t>
            </a:r>
            <a:r>
              <a:rPr lang="nb-NO" sz="2000" dirty="0" smtClean="0">
                <a:latin typeface="Bookman Old Style" pitchFamily="18" charset="0"/>
              </a:rPr>
              <a:t> </a:t>
            </a:r>
          </a:p>
          <a:p>
            <a:r>
              <a:rPr lang="nb-NO" sz="2000" dirty="0" smtClean="0">
                <a:latin typeface="Bookman Old Style" pitchFamily="18" charset="0"/>
              </a:rPr>
              <a:t>sier følgende om politiets vakt-  og sambandsjournaler: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400" b="1" dirty="0" smtClean="0">
                <a:latin typeface="Bookman Old Style" pitchFamily="18" charset="0"/>
              </a:rPr>
              <a:t>”Slike register som vakt- og </a:t>
            </a:r>
            <a:r>
              <a:rPr lang="nn-NO" sz="2400" b="1" dirty="0" smtClean="0">
                <a:latin typeface="Bookman Old Style" pitchFamily="18" charset="0"/>
              </a:rPr>
              <a:t>sambandsjournalen til politiet og liknande vil òg falle utanfor. Ein vaktjournal vil dessutan normalt vere eit internt dokument etter offentleglova </a:t>
            </a:r>
            <a:r>
              <a:rPr lang="nb-NO" sz="2400" b="1" dirty="0" smtClean="0">
                <a:latin typeface="Bookman Old Style" pitchFamily="18" charset="0"/>
              </a:rPr>
              <a:t>§ 14.”</a:t>
            </a:r>
          </a:p>
          <a:p>
            <a:endParaRPr lang="nb-NO" sz="2400" dirty="0" smtClean="0">
              <a:latin typeface="Bookman Old Style" pitchFamily="18" charset="0"/>
            </a:endParaRPr>
          </a:p>
          <a:p>
            <a:r>
              <a:rPr lang="nb-NO" sz="2400" dirty="0" smtClean="0">
                <a:latin typeface="Bookman Old Style" pitchFamily="18" charset="0"/>
              </a:rPr>
              <a:t>Dette er imidlertid uttalt i forbindelse med omtale av innsynsretten i (post-)journaler og lignende registre, og det må ikke nødvendigvis utelukke innsyn i lydlogg som dokument. Andre setning i avsnittet tyder på at journalen er et dokument etter loven.</a:t>
            </a:r>
            <a:endParaRPr lang="nb-NO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39552" y="548680"/>
            <a:ext cx="82089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>
                <a:latin typeface="Bookman Old Style" pitchFamily="18" charset="0"/>
              </a:rPr>
              <a:t>Politiets vaktjournal:</a:t>
            </a:r>
          </a:p>
          <a:p>
            <a:endParaRPr lang="nb-NO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Sivilombudsmannen uttalte i en klagesak i 1981 at politiets </a:t>
            </a:r>
            <a:r>
              <a:rPr lang="nb-NO" sz="2000" dirty="0" err="1" smtClean="0">
                <a:latin typeface="Bookman Old Style" pitchFamily="18" charset="0"/>
              </a:rPr>
              <a:t>vakt-journaler</a:t>
            </a:r>
            <a:r>
              <a:rPr lang="nb-NO" sz="2000" dirty="0" smtClean="0">
                <a:latin typeface="Bookman Old Style" pitchFamily="18" charset="0"/>
              </a:rPr>
              <a:t> (loggføring av hendelser) kan unntas som dokument til bruk for den interne saksbehandling. En person som krevde partsinnsyn fikk ikke medhold. 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Sivilombudsmannen uttalte også</a:t>
            </a:r>
            <a:r>
              <a:rPr lang="nb-NO" dirty="0" smtClean="0">
                <a:latin typeface="Bookman Old Style" pitchFamily="18" charset="0"/>
              </a:rPr>
              <a:t>:</a:t>
            </a:r>
          </a:p>
          <a:p>
            <a:r>
              <a:rPr lang="nb-NO" sz="2000" dirty="0" smtClean="0">
                <a:latin typeface="Bookman Old Style" pitchFamily="18" charset="0"/>
              </a:rPr>
              <a:t>” Jeg har ikke innvending mot at departementet ikke har villet tillate meroffentlighet og slutter meg til departementets begrunnelse.”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Dette bekrefter at vaktjournalen i utgangspunktet er et dokument i </a:t>
            </a:r>
            <a:r>
              <a:rPr lang="nb-NO" sz="2000" dirty="0" err="1" smtClean="0">
                <a:latin typeface="Bookman Old Style" pitchFamily="18" charset="0"/>
              </a:rPr>
              <a:t>offentleglovas</a:t>
            </a:r>
            <a:r>
              <a:rPr lang="nb-NO" sz="2000" dirty="0" smtClean="0">
                <a:latin typeface="Bookman Old Style" pitchFamily="18" charset="0"/>
              </a:rPr>
              <a:t> forstand. I visse situasjoner bør det være grunnlag for å argumentere for meroffentlighet. </a:t>
            </a:r>
          </a:p>
          <a:p>
            <a:endParaRPr lang="nb-NO" sz="2000" dirty="0" smtClean="0">
              <a:latin typeface="Bookman Old Style" pitchFamily="18" charset="0"/>
            </a:endParaRPr>
          </a:p>
          <a:p>
            <a:r>
              <a:rPr lang="nb-NO" sz="2000" dirty="0" smtClean="0">
                <a:latin typeface="Bookman Old Style" pitchFamily="18" charset="0"/>
              </a:rPr>
              <a:t>Tilsvarende må gjelde for lydlogger.</a:t>
            </a:r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179512" y="188640"/>
            <a:ext cx="896448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>
                <a:latin typeface="Bookman Old Style" pitchFamily="18" charset="0"/>
              </a:rPr>
              <a:t>Justisdepartementets prinsipputtalelse om logg fra alarmsentral 2011-01-20</a:t>
            </a:r>
            <a:r>
              <a:rPr lang="nb-NO" dirty="0" smtClean="0">
                <a:latin typeface="Bookman Old Style" pitchFamily="18" charset="0"/>
              </a:rPr>
              <a:t>:</a:t>
            </a:r>
          </a:p>
          <a:p>
            <a:endParaRPr lang="nb-NO" dirty="0" smtClean="0">
              <a:latin typeface="Bookman Old Style" pitchFamily="18" charset="0"/>
            </a:endParaRPr>
          </a:p>
          <a:p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Loggene er ikke journal (journaler er register over dokumenter)</a:t>
            </a:r>
          </a:p>
          <a:p>
            <a:pPr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Neppe tvil om at loggene er dokumenter, se lovens §4 om definisjoner</a:t>
            </a:r>
          </a:p>
          <a:p>
            <a:pPr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Legger til grunn at loggene omfattes av innsynsretten</a:t>
            </a:r>
          </a:p>
          <a:p>
            <a:pPr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</a:t>
            </a:r>
            <a:r>
              <a:rPr lang="nb-NO" dirty="0" err="1" smtClean="0">
                <a:latin typeface="Bookman Old Style" pitchFamily="18" charset="0"/>
              </a:rPr>
              <a:t>Innsynskrav</a:t>
            </a:r>
            <a:r>
              <a:rPr lang="nb-NO" dirty="0" smtClean="0">
                <a:latin typeface="Bookman Old Style" pitchFamily="18" charset="0"/>
              </a:rPr>
              <a:t> må gjelde bestemt sak eller av bestemt art (§ 28)</a:t>
            </a:r>
          </a:p>
          <a:p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Loggene er databasert og derfor ikke vanskelig å finne frem i</a:t>
            </a:r>
          </a:p>
          <a:p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Uttalelsen tar et visst forbehold for ”teknisk komplisert lagring”</a:t>
            </a:r>
          </a:p>
          <a:p>
            <a:pPr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Unntak må vurderes konkret:</a:t>
            </a:r>
          </a:p>
          <a:p>
            <a:pPr lvl="1"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Taushetsplikt etter </a:t>
            </a:r>
            <a:r>
              <a:rPr lang="nb-NO" dirty="0" err="1" smtClean="0">
                <a:latin typeface="Bookman Old Style" pitchFamily="18" charset="0"/>
              </a:rPr>
              <a:t>offentleglova</a:t>
            </a:r>
            <a:r>
              <a:rPr lang="nb-NO" dirty="0" smtClean="0">
                <a:latin typeface="Bookman Old Style" pitchFamily="18" charset="0"/>
              </a:rPr>
              <a:t> § 13</a:t>
            </a:r>
          </a:p>
          <a:p>
            <a:pPr lvl="1"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Organinternt arbeidsdokument, men </a:t>
            </a:r>
            <a:r>
              <a:rPr lang="nb-NO" dirty="0" err="1" smtClean="0">
                <a:latin typeface="Bookman Old Style" pitchFamily="18" charset="0"/>
              </a:rPr>
              <a:t>merinnsyn</a:t>
            </a:r>
            <a:r>
              <a:rPr lang="nb-NO" dirty="0" smtClean="0">
                <a:latin typeface="Bookman Old Style" pitchFamily="18" charset="0"/>
              </a:rPr>
              <a:t> må vurderes</a:t>
            </a:r>
          </a:p>
          <a:p>
            <a:pPr lvl="1"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Ikke unntak som organinternt hvis distribuert videre</a:t>
            </a:r>
          </a:p>
          <a:p>
            <a:pPr lvl="1"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Også innholdsbaserte unntak må vurderes (§§ 17 </a:t>
            </a:r>
            <a:r>
              <a:rPr lang="nb-NO" dirty="0" err="1" smtClean="0">
                <a:latin typeface="Bookman Old Style" pitchFamily="18" charset="0"/>
              </a:rPr>
              <a:t>flg</a:t>
            </a:r>
            <a:r>
              <a:rPr lang="nb-NO" dirty="0" smtClean="0">
                <a:latin typeface="Bookman Old Style" pitchFamily="18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 lvl="1" algn="r"/>
            <a:r>
              <a:rPr lang="nb-NO" sz="1600" dirty="0" smtClean="0">
                <a:latin typeface="Bookman Old Style" pitchFamily="18" charset="0"/>
              </a:rPr>
              <a:t>(Uttale fra JDs lovavdeling til brannsjef i Porsanger kommune)</a:t>
            </a:r>
            <a:endParaRPr lang="nb-NO" sz="1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467544" y="116632"/>
            <a:ext cx="820891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>
                <a:latin typeface="Bookman Old Style" pitchFamily="18" charset="0"/>
              </a:rPr>
              <a:t>Avgjørelse i klagesak fra Helse- og omsorgsdepartementet 2011-04-15:</a:t>
            </a:r>
          </a:p>
          <a:p>
            <a:endParaRPr lang="nb-NO" dirty="0" smtClean="0"/>
          </a:p>
          <a:p>
            <a:r>
              <a:rPr lang="nb-NO" dirty="0" smtClean="0">
                <a:latin typeface="Bookman Old Style" pitchFamily="18" charset="0"/>
              </a:rPr>
              <a:t>Klagen gjaldt </a:t>
            </a:r>
            <a:r>
              <a:rPr lang="nb-NO" dirty="0" err="1" smtClean="0">
                <a:latin typeface="Bookman Old Style" pitchFamily="18" charset="0"/>
              </a:rPr>
              <a:t>innsynskrav</a:t>
            </a:r>
            <a:r>
              <a:rPr lang="nb-NO" dirty="0" smtClean="0">
                <a:latin typeface="Bookman Old Style" pitchFamily="18" charset="0"/>
              </a:rPr>
              <a:t> fra et advokatfirma i lydlogg:</a:t>
            </a:r>
          </a:p>
          <a:p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”En lydlogg er et dokument i offentlighetslovens forstand.”</a:t>
            </a:r>
          </a:p>
          <a:p>
            <a:pPr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Normalt ikke gjenstand for innsyn, fordi del av pasientjournal.</a:t>
            </a:r>
          </a:p>
          <a:p>
            <a:pPr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I dette tilfelle saksdokument, fordi oversendt Statens helsetilsyn.</a:t>
            </a:r>
          </a:p>
          <a:p>
            <a:pPr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Unntak kan gjelde </a:t>
            </a:r>
          </a:p>
          <a:p>
            <a:pPr lvl="1"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taushetsbelagte </a:t>
            </a:r>
            <a:r>
              <a:rPr lang="nb-NO" u="sng" dirty="0" smtClean="0">
                <a:latin typeface="Bookman Old Style" pitchFamily="18" charset="0"/>
              </a:rPr>
              <a:t>opplysninger etter § 13</a:t>
            </a:r>
          </a:p>
          <a:p>
            <a:pPr lvl="1">
              <a:buFont typeface="Arial" pitchFamily="34" charset="0"/>
              <a:buChar char="•"/>
            </a:pPr>
            <a:endParaRPr lang="nb-NO" u="sng" dirty="0" smtClean="0">
              <a:latin typeface="Bookman Old Style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b-NO" u="sng" dirty="0" smtClean="0">
                <a:latin typeface="Bookman Old Style" pitchFamily="18" charset="0"/>
              </a:rPr>
              <a:t> </a:t>
            </a:r>
            <a:r>
              <a:rPr lang="nb-NO" dirty="0" smtClean="0">
                <a:latin typeface="Bookman Old Style" pitchFamily="18" charset="0"/>
              </a:rPr>
              <a:t>aktuelt å unnta restdokumentet etter § 12</a:t>
            </a:r>
            <a:endParaRPr lang="nb-NO" u="sng" dirty="0" smtClean="0">
              <a:latin typeface="Bookman Old Style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nb-NO" u="sng" dirty="0" smtClean="0">
              <a:latin typeface="Bookman Old Style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logg oversendt tilsynsmyndighet kan gi utsatt innsyn (§ 24)</a:t>
            </a:r>
          </a:p>
          <a:p>
            <a:pPr lvl="1"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bare unntaksvis være aktuelt å utlevere lydlogg i sin helhet</a:t>
            </a:r>
          </a:p>
          <a:p>
            <a:pPr lvl="1"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den som krever innsyn, kan kreve lyd (ikke gis bare </a:t>
            </a:r>
            <a:r>
              <a:rPr lang="nb-NO" i="1" dirty="0" smtClean="0">
                <a:latin typeface="Bookman Old Style" pitchFamily="18" charset="0"/>
              </a:rPr>
              <a:t>utskrift</a:t>
            </a:r>
            <a:r>
              <a:rPr lang="nb-NO" dirty="0" smtClean="0">
                <a:latin typeface="Bookman Old Style" pitchFamily="18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endParaRPr lang="nb-NO" dirty="0" smtClean="0">
              <a:latin typeface="Bookman Old Style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b-NO" dirty="0" smtClean="0">
                <a:latin typeface="Bookman Old Style" pitchFamily="18" charset="0"/>
              </a:rPr>
              <a:t> departementet vil se nærmere på hensyn til personalet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1030</Words>
  <Application>Microsoft Office PowerPoint</Application>
  <PresentationFormat>Skjermfremvisning (4:3)</PresentationFormat>
  <Paragraphs>167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Office-tema</vt:lpstr>
      <vt:lpstr>Lysbilde 1</vt:lpstr>
      <vt:lpstr>Lysbilde 2</vt:lpstr>
      <vt:lpstr>Lysbilde 3</vt:lpstr>
      <vt:lpstr>Lysbilde 4</vt:lpstr>
      <vt:lpstr>Lysbilde 5</vt:lpstr>
      <vt:lpstr>Lysbilde 6</vt:lpstr>
      <vt:lpstr>Lysbilde 7</vt:lpstr>
      <vt:lpstr>Lysbilde 8</vt:lpstr>
      <vt:lpstr>Lysbilde 9</vt:lpstr>
      <vt:lpstr>Lysbilde 10</vt:lpstr>
      <vt:lpstr>Lysbilde 11</vt:lpstr>
      <vt:lpstr>Lysbilde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Nils</dc:creator>
  <cp:lastModifiedBy>Kristine</cp:lastModifiedBy>
  <cp:revision>26</cp:revision>
  <dcterms:created xsi:type="dcterms:W3CDTF">2011-09-27T17:33:02Z</dcterms:created>
  <dcterms:modified xsi:type="dcterms:W3CDTF">2011-09-28T04:51:40Z</dcterms:modified>
</cp:coreProperties>
</file>